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BA8A74E-EF89-4854-A483-C5807C90A53A}">
  <a:tblStyle styleId="{BBA8A74E-EF89-4854-A483-C5807C90A53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f0b279748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ef0b27974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f0e33ab7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f0e33ab7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f0b27974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ef0b27974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f0b27974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ef0b27974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f0b279748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f0b279748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f0e33ab7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ef0e33ab7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ef0e33ab7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ef0e33ab7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f0e33ab7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ef0e33ab7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ef0e33ab7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ef0e33ab7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f0e33ab7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ef0e33ab7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f2af556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f2af556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f0b279748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" name="Google Shape;59;gef0b279748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bd04e654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bd04e654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f0b279748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ef0b279748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f0b279748_0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ef0b279748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f0b279748_0_2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ef0b279748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ccc25d8c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ccc25d8c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ccc25d8c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ccc25d8c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f0b279748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ef0b279748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f0b279748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ef0b279748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f0e33ab7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f0e33ab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f0b27974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ef0b2797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en.wikipedia.org/wiki/Classical_Indian_dance" TargetMode="External"/><Relationship Id="rId4" Type="http://schemas.openxmlformats.org/officeDocument/2006/relationships/hyperlink" Target="https://en.wikipedia.org/wiki/Kuchipudi,_Krishna_district" TargetMode="External"/><Relationship Id="rId5" Type="http://schemas.openxmlformats.org/officeDocument/2006/relationships/hyperlink" Target="https://en.wikipedia.org/wiki/Indian_state" TargetMode="External"/><Relationship Id="rId6" Type="http://schemas.openxmlformats.org/officeDocument/2006/relationships/hyperlink" Target="https://en.wikipedia.org/wiki/Andhra_Pradesh" TargetMode="External"/><Relationship Id="rId7" Type="http://schemas.openxmlformats.org/officeDocument/2006/relationships/image" Target="../media/image14.png"/><Relationship Id="rId8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youtu.be/DFH7ZlgLrn4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gif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77621"/>
            <a:ext cx="9144000" cy="1365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4900" y="105700"/>
            <a:ext cx="1170475" cy="11704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926465" y="1114097"/>
            <a:ext cx="7292700" cy="24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SESSION NO:</a:t>
            </a:r>
            <a:r>
              <a:rPr b="1" lang="en" sz="1800"/>
              <a:t>7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 :IV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 : SOCIAL SCIENCE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CHAPTER NUMBER: </a:t>
            </a:r>
            <a:r>
              <a:rPr b="1" lang="en" sz="1800"/>
              <a:t>6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CHAPTER NAME : </a:t>
            </a:r>
            <a:r>
              <a:rPr b="1" lang="en" sz="1800"/>
              <a:t>THE SOUTHERN PLATEAU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SUBTOPIC: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Life in the Southern Plateau - Andhra Pradesh, Telangana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214875"/>
            <a:ext cx="4160400" cy="43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❏"/>
            </a:pPr>
            <a:r>
              <a:rPr b="1" lang="en" sz="3000">
                <a:solidFill>
                  <a:schemeClr val="dk1"/>
                </a:solidFill>
              </a:rPr>
              <a:t>Language - Andhra Pradesh speak Telugu.  </a:t>
            </a:r>
            <a:endParaRPr b="1" sz="3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❏"/>
            </a:pPr>
            <a:r>
              <a:rPr b="1" lang="en" sz="3000">
                <a:solidFill>
                  <a:schemeClr val="dk1"/>
                </a:solidFill>
              </a:rPr>
              <a:t>The men traditionally </a:t>
            </a:r>
            <a:r>
              <a:rPr b="1" lang="en" sz="3400">
                <a:solidFill>
                  <a:schemeClr val="dk1"/>
                </a:solidFill>
              </a:rPr>
              <a:t>w</a:t>
            </a:r>
            <a:r>
              <a:rPr b="1" lang="en" sz="3000">
                <a:solidFill>
                  <a:schemeClr val="dk1"/>
                </a:solidFill>
              </a:rPr>
              <a:t>ear dhoti and shirt.</a:t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4500" y="152400"/>
            <a:ext cx="40241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255150"/>
            <a:ext cx="4053000" cy="43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F0000"/>
                </a:solidFill>
              </a:rPr>
              <a:t>Important festivals:  </a:t>
            </a:r>
            <a:endParaRPr b="1" sz="3100">
              <a:solidFill>
                <a:srgbClr val="FF0000"/>
              </a:solidFill>
            </a:endParaRPr>
          </a:p>
          <a:p>
            <a:pPr indent="-3937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Char char="❏"/>
            </a:pPr>
            <a:r>
              <a:rPr b="1" lang="en" sz="2600">
                <a:solidFill>
                  <a:schemeClr val="dk1"/>
                </a:solidFill>
              </a:rPr>
              <a:t>Sankranti  </a:t>
            </a:r>
            <a:endParaRPr b="1"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❏"/>
            </a:pPr>
            <a:r>
              <a:rPr b="1" lang="en" sz="2600">
                <a:solidFill>
                  <a:schemeClr val="dk1"/>
                </a:solidFill>
              </a:rPr>
              <a:t>Ugadi </a:t>
            </a:r>
            <a:endParaRPr b="1"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❏"/>
            </a:pPr>
            <a:r>
              <a:rPr b="1" lang="en" sz="2600">
                <a:solidFill>
                  <a:schemeClr val="dk1"/>
                </a:solidFill>
              </a:rPr>
              <a:t>Dussehra  </a:t>
            </a:r>
            <a:endParaRPr b="1"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❏"/>
            </a:pPr>
            <a:r>
              <a:rPr b="1" lang="en" sz="2600">
                <a:solidFill>
                  <a:schemeClr val="dk1"/>
                </a:solidFill>
              </a:rPr>
              <a:t>Eid </a:t>
            </a:r>
            <a:endParaRPr b="1"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❏"/>
            </a:pPr>
            <a:r>
              <a:rPr b="1" lang="en" sz="2600">
                <a:solidFill>
                  <a:schemeClr val="dk1"/>
                </a:solidFill>
              </a:rPr>
              <a:t>Christmas </a:t>
            </a:r>
            <a:endParaRPr b="1"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1275" y="837300"/>
            <a:ext cx="3542925" cy="19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2425" y="2807450"/>
            <a:ext cx="2748250" cy="20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075" y="837300"/>
            <a:ext cx="2466975" cy="19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2125" y="2892775"/>
            <a:ext cx="2466974" cy="15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311700" y="161150"/>
            <a:ext cx="8520600" cy="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820">
                <a:solidFill>
                  <a:srgbClr val="FF0000"/>
                </a:solidFill>
              </a:rPr>
              <a:t>Famous dance form - Kuchipudi</a:t>
            </a:r>
            <a:endParaRPr b="1" sz="3720">
              <a:solidFill>
                <a:srgbClr val="FF0000"/>
              </a:solidFill>
            </a:endParaRPr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311700" y="711650"/>
            <a:ext cx="4442400" cy="38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5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Char char="❏"/>
            </a:pPr>
            <a:r>
              <a:rPr b="1" lang="en" sz="2150">
                <a:solidFill>
                  <a:schemeClr val="dk1"/>
                </a:solidFill>
                <a:highlight>
                  <a:srgbClr val="FFFFFF"/>
                </a:highlight>
              </a:rPr>
              <a:t>Kuchipudi is one of the eight</a:t>
            </a:r>
            <a:endParaRPr b="1" sz="21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50">
                <a:solidFill>
                  <a:schemeClr val="dk1"/>
                </a:solidFill>
                <a:highlight>
                  <a:srgbClr val="FFFFFF"/>
                </a:highlight>
              </a:rPr>
              <a:t>major </a:t>
            </a:r>
            <a:r>
              <a:rPr b="1" lang="en" sz="215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Indian classical dances</a:t>
            </a:r>
            <a:r>
              <a:rPr b="1" lang="en" sz="215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b="1" baseline="30000" sz="2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50"/>
              <a:buChar char="❏"/>
            </a:pPr>
            <a:r>
              <a:rPr b="1" lang="en" sz="2150">
                <a:solidFill>
                  <a:schemeClr val="dk1"/>
                </a:solidFill>
                <a:highlight>
                  <a:srgbClr val="FFFFFF"/>
                </a:highlight>
              </a:rPr>
              <a:t>It originated in a village named </a:t>
            </a:r>
            <a:r>
              <a:rPr b="1" lang="en" sz="215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Kuchipudi</a:t>
            </a:r>
            <a:r>
              <a:rPr b="1" lang="en" sz="2150">
                <a:solidFill>
                  <a:schemeClr val="dk1"/>
                </a:solidFill>
                <a:highlight>
                  <a:srgbClr val="FFFFFF"/>
                </a:highlight>
              </a:rPr>
              <a:t> in the</a:t>
            </a:r>
            <a:endParaRPr b="1" sz="21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15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Indian state</a:t>
            </a:r>
            <a:r>
              <a:rPr b="1" lang="en" sz="2150">
                <a:solidFill>
                  <a:schemeClr val="dk1"/>
                </a:solidFill>
                <a:highlight>
                  <a:srgbClr val="FFFFFF"/>
                </a:highlight>
              </a:rPr>
              <a:t> of </a:t>
            </a:r>
            <a:r>
              <a:rPr b="1" lang="en" sz="215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Andhra Pradesh</a:t>
            </a:r>
            <a:r>
              <a:rPr b="1" lang="en" sz="215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b="1" sz="2900">
              <a:solidFill>
                <a:schemeClr val="dk1"/>
              </a:solidFill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0725" y="322300"/>
            <a:ext cx="2399500" cy="26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311700" y="161150"/>
            <a:ext cx="8520600" cy="8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220">
                <a:solidFill>
                  <a:srgbClr val="FF0000"/>
                </a:solidFill>
              </a:rPr>
              <a:t>The Venkateshwara Temple in Tirupathi is visited by lakhs of devotees every year.</a:t>
            </a:r>
            <a:endParaRPr b="1" sz="222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225" y="1152475"/>
            <a:ext cx="3041900" cy="27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4576650" cy="27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                                 </a:t>
            </a:r>
            <a:r>
              <a:rPr b="1" lang="en">
                <a:solidFill>
                  <a:srgbClr val="FF0000"/>
                </a:solidFill>
              </a:rPr>
              <a:t>TELANGANA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54" name="Google Shape;15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7772850" cy="37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idx="1" type="body"/>
          </p:nvPr>
        </p:nvSpPr>
        <p:spPr>
          <a:xfrm>
            <a:off x="311700" y="147725"/>
            <a:ext cx="4361700" cy="44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chemeClr val="dk1"/>
                </a:solidFill>
              </a:rPr>
              <a:t>The state of Telangana was formed in June 2014.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Capital - Hyderabad.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chemeClr val="dk1"/>
                </a:solidFill>
              </a:rPr>
              <a:t>The other important cities of the state are:</a:t>
            </a:r>
            <a:endParaRPr b="1"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★"/>
            </a:pPr>
            <a:r>
              <a:rPr b="1" lang="en" sz="2100">
                <a:solidFill>
                  <a:schemeClr val="dk1"/>
                </a:solidFill>
              </a:rPr>
              <a:t>Warangal</a:t>
            </a:r>
            <a:endParaRPr b="1"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★"/>
            </a:pPr>
            <a:r>
              <a:rPr b="1" lang="en" sz="2100">
                <a:solidFill>
                  <a:schemeClr val="dk1"/>
                </a:solidFill>
              </a:rPr>
              <a:t>Karimnagar</a:t>
            </a:r>
            <a:endParaRPr b="1"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★"/>
            </a:pPr>
            <a:r>
              <a:rPr b="1" lang="en" sz="2100">
                <a:solidFill>
                  <a:schemeClr val="dk1"/>
                </a:solidFill>
              </a:rPr>
              <a:t>Nizamabad</a:t>
            </a:r>
            <a:endParaRPr b="1"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★"/>
            </a:pPr>
            <a:r>
              <a:rPr b="1" lang="en" sz="2100">
                <a:solidFill>
                  <a:schemeClr val="dk1"/>
                </a:solidFill>
              </a:rPr>
              <a:t>Khammam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9900" y="152400"/>
            <a:ext cx="4361700" cy="42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idx="1" type="body"/>
          </p:nvPr>
        </p:nvSpPr>
        <p:spPr>
          <a:xfrm>
            <a:off x="311700" y="295450"/>
            <a:ext cx="4133400" cy="42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dk1"/>
                </a:solidFill>
              </a:rPr>
              <a:t>Two major rivers:</a:t>
            </a:r>
            <a:endParaRPr b="1"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★"/>
            </a:pPr>
            <a:r>
              <a:rPr b="1" lang="en" sz="2200">
                <a:solidFill>
                  <a:schemeClr val="dk1"/>
                </a:solidFill>
              </a:rPr>
              <a:t>Godavari</a:t>
            </a:r>
            <a:endParaRPr b="1"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★"/>
            </a:pPr>
            <a:r>
              <a:rPr b="1" lang="en" sz="2200">
                <a:solidFill>
                  <a:schemeClr val="dk1"/>
                </a:solidFill>
              </a:rPr>
              <a:t>Krishna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dk1"/>
                </a:solidFill>
              </a:rPr>
              <a:t>main occupation- Agriculture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dk1"/>
                </a:solidFill>
              </a:rPr>
              <a:t>main crops - Rice, cotton, sugar cane and mango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7500" y="152400"/>
            <a:ext cx="1687450" cy="16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6725" y="580325"/>
            <a:ext cx="19511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3450" y="3082900"/>
            <a:ext cx="1848676" cy="186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9775" y="2389719"/>
            <a:ext cx="2229352" cy="155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idx="1" type="body"/>
          </p:nvPr>
        </p:nvSpPr>
        <p:spPr>
          <a:xfrm>
            <a:off x="311700" y="94000"/>
            <a:ext cx="4093200" cy="44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★"/>
            </a:pPr>
            <a:r>
              <a:rPr b="1" lang="en" sz="2500">
                <a:solidFill>
                  <a:schemeClr val="dk1"/>
                </a:solidFill>
              </a:rPr>
              <a:t>Bidriware - handicraft made here ( It is made from a mixture of zinc and copper with inlay work in silver).</a:t>
            </a:r>
            <a:endParaRPr b="1" sz="2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★"/>
            </a:pPr>
            <a:r>
              <a:rPr b="1" lang="en" sz="2500">
                <a:solidFill>
                  <a:schemeClr val="dk1"/>
                </a:solidFill>
              </a:rPr>
              <a:t>main languages - Telugu and Urdu</a:t>
            </a:r>
            <a:endParaRPr b="1"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000" y="152400"/>
            <a:ext cx="4472025" cy="395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311700" y="147725"/>
            <a:ext cx="4617000" cy="44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★"/>
            </a:pPr>
            <a:r>
              <a:rPr b="1" lang="en" sz="2500">
                <a:solidFill>
                  <a:schemeClr val="dk1"/>
                </a:solidFill>
              </a:rPr>
              <a:t>popular folk dance- Gusadi</a:t>
            </a:r>
            <a:endParaRPr b="1"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★"/>
            </a:pPr>
            <a:r>
              <a:rPr b="1" lang="en" sz="2500">
                <a:solidFill>
                  <a:schemeClr val="dk1"/>
                </a:solidFill>
              </a:rPr>
              <a:t>the main festivals- Bathukamma, Bonalu and Eid</a:t>
            </a:r>
            <a:endParaRPr b="1"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100" y="152400"/>
            <a:ext cx="2598800" cy="15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2600" y="2095000"/>
            <a:ext cx="2941051" cy="260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4125" y="2095000"/>
            <a:ext cx="2873900" cy="209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311700" y="53725"/>
            <a:ext cx="8520600" cy="4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</a:t>
            </a:r>
            <a:r>
              <a:rPr b="1" lang="en">
                <a:solidFill>
                  <a:srgbClr val="FF0000"/>
                </a:solidFill>
              </a:rPr>
              <a:t>Answer the following questions: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311700" y="577475"/>
            <a:ext cx="8520600" cy="39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4. Name three minerals found in the Southern Plateau.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Ans. Three minerals found in Southern plateau are: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a) Iron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b) Coal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c) Mica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5. Why are cotton and sugarcane grown in large areas of the Deccan Plateau?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Ans. Cotton and Sugarcane are grown in large areas of the Deccan plateau because it covers a large part of black soil which is very suitable to grow cotton and sugarcane.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50200" y="539750"/>
            <a:ext cx="735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LEARNING OBJECTIVES: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639450" y="1329527"/>
            <a:ext cx="7155900" cy="3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Children will come to know -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★"/>
            </a:pPr>
            <a:r>
              <a:rPr b="1"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Andhra Pradesh, Telangana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★"/>
            </a:pPr>
            <a:r>
              <a:rPr b="1" lang="en" sz="1900"/>
              <a:t>Its crop</a:t>
            </a:r>
            <a:endParaRPr b="1" sz="1900"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★"/>
            </a:pPr>
            <a:r>
              <a:rPr b="1" lang="en" sz="1900"/>
              <a:t>Festivals</a:t>
            </a:r>
            <a:endParaRPr b="1" sz="1900"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★"/>
            </a:pPr>
            <a:r>
              <a:rPr b="1" lang="en" sz="1900"/>
              <a:t>Rivers</a:t>
            </a:r>
            <a:endParaRPr b="1" sz="19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sz="19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Related video: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02" name="Google Shape;20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https://youtu.be/DFH7ZlgLrn4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20">
                <a:solidFill>
                  <a:srgbClr val="FF0000"/>
                </a:solidFill>
              </a:rPr>
              <a:t>                      </a:t>
            </a:r>
            <a:r>
              <a:rPr b="1" lang="en" sz="4320">
                <a:solidFill>
                  <a:srgbClr val="FF0000"/>
                </a:solidFill>
              </a:rPr>
              <a:t>HOMEWORK</a:t>
            </a:r>
            <a:endParaRPr b="1" sz="4320">
              <a:solidFill>
                <a:srgbClr val="FF0000"/>
              </a:solidFill>
            </a:endParaRPr>
          </a:p>
        </p:txBody>
      </p:sp>
      <p:sp>
        <p:nvSpPr>
          <p:cNvPr id="208" name="Google Shape;208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600">
                <a:solidFill>
                  <a:srgbClr val="000000"/>
                </a:solidFill>
              </a:rPr>
              <a:t>                              </a:t>
            </a:r>
            <a:r>
              <a:rPr b="1" lang="en" sz="3600">
                <a:solidFill>
                  <a:srgbClr val="000000"/>
                </a:solidFill>
              </a:rPr>
              <a:t>No Homework</a:t>
            </a:r>
            <a:endParaRPr b="1" sz="3600">
              <a:solidFill>
                <a:srgbClr val="000000"/>
              </a:solidFill>
            </a:endParaRPr>
          </a:p>
        </p:txBody>
      </p:sp>
      <p:sp>
        <p:nvSpPr>
          <p:cNvPr id="209" name="Google Shape;209;p33"/>
          <p:cNvSpPr/>
          <p:nvPr/>
        </p:nvSpPr>
        <p:spPr>
          <a:xfrm>
            <a:off x="8080800" y="4055150"/>
            <a:ext cx="895200" cy="952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9915" y="4115520"/>
            <a:ext cx="925650" cy="9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4"/>
          <p:cNvSpPr txBox="1"/>
          <p:nvPr/>
        </p:nvSpPr>
        <p:spPr>
          <a:xfrm>
            <a:off x="227965" y="262255"/>
            <a:ext cx="6649800" cy="7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LEARNING OUTCOME: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16" name="Google Shape;216;p34"/>
          <p:cNvGraphicFramePr/>
          <p:nvPr/>
        </p:nvGraphicFramePr>
        <p:xfrm>
          <a:off x="695325" y="13139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{BBA8A74E-EF89-4854-A483-C5807C90A53A}</a:tableStyleId>
              </a:tblPr>
              <a:tblGrid>
                <a:gridCol w="7514600"/>
              </a:tblGrid>
              <a:tr h="2801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en" sz="2100" u="none" cap="none" strike="noStrike"/>
                        <a:t>Children will be able to -</a:t>
                      </a:r>
                      <a:endParaRPr b="1" sz="7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en" sz="2100" u="none" cap="none" strike="noStrike"/>
                        <a:t> - </a:t>
                      </a:r>
                      <a:r>
                        <a:rPr b="1" lang="en"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About Andhra Pradesh, Telangana</a:t>
                      </a:r>
                      <a:endParaRPr b="1" sz="2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492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Char char="★"/>
                      </a:pPr>
                      <a:r>
                        <a:rPr b="1" lang="en" sz="1900"/>
                        <a:t>Its crop</a:t>
                      </a:r>
                      <a:endParaRPr b="1" sz="1900"/>
                    </a:p>
                    <a:p>
                      <a:pPr indent="-3492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Char char="★"/>
                      </a:pPr>
                      <a:r>
                        <a:rPr b="1" lang="en" sz="1900"/>
                        <a:t>Festivals</a:t>
                      </a:r>
                      <a:endParaRPr b="1" sz="1900"/>
                    </a:p>
                    <a:p>
                      <a:pPr indent="-3492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Char char="★"/>
                      </a:pPr>
                      <a:r>
                        <a:rPr b="1" lang="en" sz="1900"/>
                        <a:t>Rivers</a:t>
                      </a:r>
                      <a:endParaRPr b="1" sz="19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sz="2100"/>
                    </a:p>
                  </a:txBody>
                  <a:tcPr marT="0" marB="0" marR="68575" marL="68575">
                    <a:lnL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0550" y="4199975"/>
            <a:ext cx="925650" cy="9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5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b="1" i="0" sz="4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107425"/>
            <a:ext cx="8520600" cy="5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20">
                <a:solidFill>
                  <a:srgbClr val="FF0000"/>
                </a:solidFill>
              </a:rPr>
              <a:t>Warm up:</a:t>
            </a:r>
            <a:endParaRPr b="1" sz="3320">
              <a:solidFill>
                <a:srgbClr val="FF0000"/>
              </a:solidFill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671425"/>
            <a:ext cx="8520600" cy="3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★"/>
            </a:pPr>
            <a:r>
              <a:rPr b="1" lang="en" sz="2400">
                <a:solidFill>
                  <a:schemeClr val="dk1"/>
                </a:solidFill>
              </a:rPr>
              <a:t>How many of you are vegetarian and Non-vegetarians?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★"/>
            </a:pPr>
            <a:r>
              <a:rPr b="1" lang="en" sz="2400">
                <a:solidFill>
                  <a:schemeClr val="dk1"/>
                </a:solidFill>
              </a:rPr>
              <a:t>Those who are non-vegetarian food, What do you love to eat fish?’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★"/>
            </a:pPr>
            <a:r>
              <a:rPr b="1" lang="en" sz="2400">
                <a:solidFill>
                  <a:schemeClr val="dk1"/>
                </a:solidFill>
              </a:rPr>
              <a:t>Do you know, From which import these fish to all states?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209550"/>
            <a:ext cx="8520601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700">
                <a:solidFill>
                  <a:srgbClr val="FF0000"/>
                </a:solidFill>
              </a:rPr>
              <a:t>               </a:t>
            </a:r>
            <a:r>
              <a:rPr b="1" lang="en" sz="3700">
                <a:solidFill>
                  <a:srgbClr val="FF0000"/>
                </a:solidFill>
              </a:rPr>
              <a:t>ANDHRA PRADESH </a:t>
            </a:r>
            <a:endParaRPr b="1" sz="5500">
              <a:solidFill>
                <a:srgbClr val="FF0000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214875"/>
            <a:ext cx="3126300" cy="43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To the north-east of Karnataka is Andhra Pradesh. 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Capital - Amaravati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9075" y="152400"/>
            <a:ext cx="5862525" cy="430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620">
                <a:solidFill>
                  <a:srgbClr val="FF0000"/>
                </a:solidFill>
              </a:rPr>
              <a:t>Other important city of Andhra Pradesh is</a:t>
            </a:r>
            <a:endParaRPr sz="3520">
              <a:solidFill>
                <a:srgbClr val="FF0000"/>
              </a:solidFill>
            </a:endParaRPr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411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Vishakhapatnam -   one of the largest producers of  </a:t>
            </a:r>
            <a:endParaRPr b="1" sz="2200">
              <a:solidFill>
                <a:schemeClr val="dk1"/>
              </a:solidFill>
            </a:endParaRPr>
          </a:p>
          <a:p>
            <a:pPr indent="-347345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b="1" lang="en" sz="2200">
                <a:solidFill>
                  <a:schemeClr val="dk1"/>
                </a:solidFill>
              </a:rPr>
              <a:t>rice  </a:t>
            </a:r>
            <a:endParaRPr b="1" sz="2200">
              <a:solidFill>
                <a:schemeClr val="dk1"/>
              </a:solidFill>
            </a:endParaRPr>
          </a:p>
          <a:p>
            <a:pPr indent="-34734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b="1" lang="en" sz="2200">
                <a:solidFill>
                  <a:schemeClr val="dk1"/>
                </a:solidFill>
              </a:rPr>
              <a:t>red chilli</a:t>
            </a:r>
            <a:endParaRPr b="1" sz="2200">
              <a:solidFill>
                <a:schemeClr val="dk1"/>
              </a:solidFill>
            </a:endParaRPr>
          </a:p>
          <a:p>
            <a:pPr indent="-34734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b="1" lang="en" sz="2200">
                <a:solidFill>
                  <a:schemeClr val="dk1"/>
                </a:solidFill>
              </a:rPr>
              <a:t>tobacco  </a:t>
            </a:r>
            <a:endParaRPr b="1" sz="2200">
              <a:solidFill>
                <a:schemeClr val="dk1"/>
              </a:solidFill>
            </a:endParaRPr>
          </a:p>
          <a:p>
            <a:pPr indent="-34734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b="1" lang="en" sz="2200">
                <a:solidFill>
                  <a:schemeClr val="dk1"/>
                </a:solidFill>
              </a:rPr>
              <a:t>Textiles and information technology ( IT-are important industries of the state).  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850" y="1152475"/>
            <a:ext cx="3957150" cy="32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40909"/>
              <a:buFont typeface="Arial"/>
              <a:buNone/>
            </a:pPr>
            <a:r>
              <a:rPr b="1" lang="en" sz="2688">
                <a:solidFill>
                  <a:srgbClr val="FF0000"/>
                </a:solidFill>
              </a:rPr>
              <a:t>The rivers Krishna and Godavari flow through the state. </a:t>
            </a:r>
            <a:endParaRPr b="1" sz="3688">
              <a:solidFill>
                <a:srgbClr val="FF0000"/>
              </a:solidFill>
            </a:endParaRPr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75" y="1152475"/>
            <a:ext cx="8295125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255150"/>
            <a:ext cx="4260300" cy="47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00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❏"/>
            </a:pPr>
            <a:r>
              <a:rPr b="1" lang="en" sz="2700">
                <a:solidFill>
                  <a:schemeClr val="dk1"/>
                </a:solidFill>
              </a:rPr>
              <a:t>Their fertile deltas are ideal for the cultivation of rice.</a:t>
            </a:r>
            <a:endParaRPr b="1" sz="2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 </a:t>
            </a:r>
            <a:endParaRPr b="1" sz="2700">
              <a:solidFill>
                <a:schemeClr val="dk1"/>
              </a:solidFill>
            </a:endParaRPr>
          </a:p>
          <a:p>
            <a:pPr indent="-4000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Char char="❏"/>
            </a:pPr>
            <a:r>
              <a:rPr b="1" lang="en" sz="2700">
                <a:solidFill>
                  <a:schemeClr val="dk1"/>
                </a:solidFill>
              </a:rPr>
              <a:t>This region is known as the 'rice bowl of India'.  </a:t>
            </a:r>
            <a:endParaRPr b="1" sz="2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2300" y="78100"/>
            <a:ext cx="2753050" cy="25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5575" y="2214325"/>
            <a:ext cx="2511300" cy="23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