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2" r:id="rId2"/>
    <p:sldId id="263" r:id="rId3"/>
    <p:sldId id="264" r:id="rId4"/>
    <p:sldId id="265" r:id="rId5"/>
    <p:sldId id="257" r:id="rId6"/>
    <p:sldId id="258" r:id="rId7"/>
    <p:sldId id="259" r:id="rId8"/>
    <p:sldId id="260" r:id="rId9"/>
    <p:sldId id="269" r:id="rId10"/>
    <p:sldId id="270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1">
    <p:pos x="6000" y="100"/>
    <p:text>+amanrouniyar@odmegroup.org How come the website here is ODM Egroup and not ODM PS?
_Assigned to you_
-Swoyan Satyendu</p:text>
  </p:cm>
  <p:cm authorId="0" dt="2020-06-17T16:36:04.724" idx="2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AE6D2-1AC2-4EDA-B0EE-9895BA506A72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B23DA-7886-4413-90E7-5F5A1808DD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Google Shape;51;p1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cap="flat"/>
        </p:spPr>
      </p:sp>
      <p:sp>
        <p:nvSpPr>
          <p:cNvPr id="26627" name="Google Shape;52;p1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Google Shape;60;gf11d9a1703_0_0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cap="flat"/>
        </p:spPr>
      </p:sp>
      <p:sp>
        <p:nvSpPr>
          <p:cNvPr id="27651" name="Google Shape;61;gf11d9a1703_0_0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Google Shape;68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cap="flat"/>
        </p:spPr>
      </p:sp>
      <p:sp>
        <p:nvSpPr>
          <p:cNvPr id="28675" name="Google Shape;69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Google Shape;77;gf2615490a9_0_0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cap="flat"/>
        </p:spPr>
      </p:sp>
      <p:sp>
        <p:nvSpPr>
          <p:cNvPr id="29699" name="Google Shape;78;gf2615490a9_0_0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Google Shape;59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cap="flat"/>
        </p:spPr>
      </p:sp>
      <p:sp>
        <p:nvSpPr>
          <p:cNvPr id="38915" name="Google Shape;60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Google Shape;59;p2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cap="flat"/>
        </p:spPr>
      </p:sp>
      <p:sp>
        <p:nvSpPr>
          <p:cNvPr id="39939" name="Google Shape;60;p2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Google Shape;73;p4:notes"/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 cap="flat"/>
        </p:spPr>
      </p:sp>
      <p:sp>
        <p:nvSpPr>
          <p:cNvPr id="40963" name="Google Shape;74;p4:notes"/>
          <p:cNvSpPr txBox="1"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93F30E-FB48-4111-97D7-94A5E900EE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330F8-5B43-4366-9F04-16CCFFDCFB9B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C77BD-639A-4A6C-9225-D16BC21668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Google Shape;54;p13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037667"/>
            <a:ext cx="9144000" cy="1820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Google Shape;56;p13"/>
          <p:cNvSpPr txBox="1">
            <a:spLocks noChangeArrowheads="1"/>
          </p:cNvSpPr>
          <p:nvPr/>
        </p:nvSpPr>
        <p:spPr bwMode="auto">
          <a:xfrm>
            <a:off x="204788" y="1121834"/>
            <a:ext cx="8763000" cy="1377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 algn="ctr">
              <a:buClr>
                <a:srgbClr val="000000"/>
              </a:buClr>
              <a:buSzPts val="3100"/>
              <a:buFont typeface="Arial" charset="0"/>
              <a:buNone/>
            </a:pPr>
            <a:r>
              <a:rPr lang="en-US" sz="3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 REPRODUCTIVE HEALTH </a:t>
            </a:r>
            <a:endParaRPr lang="en-US" sz="2900" b="1" dirty="0">
              <a:solidFill>
                <a:srgbClr val="FF0000"/>
              </a:solidFill>
              <a:latin typeface="Calibri" pitchFamily="34" charset="0"/>
              <a:cs typeface="Calibri" pitchFamily="34" charset="0"/>
              <a:sym typeface="Calibri" pitchFamily="34" charset="0"/>
            </a:endParaRPr>
          </a:p>
          <a:p>
            <a:pPr algn="ctr">
              <a:buClr>
                <a:srgbClr val="000000"/>
              </a:buClr>
              <a:buSzPts val="3100"/>
              <a:buFont typeface="Arial" charset="0"/>
              <a:buNone/>
            </a:pPr>
            <a:r>
              <a:rPr lang="en-US" sz="2500" b="1" dirty="0">
                <a:latin typeface="Calibri" pitchFamily="34" charset="0"/>
                <a:cs typeface="Calibri" pitchFamily="34" charset="0"/>
                <a:sym typeface="Calibri" pitchFamily="34" charset="0"/>
              </a:rPr>
              <a:t>STDs, INFERTILITY</a:t>
            </a:r>
          </a:p>
        </p:txBody>
      </p:sp>
      <p:sp>
        <p:nvSpPr>
          <p:cNvPr id="3076" name="Google Shape;57;p13"/>
          <p:cNvSpPr txBox="1">
            <a:spLocks noChangeArrowheads="1"/>
          </p:cNvSpPr>
          <p:nvPr/>
        </p:nvSpPr>
        <p:spPr bwMode="auto">
          <a:xfrm>
            <a:off x="2343151" y="3105152"/>
            <a:ext cx="4384675" cy="128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Font typeface="Arial" charset="0"/>
              <a:buNone/>
            </a:pPr>
            <a:r>
              <a:rPr lang="en-US" b="1"/>
              <a:t>SUBJECT : BIOLOGY</a:t>
            </a: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en-US" b="1"/>
              <a:t>CHAPTER NUMBER:04</a:t>
            </a:r>
          </a:p>
          <a:p>
            <a:pPr>
              <a:buClr>
                <a:srgbClr val="000000"/>
              </a:buClr>
              <a:buFont typeface="Arial" charset="0"/>
              <a:buNone/>
            </a:pPr>
            <a:r>
              <a:rPr lang="en-US" b="1"/>
              <a:t>CHAPTER NAME :REPRODUCTIVE HEALTH</a:t>
            </a:r>
          </a:p>
        </p:txBody>
      </p:sp>
      <p:pic>
        <p:nvPicPr>
          <p:cNvPr id="3077" name="Google Shape;75;p2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4F5BDE-D864-4FE1-8F82-705D218C724F}"/>
              </a:ext>
            </a:extLst>
          </p:cNvPr>
          <p:cNvSpPr txBox="1"/>
          <p:nvPr/>
        </p:nvSpPr>
        <p:spPr>
          <a:xfrm>
            <a:off x="3429000" y="5334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rgbClr val="FF0000"/>
                </a:solidFill>
              </a:rPr>
              <a:t>SUMMARY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13C24C-19FB-4447-9D94-66463A839256}"/>
              </a:ext>
            </a:extLst>
          </p:cNvPr>
          <p:cNvSpPr txBox="1"/>
          <p:nvPr/>
        </p:nvSpPr>
        <p:spPr>
          <a:xfrm>
            <a:off x="2743200" y="19050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STDS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/>
              <a:t>INFERTILITY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4DFF641-0EA2-4807-9C9E-5144376761B3}"/>
              </a:ext>
            </a:extLst>
          </p:cNvPr>
          <p:cNvCxnSpPr>
            <a:cxnSpLocks/>
          </p:cNvCxnSpPr>
          <p:nvPr/>
        </p:nvCxnSpPr>
        <p:spPr>
          <a:xfrm>
            <a:off x="3048000" y="2286000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Google Shape;85;gf2615490a9_0_0">
            <a:extLst>
              <a:ext uri="{FF2B5EF4-FFF2-40B4-BE49-F238E27FC236}">
                <a16:creationId xmlns:a16="http://schemas.microsoft.com/office/drawing/2014/main" id="{2934EBBE-9ECA-4172-AF54-CBC279E452A6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59977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Google Shape;85;gf2615490a9_0_0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Google Shape;194;gef9aabd549_4_2"/>
          <p:cNvSpPr>
            <a:spLocks noChangeArrowheads="1"/>
          </p:cNvSpPr>
          <p:nvPr/>
        </p:nvSpPr>
        <p:spPr bwMode="auto">
          <a:xfrm>
            <a:off x="2266950" y="412751"/>
            <a:ext cx="3716338" cy="57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algn="ctr">
              <a:buClr>
                <a:srgbClr val="000000"/>
              </a:buClr>
              <a:buSzPts val="1100"/>
              <a:buFont typeface="Arial" charset="0"/>
              <a:buNone/>
            </a:pPr>
            <a:r>
              <a:rPr lang="en-US" sz="2200" b="1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HOME ASSIGNMENT</a:t>
            </a:r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1143000" y="1676400"/>
            <a:ext cx="6543675" cy="1531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0000"/>
              </a:buClr>
              <a:buFont typeface="Arial" charset="0"/>
              <a:buAutoNum type="arabicPeriod"/>
            </a:pPr>
            <a:r>
              <a:rPr lang="en-US" sz="1600" dirty="0"/>
              <a:t> What are STDs? Mention any two of it.</a:t>
            </a:r>
          </a:p>
          <a:p>
            <a:pPr marL="342900" indent="-342900">
              <a:lnSpc>
                <a:spcPct val="150000"/>
              </a:lnSpc>
              <a:buClr>
                <a:srgbClr val="000000"/>
              </a:buClr>
              <a:buFont typeface="Arial" charset="0"/>
              <a:buAutoNum type="arabicPeriod"/>
            </a:pPr>
            <a:r>
              <a:rPr lang="en-US" sz="1600" dirty="0"/>
              <a:t>Mention the various precautions one has to take in order to protect himself/herself form STDs.</a:t>
            </a:r>
          </a:p>
          <a:p>
            <a:pPr marL="342900" indent="-342900">
              <a:lnSpc>
                <a:spcPct val="150000"/>
              </a:lnSpc>
              <a:buClr>
                <a:srgbClr val="000000"/>
              </a:buClr>
              <a:buFont typeface="Arial" charset="0"/>
              <a:buAutoNum type="arabicPeriod"/>
            </a:pPr>
            <a:r>
              <a:rPr lang="en-US" sz="1600" dirty="0"/>
              <a:t>Suggest some methods to assist infertile couples to have children?</a:t>
            </a:r>
            <a:endParaRPr lang="en-US" sz="16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0713" y="990600"/>
            <a:ext cx="7802562" cy="47498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kern="0">
              <a:latin typeface="Arial"/>
              <a:ea typeface="Arial"/>
              <a:cs typeface="Arial"/>
              <a:sym typeface="Arial"/>
            </a:endParaRPr>
          </a:p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ker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kern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579" name="Google Shape;85;gf2615490a9_0_0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Google Shape;63;gf11d9a1703_0_0"/>
          <p:cNvSpPr txBox="1">
            <a:spLocks noChangeArrowheads="1"/>
          </p:cNvSpPr>
          <p:nvPr/>
        </p:nvSpPr>
        <p:spPr bwMode="auto">
          <a:xfrm>
            <a:off x="3200400" y="592667"/>
            <a:ext cx="1778001" cy="853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lnSpc>
                <a:spcPct val="115000"/>
              </a:lnSpc>
              <a:buClr>
                <a:srgbClr val="000000"/>
              </a:buClr>
              <a:buSzPts val="1100"/>
              <a:buFont typeface="Arial" charset="0"/>
              <a:buNone/>
            </a:pPr>
            <a:r>
              <a:rPr lang="en-US" sz="22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  <a:sym typeface="Calibri" pitchFamily="34" charset="0"/>
              </a:rPr>
              <a:t>LECTURE-3</a:t>
            </a:r>
            <a:endParaRPr lang="en-US" sz="1800" b="1" dirty="0"/>
          </a:p>
        </p:txBody>
      </p:sp>
      <p:sp>
        <p:nvSpPr>
          <p:cNvPr id="64" name="Google Shape;64;gf11d9a1703_0_0"/>
          <p:cNvSpPr txBox="1">
            <a:spLocks noChangeArrowheads="1"/>
          </p:cNvSpPr>
          <p:nvPr/>
        </p:nvSpPr>
        <p:spPr bwMode="auto">
          <a:xfrm>
            <a:off x="914400" y="1295400"/>
            <a:ext cx="3275012" cy="2095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>
            <a:spAutoFit/>
          </a:bodyPr>
          <a:lstStyle/>
          <a:p>
            <a:pPr algn="just">
              <a:lnSpc>
                <a:spcPct val="115000"/>
              </a:lnSpc>
              <a:buClr>
                <a:srgbClr val="000000"/>
              </a:buClr>
              <a:buFont typeface="Arial" charset="0"/>
              <a:buNone/>
            </a:pPr>
            <a:r>
              <a:rPr lang="en-US" sz="1800" b="1" dirty="0">
                <a:latin typeface="Calibri" pitchFamily="34" charset="0"/>
                <a:cs typeface="Calibri" pitchFamily="34" charset="0"/>
                <a:sym typeface="Calibri" pitchFamily="34" charset="0"/>
              </a:rPr>
              <a:t>RECAPITULATION</a:t>
            </a:r>
          </a:p>
          <a:p>
            <a:pPr algn="just">
              <a:lnSpc>
                <a:spcPct val="115000"/>
              </a:lnSpc>
              <a:buClr>
                <a:srgbClr val="000000"/>
              </a:buClr>
              <a:buFont typeface="Arial" charset="0"/>
              <a:buNone/>
            </a:pPr>
            <a:r>
              <a:rPr lang="en-US" dirty="0">
                <a:latin typeface="Calibri" pitchFamily="34" charset="0"/>
                <a:cs typeface="Calibri" pitchFamily="34" charset="0"/>
                <a:sym typeface="Calibri" pitchFamily="34" charset="0"/>
              </a:rPr>
              <a:t>IMR and MMR</a:t>
            </a:r>
          </a:p>
          <a:p>
            <a:pPr algn="just">
              <a:lnSpc>
                <a:spcPct val="115000"/>
              </a:lnSpc>
              <a:buClr>
                <a:srgbClr val="000000"/>
              </a:buClr>
              <a:buFont typeface="Arial" charset="0"/>
              <a:buNone/>
            </a:pPr>
            <a:r>
              <a:rPr lang="en-US" dirty="0">
                <a:latin typeface="Calibri" pitchFamily="34" charset="0"/>
                <a:cs typeface="Calibri" pitchFamily="34" charset="0"/>
                <a:sym typeface="Calibri" pitchFamily="34" charset="0"/>
              </a:rPr>
              <a:t>BIRTH CONTROL METHODS</a:t>
            </a:r>
          </a:p>
          <a:p>
            <a:pPr algn="just">
              <a:lnSpc>
                <a:spcPct val="115000"/>
              </a:lnSpc>
              <a:buClr>
                <a:srgbClr val="000000"/>
              </a:buClr>
              <a:buFont typeface="Arial" charset="0"/>
              <a:buNone/>
            </a:pPr>
            <a:r>
              <a:rPr lang="en-US" dirty="0">
                <a:latin typeface="Calibri" pitchFamily="34" charset="0"/>
                <a:cs typeface="Calibri" pitchFamily="34" charset="0"/>
                <a:sym typeface="Calibri" pitchFamily="34" charset="0"/>
              </a:rPr>
              <a:t>MTP</a:t>
            </a:r>
          </a:p>
          <a:p>
            <a:pPr algn="just">
              <a:lnSpc>
                <a:spcPct val="115000"/>
              </a:lnSpc>
              <a:buClr>
                <a:srgbClr val="000000"/>
              </a:buClr>
              <a:buFont typeface="Arial" charset="0"/>
              <a:buNone/>
            </a:pPr>
            <a:endParaRPr lang="en-US" dirty="0">
              <a:latin typeface="Calibri" pitchFamily="34" charset="0"/>
              <a:cs typeface="Calibri" pitchFamily="34" charset="0"/>
              <a:sym typeface="Calibri" pitchFamily="34" charset="0"/>
            </a:endParaRPr>
          </a:p>
          <a:p>
            <a:pPr algn="just">
              <a:lnSpc>
                <a:spcPct val="115000"/>
              </a:lnSpc>
              <a:buClr>
                <a:srgbClr val="000000"/>
              </a:buClr>
              <a:buFont typeface="Arial" charset="0"/>
              <a:buNone/>
            </a:pPr>
            <a:endParaRPr lang="en-US" dirty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pic>
        <p:nvPicPr>
          <p:cNvPr id="4100" name="Google Shape;65;gf11d9a1703_0_0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" name="Google Shape;66;gf11d9a1703_0_0"/>
          <p:cNvSpPr txBox="1">
            <a:spLocks noChangeArrowheads="1"/>
          </p:cNvSpPr>
          <p:nvPr/>
        </p:nvSpPr>
        <p:spPr bwMode="auto">
          <a:xfrm>
            <a:off x="4533901" y="3354918"/>
            <a:ext cx="4156075" cy="1140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>
            <a:spAutoFit/>
          </a:bodyPr>
          <a:lstStyle/>
          <a:p>
            <a:pPr algn="just">
              <a:lnSpc>
                <a:spcPct val="115000"/>
              </a:lnSpc>
              <a:buClr>
                <a:srgbClr val="000000"/>
              </a:buClr>
              <a:buFont typeface="Arial" charset="0"/>
              <a:buNone/>
            </a:pPr>
            <a:r>
              <a:rPr lang="en-US" b="1" dirty="0">
                <a:latin typeface="Calibri" pitchFamily="34" charset="0"/>
                <a:cs typeface="Calibri" pitchFamily="34" charset="0"/>
                <a:sym typeface="Calibri" pitchFamily="34" charset="0"/>
              </a:rPr>
              <a:t>INFERTILITY</a:t>
            </a:r>
          </a:p>
          <a:p>
            <a:pPr algn="just">
              <a:lnSpc>
                <a:spcPct val="115000"/>
              </a:lnSpc>
              <a:buClr>
                <a:srgbClr val="000000"/>
              </a:buClr>
              <a:buFont typeface="Arial" charset="0"/>
              <a:buNone/>
            </a:pPr>
            <a:r>
              <a:rPr lang="en-US" dirty="0">
                <a:latin typeface="Calibri" pitchFamily="34" charset="0"/>
                <a:cs typeface="Calibri" pitchFamily="34" charset="0"/>
                <a:sym typeface="Calibri" pitchFamily="34" charset="0"/>
              </a:rPr>
              <a:t>STDS</a:t>
            </a:r>
          </a:p>
          <a:p>
            <a:pPr algn="just">
              <a:lnSpc>
                <a:spcPct val="115000"/>
              </a:lnSpc>
              <a:buClr>
                <a:srgbClr val="000000"/>
              </a:buClr>
              <a:buFont typeface="Arial" charset="0"/>
              <a:buNone/>
            </a:pPr>
            <a:r>
              <a:rPr lang="en-US" dirty="0">
                <a:latin typeface="Calibri" pitchFamily="34" charset="0"/>
                <a:cs typeface="Calibri" pitchFamily="34" charset="0"/>
                <a:sym typeface="Calibri" pitchFamily="34" charset="0"/>
              </a:rPr>
              <a:t>INFERTILITY</a:t>
            </a:r>
            <a:endParaRPr lang="en-US" sz="1800" b="1" dirty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4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37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Google Shape;71;p2"/>
          <p:cNvSpPr txBox="1">
            <a:spLocks noChangeArrowheads="1"/>
          </p:cNvSpPr>
          <p:nvPr/>
        </p:nvSpPr>
        <p:spPr bwMode="auto">
          <a:xfrm>
            <a:off x="666750" y="397933"/>
            <a:ext cx="5634038" cy="104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SzPts val="2200"/>
              <a:buFont typeface="Arial" charset="0"/>
              <a:buNone/>
            </a:pPr>
            <a:endParaRPr lang="en-US" sz="1800" b="1"/>
          </a:p>
        </p:txBody>
      </p:sp>
      <p:sp>
        <p:nvSpPr>
          <p:cNvPr id="73" name="Google Shape;73;p2"/>
          <p:cNvSpPr>
            <a:spLocks noChangeArrowheads="1"/>
          </p:cNvSpPr>
          <p:nvPr/>
        </p:nvSpPr>
        <p:spPr bwMode="auto">
          <a:xfrm>
            <a:off x="757239" y="1636184"/>
            <a:ext cx="2466975" cy="57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algn="ctr">
              <a:buClr>
                <a:srgbClr val="FF0000"/>
              </a:buClr>
              <a:buSzPts val="2200"/>
              <a:buFont typeface="Arial" charset="0"/>
              <a:buNone/>
            </a:pPr>
            <a:r>
              <a:rPr lang="en-US" sz="1800" b="1">
                <a:latin typeface="Calibri" pitchFamily="34" charset="0"/>
                <a:cs typeface="Calibri" pitchFamily="34" charset="0"/>
                <a:sym typeface="Calibri" pitchFamily="34" charset="0"/>
              </a:rPr>
              <a:t>LEARNING OUT COME</a:t>
            </a:r>
          </a:p>
        </p:txBody>
      </p:sp>
      <p:sp>
        <p:nvSpPr>
          <p:cNvPr id="74" name="Google Shape;74;p2"/>
          <p:cNvSpPr txBox="1"/>
          <p:nvPr/>
        </p:nvSpPr>
        <p:spPr>
          <a:xfrm>
            <a:off x="690564" y="2762251"/>
            <a:ext cx="7629525" cy="1694280"/>
          </a:xfrm>
          <a:prstGeom prst="rect">
            <a:avLst/>
          </a:prstGeom>
          <a:solidFill>
            <a:srgbClr val="B7B7B7"/>
          </a:solidFill>
          <a:ln>
            <a:noFill/>
          </a:ln>
        </p:spPr>
        <p:txBody>
          <a:bodyPr spcFirstLastPara="1" lIns="91425" tIns="91425" rIns="91425" bIns="91425">
            <a:spAutoFit/>
          </a:bodyPr>
          <a:lstStyle/>
          <a:p>
            <a:pPr marL="457200" indent="-317500">
              <a:lnSpc>
                <a:spcPct val="115000"/>
              </a:lnSpc>
              <a:buClr>
                <a:srgbClr val="000000"/>
              </a:buClr>
              <a:buSzPts val="1400"/>
              <a:buFont typeface="Calibri"/>
              <a:buChar char="➢"/>
              <a:defRPr/>
            </a:pPr>
            <a:r>
              <a:rPr lang="en-US" kern="0" dirty="0">
                <a:ea typeface="Calibri"/>
                <a:cs typeface="Calibri"/>
                <a:sym typeface="Calibri"/>
              </a:rPr>
              <a:t>Students will become aware of STDS.</a:t>
            </a:r>
            <a:endParaRPr lang="en-US" kern="0" dirty="0">
              <a:latin typeface="Roboto"/>
              <a:ea typeface="Roboto"/>
              <a:cs typeface="Roboto"/>
              <a:sym typeface="Roboto"/>
            </a:endParaRPr>
          </a:p>
          <a:p>
            <a:pPr marL="457200" indent="-317500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alibri"/>
              <a:buChar char="➢"/>
              <a:defRPr/>
            </a:pPr>
            <a:r>
              <a:rPr lang="en-US" kern="0" dirty="0">
                <a:latin typeface="Calibri"/>
                <a:ea typeface="Calibri"/>
                <a:cs typeface="Calibri"/>
                <a:sym typeface="Calibri"/>
              </a:rPr>
              <a:t>Students will have a concept about a infertility.</a:t>
            </a:r>
          </a:p>
          <a:p>
            <a:pPr marL="457200" indent="-317500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defRPr/>
            </a:pPr>
            <a:endParaRPr lang="en-US" kern="0" dirty="0">
              <a:latin typeface="Calibri"/>
              <a:ea typeface="Roboto"/>
              <a:cs typeface="Calibri"/>
              <a:sym typeface="Calibri"/>
            </a:endParaRPr>
          </a:p>
          <a:p>
            <a:pPr marL="342900" indent="-334962" fontAlgn="auto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b="1" ker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125" name="Google Shape;75;p2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4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4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4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Google Shape;80;gf2615490a9_0_0"/>
          <p:cNvSpPr txBox="1">
            <a:spLocks noChangeArrowheads="1"/>
          </p:cNvSpPr>
          <p:nvPr/>
        </p:nvSpPr>
        <p:spPr bwMode="auto">
          <a:xfrm>
            <a:off x="273050" y="381001"/>
            <a:ext cx="5564188" cy="1039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SzPts val="2200"/>
              <a:buFont typeface="Arial" charset="0"/>
              <a:buNone/>
            </a:pPr>
            <a:endParaRPr lang="en-US" sz="1800" b="1"/>
          </a:p>
        </p:txBody>
      </p:sp>
      <p:sp>
        <p:nvSpPr>
          <p:cNvPr id="6147" name="Google Shape;81;gf2615490a9_0_0"/>
          <p:cNvSpPr>
            <a:spLocks noChangeArrowheads="1"/>
          </p:cNvSpPr>
          <p:nvPr/>
        </p:nvSpPr>
        <p:spPr bwMode="auto">
          <a:xfrm>
            <a:off x="1914525" y="1866901"/>
            <a:ext cx="3113088" cy="3147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marL="457200" indent="-317500">
              <a:lnSpc>
                <a:spcPct val="115000"/>
              </a:lnSpc>
              <a:buClr>
                <a:srgbClr val="000000"/>
              </a:buClr>
              <a:buSzPts val="1400"/>
              <a:buFont typeface="Calibri" pitchFamily="34" charset="0"/>
              <a:buChar char="●"/>
            </a:pPr>
            <a:r>
              <a:rPr lang="en-US" dirty="0">
                <a:latin typeface="Calibri" pitchFamily="34" charset="0"/>
                <a:cs typeface="Calibri" pitchFamily="34" charset="0"/>
                <a:sym typeface="Calibri" pitchFamily="34" charset="0"/>
              </a:rPr>
              <a:t>STDS</a:t>
            </a:r>
          </a:p>
          <a:p>
            <a:pPr marL="457200" indent="-317500">
              <a:lnSpc>
                <a:spcPct val="115000"/>
              </a:lnSpc>
              <a:buClr>
                <a:srgbClr val="000000"/>
              </a:buClr>
              <a:buSzPts val="1400"/>
              <a:buFont typeface="Calibri" pitchFamily="34" charset="0"/>
              <a:buChar char="●"/>
            </a:pPr>
            <a:r>
              <a:rPr lang="en-US" dirty="0">
                <a:latin typeface="Calibri" pitchFamily="34" charset="0"/>
                <a:cs typeface="Calibri" pitchFamily="34" charset="0"/>
                <a:sym typeface="Calibri" pitchFamily="34" charset="0"/>
              </a:rPr>
              <a:t>INFERTILITY</a:t>
            </a:r>
          </a:p>
          <a:p>
            <a:pPr marL="457200" indent="-317500">
              <a:lnSpc>
                <a:spcPct val="115000"/>
              </a:lnSpc>
              <a:buClr>
                <a:srgbClr val="000000"/>
              </a:buClr>
              <a:buSzPts val="1400"/>
            </a:pPr>
            <a:endParaRPr lang="en-US" dirty="0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6148" name="Google Shape;83;gf2615490a9_0_0"/>
          <p:cNvSpPr>
            <a:spLocks noChangeArrowheads="1"/>
          </p:cNvSpPr>
          <p:nvPr/>
        </p:nvSpPr>
        <p:spPr bwMode="auto">
          <a:xfrm>
            <a:off x="168276" y="1172634"/>
            <a:ext cx="2468563" cy="575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00" rIns="91425" bIns="45700"/>
          <a:lstStyle/>
          <a:p>
            <a:pPr algn="ctr">
              <a:buClr>
                <a:srgbClr val="FF0000"/>
              </a:buClr>
              <a:buSzPts val="2200"/>
              <a:buFont typeface="Arial" charset="0"/>
              <a:buNone/>
            </a:pPr>
            <a:r>
              <a:rPr lang="en-US" sz="1800" b="1">
                <a:latin typeface="Calibri" pitchFamily="34" charset="0"/>
                <a:cs typeface="Calibri" pitchFamily="34" charset="0"/>
                <a:sym typeface="Calibri" pitchFamily="34" charset="0"/>
              </a:rPr>
              <a:t>KEY POINTS</a:t>
            </a:r>
          </a:p>
        </p:txBody>
      </p:sp>
      <p:sp>
        <p:nvSpPr>
          <p:cNvPr id="6149" name="Google Shape;84;gf2615490a9_0_0"/>
          <p:cNvSpPr txBox="1">
            <a:spLocks noChangeArrowheads="1"/>
          </p:cNvSpPr>
          <p:nvPr/>
        </p:nvSpPr>
        <p:spPr bwMode="auto">
          <a:xfrm>
            <a:off x="4572000" y="2239433"/>
            <a:ext cx="1519238" cy="1395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>
            <a:spAutoFit/>
          </a:bodyPr>
          <a:lstStyle/>
          <a:p>
            <a:pPr marL="342900" indent="-333375">
              <a:lnSpc>
                <a:spcPct val="200000"/>
              </a:lnSpc>
              <a:spcBef>
                <a:spcPts val="800"/>
              </a:spcBef>
              <a:buClr>
                <a:srgbClr val="000000"/>
              </a:buClr>
              <a:buFont typeface="Arial" charset="0"/>
              <a:buNone/>
            </a:pPr>
            <a:endParaRPr lang="en-US"/>
          </a:p>
          <a:p>
            <a:pPr marL="342900" indent="-333375">
              <a:lnSpc>
                <a:spcPct val="200000"/>
              </a:lnSpc>
              <a:spcBef>
                <a:spcPts val="800"/>
              </a:spcBef>
              <a:buClr>
                <a:srgbClr val="000000"/>
              </a:buClr>
              <a:buFont typeface="Arial" charset="0"/>
              <a:buNone/>
            </a:pPr>
            <a:endParaRPr lang="en-US"/>
          </a:p>
        </p:txBody>
      </p:sp>
      <p:pic>
        <p:nvPicPr>
          <p:cNvPr id="6150" name="Google Shape;85;gf2615490a9_0_0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63;p14"/>
          <p:cNvSpPr txBox="1">
            <a:spLocks noChangeArrowheads="1"/>
          </p:cNvSpPr>
          <p:nvPr/>
        </p:nvSpPr>
        <p:spPr bwMode="auto">
          <a:xfrm>
            <a:off x="273050" y="381001"/>
            <a:ext cx="8688388" cy="1039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SzPts val="2200"/>
              <a:buFont typeface="Arial" charset="0"/>
              <a:buNone/>
            </a:pPr>
            <a:endParaRPr lang="en-US" sz="1800" b="1"/>
          </a:p>
        </p:txBody>
      </p:sp>
      <p:sp>
        <p:nvSpPr>
          <p:cNvPr id="19459" name="Google Shape;64;p14"/>
          <p:cNvSpPr txBox="1">
            <a:spLocks noChangeArrowheads="1"/>
          </p:cNvSpPr>
          <p:nvPr/>
        </p:nvSpPr>
        <p:spPr bwMode="auto">
          <a:xfrm>
            <a:off x="273050" y="1917700"/>
            <a:ext cx="8688388" cy="385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SzPts val="1400"/>
              <a:buFont typeface="Arial" charset="0"/>
              <a:buNone/>
            </a:pPr>
            <a:endParaRPr lang="en-US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139951" y="1"/>
            <a:ext cx="511287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en-US" sz="2200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SEXUALLY TRANSMITTED DISEASES (STDs) </a:t>
            </a:r>
            <a:endParaRPr lang="en-US" b="1" u="sng">
              <a:solidFill>
                <a:srgbClr val="C00000"/>
              </a:solidFill>
            </a:endParaRPr>
          </a:p>
        </p:txBody>
      </p:sp>
      <p:pic>
        <p:nvPicPr>
          <p:cNvPr id="19461" name="Picture 2" descr="C:\Users\BIO-LAB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8764" y="554567"/>
            <a:ext cx="2466975" cy="246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3" descr="C:\Users\BIO-LAB\Desktop\a-must-read-the-most-common-sexually-transmitted-diseases-stds-and-their-early-symptoms-do-not-ignore.jpg"/>
          <p:cNvPicPr>
            <a:picLocks noChangeAspect="1" noChangeArrowheads="1"/>
          </p:cNvPicPr>
          <p:nvPr/>
        </p:nvPicPr>
        <p:blipFill>
          <a:blip r:embed="rId4"/>
          <a:srcRect t="10036"/>
          <a:stretch>
            <a:fillRect/>
          </a:stretch>
        </p:blipFill>
        <p:spPr bwMode="auto">
          <a:xfrm>
            <a:off x="2782888" y="2973917"/>
            <a:ext cx="6096000" cy="3884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Google Shape;85;gf2615490a9_0_0"/>
          <p:cNvPicPr preferRelativeResize="0"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BIO-LAB\Desktop\download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7300" y="840317"/>
            <a:ext cx="4368800" cy="4036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Google Shape;85;gf2615490a9_0_0"/>
          <p:cNvPicPr preferRelativeResize="0"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BIO-LAB\Desktop\download (1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3025" y="1162051"/>
            <a:ext cx="2838450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 descr="C:\Users\BIO-LAB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2876" y="3907367"/>
            <a:ext cx="5351463" cy="2586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Google Shape;85;gf2615490a9_0_0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Google Shape;63;p14"/>
          <p:cNvSpPr txBox="1">
            <a:spLocks noChangeArrowheads="1"/>
          </p:cNvSpPr>
          <p:nvPr/>
        </p:nvSpPr>
        <p:spPr bwMode="auto">
          <a:xfrm>
            <a:off x="273050" y="381001"/>
            <a:ext cx="8688388" cy="1039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SzPts val="2200"/>
              <a:buFont typeface="Arial" charset="0"/>
              <a:buNone/>
            </a:pPr>
            <a:endParaRPr lang="en-US" sz="1800" b="1"/>
          </a:p>
        </p:txBody>
      </p:sp>
      <p:sp>
        <p:nvSpPr>
          <p:cNvPr id="22531" name="Google Shape;64;p14"/>
          <p:cNvSpPr txBox="1">
            <a:spLocks noChangeArrowheads="1"/>
          </p:cNvSpPr>
          <p:nvPr/>
        </p:nvSpPr>
        <p:spPr bwMode="auto">
          <a:xfrm>
            <a:off x="273050" y="1917700"/>
            <a:ext cx="8688388" cy="385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/>
          <a:lstStyle/>
          <a:p>
            <a:pPr>
              <a:buClr>
                <a:srgbClr val="000000"/>
              </a:buClr>
              <a:buSzPts val="1400"/>
              <a:buFont typeface="Arial" charset="0"/>
              <a:buNone/>
            </a:pPr>
            <a:endParaRPr lang="en-US">
              <a:latin typeface="Calibri" pitchFamily="34" charset="0"/>
              <a:cs typeface="Calibri" pitchFamily="34" charset="0"/>
              <a:sym typeface="Calibri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562100" y="1"/>
            <a:ext cx="483754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just">
              <a:buClr>
                <a:srgbClr val="000000"/>
              </a:buClr>
              <a:buFont typeface="Arial" charset="0"/>
              <a:buNone/>
            </a:pPr>
            <a:r>
              <a:rPr lang="en-US" sz="2200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PELVIC INFLAMMATORY DISEASES (PID) </a:t>
            </a:r>
          </a:p>
        </p:txBody>
      </p:sp>
      <p:pic>
        <p:nvPicPr>
          <p:cNvPr id="22533" name="Picture 2" descr="C:\Users\BIO-LAB\Desktop\PID_Infographic_24Nov20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1813" y="740834"/>
            <a:ext cx="5999162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Google Shape;85;gf2615490a9_0_0"/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IO-LAB\Desktop\download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905000"/>
            <a:ext cx="2581275" cy="1771650"/>
          </a:xfrm>
          <a:prstGeom prst="rect">
            <a:avLst/>
          </a:prstGeom>
          <a:noFill/>
        </p:spPr>
      </p:pic>
      <p:pic>
        <p:nvPicPr>
          <p:cNvPr id="1028" name="Picture 4" descr="C:\Users\BIO-LAB\Desktop\download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2743200"/>
            <a:ext cx="4038600" cy="269557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133600" y="762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INFERTILITY</a:t>
            </a:r>
          </a:p>
        </p:txBody>
      </p:sp>
      <p:pic>
        <p:nvPicPr>
          <p:cNvPr id="5" name="Google Shape;85;gf2615490a9_0_0">
            <a:extLst>
              <a:ext uri="{FF2B5EF4-FFF2-40B4-BE49-F238E27FC236}">
                <a16:creationId xmlns:a16="http://schemas.microsoft.com/office/drawing/2014/main" id="{88C388C4-17BC-4E16-9DD5-D321B6737A6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2438" y="99484"/>
            <a:ext cx="1046162" cy="734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116</Words>
  <Application>Microsoft Office PowerPoint</Application>
  <PresentationFormat>On-screen Show (4:3)</PresentationFormat>
  <Paragraphs>33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BIO-LAB</dc:creator>
  <cp:lastModifiedBy>Debasmita Chhotaray</cp:lastModifiedBy>
  <cp:revision>8</cp:revision>
  <dcterms:created xsi:type="dcterms:W3CDTF">2022-03-08T05:55:13Z</dcterms:created>
  <dcterms:modified xsi:type="dcterms:W3CDTF">2022-03-29T13:09:52Z</dcterms:modified>
</cp:coreProperties>
</file>