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04" r:id="rId24"/>
    <p:sldId id="303" r:id="rId25"/>
    <p:sldId id="301" r:id="rId26"/>
    <p:sldId id="30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="" roundtripDataSignature="AMtx7mjajhYF1qznlVnZjdMelWi1w6ahuQ==" r:id="rId33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6-17T16:36:04.720" idx="1">
    <p:pos x="6000" y="100"/>
    <p:text>+amanrouniyar@odmegroup.org How come the website here is ODM Egroup and not ODM PS?
_Assigned to you_
-Swoyan Satyendu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p15="http://schemas.microsoft.com/office/powerpoint/2012/main" xmlns="" commentPostId="AAAAYSOTCTc"/>
      </p:ext>
    </p:extLst>
  </p:cm>
  <p:cm authorId="0" dt="2020-06-17T16:36:04.724" idx="2">
    <p:pos x="6000" y="0"/>
    <p:text>1. The logo in the centre looks bad. take it to TOP-LEFT
2. Where in ODM E Group Logo, here? 
3. What about, Closing Slide? 
Similar changes, pending in Kids World PPT as well +amanrouniyar@odmegroup.org
_Assigned to you_
-Swoyan Satyendu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p15="http://schemas.microsoft.com/office/powerpoint/2012/main" xmlns="" commentPostId="AAAAYSOTCTg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817C1-54F1-4E45-82DF-6F90B3C8FA6F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A16C0-DFE9-4341-8975-74BB302579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37891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73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52227" name="Google Shape;74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59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38915" name="Google Shape;60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59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39939" name="Google Shape;60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Google Shape;59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40963" name="Google Shape;60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Google Shape;59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41987" name="Google Shape;60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59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43011" name="Google Shape;60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59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44035" name="Google Shape;60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59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45059" name="Google Shape;60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59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46083" name="Google Shape;60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B0D52-03EE-4F9D-83A2-B8D9D2079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anchor="ctr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" name="Google Shape;8;p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55E3F-5363-483F-882C-E9A3DCD87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F3EA8-42F9-44AE-9FF1-8F3BFCA83DE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E7CE2-6B71-4D37-9170-89DA893823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xii-ch-4-reproductive%20health-ppt-p--1-.pptx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oogle Shape;54;p1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37667"/>
            <a:ext cx="9144000" cy="182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Google Shape;56;p13"/>
          <p:cNvSpPr txBox="1">
            <a:spLocks noChangeArrowheads="1"/>
          </p:cNvSpPr>
          <p:nvPr/>
        </p:nvSpPr>
        <p:spPr bwMode="auto">
          <a:xfrm>
            <a:off x="128588" y="1570567"/>
            <a:ext cx="8763000" cy="125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>
              <a:buClr>
                <a:srgbClr val="000000"/>
              </a:buClr>
              <a:buSzPts val="3100"/>
              <a:buFont typeface="Arial" charset="0"/>
              <a:buNone/>
            </a:pPr>
            <a:r>
              <a:rPr lang="en-US" sz="3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REPRODUCTIVE HEALTH</a:t>
            </a:r>
            <a:endParaRPr lang="en-US" sz="2900" b="1" dirty="0">
              <a:solidFill>
                <a:srgbClr val="FF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algn="ctr">
              <a:buClr>
                <a:srgbClr val="000000"/>
              </a:buClr>
              <a:buSzPts val="3100"/>
              <a:buFont typeface="Arial" charset="0"/>
              <a:buNone/>
            </a:pPr>
            <a:r>
              <a:rPr lang="en-US" sz="2500" b="1" dirty="0">
                <a:latin typeface="Calibri" pitchFamily="34" charset="0"/>
                <a:cs typeface="Calibri" pitchFamily="34" charset="0"/>
                <a:sym typeface="Calibri" pitchFamily="34" charset="0"/>
              </a:rPr>
              <a:t>REPRODUCTIVE HEALTH,PROBLEMS,STRATEGIES</a:t>
            </a:r>
          </a:p>
        </p:txBody>
      </p:sp>
      <p:sp>
        <p:nvSpPr>
          <p:cNvPr id="3076" name="Google Shape;57;p13"/>
          <p:cNvSpPr txBox="1">
            <a:spLocks noChangeArrowheads="1"/>
          </p:cNvSpPr>
          <p:nvPr/>
        </p:nvSpPr>
        <p:spPr bwMode="auto">
          <a:xfrm>
            <a:off x="2222501" y="3429000"/>
            <a:ext cx="4448175" cy="128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b="1"/>
              <a:t>SUBJECT : BIOLOGY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b="1"/>
              <a:t>CHAPTER NUMBER:04</a:t>
            </a:r>
          </a:p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b="1"/>
              <a:t>CHAPTER NAME :REPRODUCTIVE HEALTH</a:t>
            </a:r>
          </a:p>
        </p:txBody>
      </p:sp>
      <p:pic>
        <p:nvPicPr>
          <p:cNvPr id="3077" name="Google Shape;57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176" y="74084"/>
            <a:ext cx="5218113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63;p14"/>
          <p:cNvSpPr txBox="1">
            <a:spLocks noChangeArrowheads="1"/>
          </p:cNvSpPr>
          <p:nvPr/>
        </p:nvSpPr>
        <p:spPr bwMode="auto">
          <a:xfrm>
            <a:off x="273050" y="381001"/>
            <a:ext cx="8688388" cy="103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2200"/>
              <a:buFont typeface="Arial" charset="0"/>
              <a:buNone/>
            </a:pPr>
            <a:endParaRPr lang="en-US" sz="1800" b="1"/>
          </a:p>
        </p:txBody>
      </p:sp>
      <p:sp>
        <p:nvSpPr>
          <p:cNvPr id="13315" name="Google Shape;64;p14"/>
          <p:cNvSpPr txBox="1">
            <a:spLocks noChangeArrowheads="1"/>
          </p:cNvSpPr>
          <p:nvPr/>
        </p:nvSpPr>
        <p:spPr bwMode="auto">
          <a:xfrm>
            <a:off x="273050" y="1917700"/>
            <a:ext cx="8688388" cy="38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en-US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928688" y="472018"/>
            <a:ext cx="1242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8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PROBLEMS</a:t>
            </a:r>
            <a:endParaRPr lang="en-US" sz="1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811213" y="1341967"/>
            <a:ext cx="747395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Believes</a:t>
            </a:r>
            <a:r>
              <a:rPr lang="en-US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– In India, religions, traditions do not allow much dissemination knowledge about reproductive health.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 sz="2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Early marriage</a:t>
            </a:r>
            <a:r>
              <a:rPr lang="en-US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– Children were often married off as soon as they attained puberty.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 sz="2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Personal hygiene</a:t>
            </a:r>
            <a:r>
              <a:rPr lang="en-US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– There is little knowledge of personal hygiene of gonads leading to STDs.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 sz="2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MMR &amp; IMR</a:t>
            </a:r>
            <a:r>
              <a:rPr lang="en-GB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- The maternal and infant mortality rates are high.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GB" sz="2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GB"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Population growth</a:t>
            </a:r>
            <a:r>
              <a:rPr lang="en-GB"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– There has been a increase in population size.</a:t>
            </a:r>
            <a:endParaRPr lang="en-US" sz="2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318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63;p14"/>
          <p:cNvSpPr txBox="1">
            <a:spLocks noChangeArrowheads="1"/>
          </p:cNvSpPr>
          <p:nvPr/>
        </p:nvSpPr>
        <p:spPr bwMode="auto">
          <a:xfrm>
            <a:off x="273050" y="381001"/>
            <a:ext cx="8688388" cy="103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2200"/>
              <a:buFont typeface="Arial" charset="0"/>
              <a:buNone/>
            </a:pPr>
            <a:endParaRPr lang="en-US" sz="1800" b="1"/>
          </a:p>
        </p:txBody>
      </p:sp>
      <p:sp>
        <p:nvSpPr>
          <p:cNvPr id="14339" name="Google Shape;64;p14"/>
          <p:cNvSpPr txBox="1">
            <a:spLocks noChangeArrowheads="1"/>
          </p:cNvSpPr>
          <p:nvPr/>
        </p:nvSpPr>
        <p:spPr bwMode="auto">
          <a:xfrm>
            <a:off x="273050" y="1917700"/>
            <a:ext cx="8688388" cy="38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en-US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25476" y="768351"/>
            <a:ext cx="7491413" cy="607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8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PARENTAL GUIDE </a:t>
            </a:r>
            <a:r>
              <a:rPr lang="en-US" b="1"/>
              <a:t>: </a:t>
            </a: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It is the duty of parents , elders and close relatives to provide sex related information to young ones.</a:t>
            </a:r>
            <a:endParaRPr lang="en-GB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GB" b="1">
              <a:solidFill>
                <a:srgbClr val="C00000"/>
              </a:solidFill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GB" sz="18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SOCIAL EVILS </a:t>
            </a:r>
            <a:r>
              <a:rPr lang="en-GB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Sex abuse and sex related crimes can occur only due to reproductively unhealthy members of the society. Therefore spreading message of reproductive health is important </a:t>
            </a:r>
            <a:r>
              <a:rPr lang="en-GB" b="1"/>
              <a:t>.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GB" sz="1800" b="1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GB" sz="18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INFRA-STRUCTURE </a:t>
            </a:r>
            <a:r>
              <a:rPr lang="en-GB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Strong infrastructure facilities, professional expertise and material support are required to attain proper reproductive health through providing assistance in reproductive health related problems like pregnancy, delivery, contraception, abortions .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GB" b="1"/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GB" sz="18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FAMILY WELFARE INFORMATION </a:t>
            </a:r>
            <a:r>
              <a:rPr lang="en-GB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All other persons of marriageable age must be educated about available birth control options, reasons for fertility control, post natal care of child, importance of breast feeding.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GB" b="1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GB" b="1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GB" sz="18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UNCONTROLLED POPULATION : </a:t>
            </a:r>
            <a:r>
              <a:rPr lang="en-GB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harmful effect of 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GB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uncontrolled population explosion must be known to everybody 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GB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so that one should not only feel responsible but also act responsible.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GB" b="1"/>
          </a:p>
        </p:txBody>
      </p:sp>
      <p:pic>
        <p:nvPicPr>
          <p:cNvPr id="14341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63;p14"/>
          <p:cNvSpPr txBox="1">
            <a:spLocks noChangeArrowheads="1"/>
          </p:cNvSpPr>
          <p:nvPr/>
        </p:nvSpPr>
        <p:spPr bwMode="auto">
          <a:xfrm>
            <a:off x="455614" y="404284"/>
            <a:ext cx="8688387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2200"/>
              <a:buFont typeface="Arial" charset="0"/>
              <a:buNone/>
            </a:pPr>
            <a:endParaRPr lang="en-US" sz="1800" b="1"/>
          </a:p>
        </p:txBody>
      </p:sp>
      <p:sp>
        <p:nvSpPr>
          <p:cNvPr id="15363" name="Google Shape;64;p14"/>
          <p:cNvSpPr txBox="1">
            <a:spLocks noChangeArrowheads="1"/>
          </p:cNvSpPr>
          <p:nvPr/>
        </p:nvSpPr>
        <p:spPr bwMode="auto">
          <a:xfrm>
            <a:off x="273050" y="1917700"/>
            <a:ext cx="8688388" cy="38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en-US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39700" y="247651"/>
            <a:ext cx="74691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8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RESEARCH : </a:t>
            </a: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Research into improved techniques of contraception is a continuing process. ‘</a:t>
            </a:r>
            <a:r>
              <a:rPr lang="en-US" i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Saheli’   - </a:t>
            </a: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new oral contraception for the females was developed by scientists at </a:t>
            </a:r>
            <a:r>
              <a:rPr lang="en-US" b="1" i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Central Drug Research Institute </a:t>
            </a:r>
            <a:r>
              <a:rPr lang="en-US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(CDRI) in Lucknow.</a:t>
            </a:r>
          </a:p>
        </p:txBody>
      </p:sp>
      <p:pic>
        <p:nvPicPr>
          <p:cNvPr id="15365" name="Picture 2" descr="C:\Users\User\Pictures\biology images\sahel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4013" y="3124201"/>
            <a:ext cx="4235450" cy="30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Google Shape;57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11125" y="188384"/>
            <a:ext cx="78613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8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AMNIOCENTESIS : </a:t>
            </a: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There is now a statutory ban on determination of foetal sex through this technique. Amniocentesis is a technique of foetal sex determination test based on the chromosomal pattern in amniotic fluid surrounding the developing embryo. 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Legally it checks increasing female foeticides , massive child immunization etc.</a:t>
            </a:r>
          </a:p>
        </p:txBody>
      </p:sp>
      <p:pic>
        <p:nvPicPr>
          <p:cNvPr id="16387" name="Picture 2" descr="C:\Users\BIO-LAB\Desktop\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426" y="2722033"/>
            <a:ext cx="2500313" cy="31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C:\Users\BIO-LAB\Desktop\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8275" y="2982384"/>
            <a:ext cx="2857500" cy="258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Google Shape;57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63;p14"/>
          <p:cNvSpPr txBox="1">
            <a:spLocks noChangeArrowheads="1"/>
          </p:cNvSpPr>
          <p:nvPr/>
        </p:nvSpPr>
        <p:spPr bwMode="auto">
          <a:xfrm>
            <a:off x="273050" y="381001"/>
            <a:ext cx="8688388" cy="103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2200"/>
              <a:buFont typeface="Arial" charset="0"/>
              <a:buNone/>
            </a:pPr>
            <a:endParaRPr lang="en-US" sz="1800" b="1"/>
          </a:p>
        </p:txBody>
      </p:sp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273050" y="1917700"/>
            <a:ext cx="8688388" cy="38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en-US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819151" y="213784"/>
            <a:ext cx="57461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2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POPULATION EXPLOSION AND BIRTH CONTROL </a:t>
            </a:r>
            <a:endParaRPr lang="en-US" sz="22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413" name="Picture 4" descr="C:\Users\BIO-LAB\Desktop\images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3" y="1854200"/>
            <a:ext cx="5033962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Google Shape;57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66775" y="277284"/>
            <a:ext cx="533338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2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REASONS FOR HIGH POPULATION GROWTH </a:t>
            </a:r>
            <a:endParaRPr lang="en-US" sz="22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435" name="Picture 3" descr="C:\Users\BIO-LAB\Desktop\images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326" y="1363134"/>
            <a:ext cx="5095875" cy="385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IO-LAB\Desktop\download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6" y="685800"/>
            <a:ext cx="6746875" cy="570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IO-LAB\Desktop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0" y="1284818"/>
            <a:ext cx="3284538" cy="401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BIO-LAB\Desktop\images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6401" y="1466851"/>
            <a:ext cx="3197225" cy="340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Google Shape;57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IO-LAB\Desktop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1449918"/>
            <a:ext cx="4002088" cy="451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C:\Users\BIO-LAB\Desktop\im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6" y="1443567"/>
            <a:ext cx="3178175" cy="457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Google Shape;57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 txBox="1">
            <a:spLocks noGrp="1"/>
          </p:cNvSpPr>
          <p:nvPr>
            <p:ph type="title"/>
          </p:nvPr>
        </p:nvSpPr>
        <p:spPr>
          <a:xfrm>
            <a:off x="311150" y="592667"/>
            <a:ext cx="8521700" cy="76411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LECTURE-1</a:t>
            </a:r>
          </a:p>
        </p:txBody>
      </p:sp>
      <p:sp>
        <p:nvSpPr>
          <p:cNvPr id="4099" name="Text Placeholder 2"/>
          <p:cNvSpPr txBox="1">
            <a:spLocks noGrp="1"/>
          </p:cNvSpPr>
          <p:nvPr>
            <p:ph type="body" idx="1"/>
          </p:nvPr>
        </p:nvSpPr>
        <p:spPr>
          <a:xfrm>
            <a:off x="311150" y="1536700"/>
            <a:ext cx="8521700" cy="455506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r>
              <a:rPr lang="en-US" sz="1800" b="1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RECAPITULATION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r>
              <a:rPr lang="en-US" sz="16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HEALTH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r>
              <a:rPr lang="en-US" sz="18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                                           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endParaRPr lang="en-US" sz="1800" dirty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endParaRPr lang="en-US" sz="1800" dirty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r>
              <a:rPr lang="en-US" sz="18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     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r>
              <a:rPr lang="en-US" sz="1800" b="1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				REPRODUCTIVE HEALTH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r>
              <a:rPr lang="en-US" sz="18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				</a:t>
            </a:r>
            <a:r>
              <a:rPr lang="en-US" sz="16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DEFINITION OF REPRODUCTIVE HEALTH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r>
              <a:rPr lang="en-US" sz="16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				REPRODUCTIVE HEALTH-PROBLEMS AND STRATEGIES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r>
              <a:rPr lang="en-US" sz="16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				AMNIOCENTESIS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r>
              <a:rPr lang="en-US" sz="16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				MMR and IMR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r>
              <a:rPr lang="en-US" sz="1600" dirty="0">
                <a:solidFill>
                  <a:srgbClr val="595959"/>
                </a:solidFill>
                <a:latin typeface="Calibri" pitchFamily="34" charset="0"/>
                <a:cs typeface="Calibri" pitchFamily="34" charset="0"/>
              </a:rPr>
              <a:t>				POPULATION EXPLOSION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None/>
            </a:pPr>
            <a:endParaRPr lang="en-US" sz="1600" dirty="0">
              <a:solidFill>
                <a:srgbClr val="59595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00" name="imag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3950" y="0"/>
            <a:ext cx="1670050" cy="130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63;p14"/>
          <p:cNvSpPr txBox="1">
            <a:spLocks noChangeArrowheads="1"/>
          </p:cNvSpPr>
          <p:nvPr/>
        </p:nvSpPr>
        <p:spPr bwMode="auto">
          <a:xfrm>
            <a:off x="273050" y="381001"/>
            <a:ext cx="8688388" cy="103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2200"/>
              <a:buFont typeface="Arial" charset="0"/>
              <a:buNone/>
            </a:pPr>
            <a:endParaRPr lang="en-US" sz="1800" b="1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106532" y="153881"/>
            <a:ext cx="83805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MATERNAL MOTALITY RATE(MMR)&amp; INFANT MOTALITY RATE(IMR)</a:t>
            </a:r>
            <a:endParaRPr lang="en-US" sz="22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532" name="Rectangle 7"/>
          <p:cNvSpPr>
            <a:spLocks noChangeArrowheads="1"/>
          </p:cNvSpPr>
          <p:nvPr/>
        </p:nvSpPr>
        <p:spPr bwMode="auto">
          <a:xfrm>
            <a:off x="744538" y="6159501"/>
            <a:ext cx="78279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increase in population increases unemployment, poverty, shortage in food, pollution, shortage of natural resources, demand for housing and many more.</a:t>
            </a:r>
          </a:p>
        </p:txBody>
      </p:sp>
      <p:pic>
        <p:nvPicPr>
          <p:cNvPr id="22533" name="Picture 2" descr="C:\Users\BIO-LAB\Desktop\download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1" y="1420284"/>
            <a:ext cx="3052763" cy="342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 descr="C:\Users\BIO-LAB\Desktop\img0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3663" y="1361017"/>
            <a:ext cx="4095750" cy="369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Google Shape;57;p1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5113" y="1"/>
            <a:ext cx="1046162" cy="73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35000" y="364068"/>
            <a:ext cx="55405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2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CONSEQUENCES OF POPULATION EXPLOSION </a:t>
            </a:r>
            <a:endParaRPr lang="en-US" sz="22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5" name="Picture 2" descr="C:\Users\BIO-LAB\Desktop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8426" y="1557867"/>
            <a:ext cx="4854575" cy="392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3;p14"/>
          <p:cNvSpPr txBox="1">
            <a:spLocks noChangeArrowheads="1"/>
          </p:cNvSpPr>
          <p:nvPr/>
        </p:nvSpPr>
        <p:spPr bwMode="auto">
          <a:xfrm>
            <a:off x="273050" y="381001"/>
            <a:ext cx="8688388" cy="103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2200"/>
              <a:buFont typeface="Arial" charset="0"/>
              <a:buNone/>
            </a:pPr>
            <a:endParaRPr lang="en-US" sz="1800" b="1"/>
          </a:p>
        </p:txBody>
      </p:sp>
      <p:sp>
        <p:nvSpPr>
          <p:cNvPr id="24579" name="Google Shape;64;p14"/>
          <p:cNvSpPr txBox="1">
            <a:spLocks noChangeArrowheads="1"/>
          </p:cNvSpPr>
          <p:nvPr/>
        </p:nvSpPr>
        <p:spPr bwMode="auto">
          <a:xfrm>
            <a:off x="149225" y="749301"/>
            <a:ext cx="8688388" cy="591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The most important steps to overcome this problems to motivate smaller families by using various contraceptive methods. 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en-US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Many couples. mostly the young, urban working ones have even adopted on 'one child norm'. 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Statutory raising of marriageable age of the female to 18 years and that of males to 21 years. 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Incentives given to couples with small families is another measure taken to tackle this problem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032125" y="148167"/>
            <a:ext cx="2184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2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MOTIVATION</a:t>
            </a:r>
            <a:endParaRPr lang="en-US" sz="22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81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 descr="C:\Users\BIO-LAB\Desktop\download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688" y="2118784"/>
            <a:ext cx="3638550" cy="248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3" descr="C:\Users\BIO-LAB\Desktop\downloa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1338" y="1987551"/>
            <a:ext cx="30353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E06C71-813D-7B61-5568-9C5C72ED2F27}"/>
              </a:ext>
            </a:extLst>
          </p:cNvPr>
          <p:cNvSpPr txBox="1"/>
          <p:nvPr/>
        </p:nvSpPr>
        <p:spPr>
          <a:xfrm>
            <a:off x="2286000" y="31084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hlinkClick r:id="rId2" action="ppaction://hlinkpres?slideindex=1&amp;slidetitle="/>
              </a:rPr>
              <a:t>https://www.who.int/southeastasia/health-topics/reproductive-health</a:t>
            </a:r>
            <a:endParaRPr lang="en-IN" dirty="0"/>
          </a:p>
        </p:txBody>
      </p:sp>
      <p:pic>
        <p:nvPicPr>
          <p:cNvPr id="8" name="Google Shape;57;p1">
            <a:extLst>
              <a:ext uri="{FF2B5EF4-FFF2-40B4-BE49-F238E27FC236}">
                <a16:creationId xmlns:a16="http://schemas.microsoft.com/office/drawing/2014/main" id="{4E5FF19D-40BF-7297-0F2A-E1BA2C7198D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6098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7;p1">
            <a:extLst>
              <a:ext uri="{FF2B5EF4-FFF2-40B4-BE49-F238E27FC236}">
                <a16:creationId xmlns:a16="http://schemas.microsoft.com/office/drawing/2014/main" id="{744B11EA-D770-4EAE-82E6-C742ED0895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ED6AC-3D99-491D-88DB-1AD7BBEB0805}"/>
              </a:ext>
            </a:extLst>
          </p:cNvPr>
          <p:cNvSpPr txBox="1"/>
          <p:nvPr/>
        </p:nvSpPr>
        <p:spPr>
          <a:xfrm>
            <a:off x="2514600" y="83396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4C161-E582-4CE6-AFAD-920B8EB59E80}"/>
              </a:ext>
            </a:extLst>
          </p:cNvPr>
          <p:cNvSpPr txBox="1"/>
          <p:nvPr/>
        </p:nvSpPr>
        <p:spPr>
          <a:xfrm>
            <a:off x="457200" y="1584909"/>
            <a:ext cx="64008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dirty="0"/>
              <a:t>Definition of reproductive health.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Importance of reproductive health.</a:t>
            </a:r>
          </a:p>
          <a:p>
            <a:pPr lvl="0"/>
            <a:endParaRPr lang="en-US" sz="1800" dirty="0"/>
          </a:p>
          <a:p>
            <a:pPr lvl="0"/>
            <a:r>
              <a:rPr lang="en-US" dirty="0"/>
              <a:t>P</a:t>
            </a:r>
            <a:r>
              <a:rPr lang="en-US" sz="1800" dirty="0"/>
              <a:t>roblems and strategies associated with reproductive. </a:t>
            </a:r>
          </a:p>
          <a:p>
            <a:pPr lvl="0"/>
            <a:endParaRPr lang="en-US" dirty="0"/>
          </a:p>
          <a:p>
            <a:pPr lvl="0"/>
            <a:r>
              <a:rPr lang="en-US" sz="1800" dirty="0"/>
              <a:t>Population explosion-causes, problems and consequences.</a:t>
            </a:r>
          </a:p>
          <a:p>
            <a:pPr lvl="0"/>
            <a:endParaRPr lang="en-US" dirty="0"/>
          </a:p>
          <a:p>
            <a:pPr lvl="0"/>
            <a:endParaRPr lang="en-US" sz="1800" dirty="0"/>
          </a:p>
          <a:p>
            <a:pPr lvl="0"/>
            <a:r>
              <a:rPr lang="en-US" dirty="0"/>
              <a:t>A</a:t>
            </a:r>
            <a:r>
              <a:rPr lang="en-US" sz="1800" dirty="0"/>
              <a:t>mniocentesis.</a:t>
            </a:r>
          </a:p>
          <a:p>
            <a:pPr lvl="0"/>
            <a:endParaRPr lang="en-US" dirty="0"/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MMR and IMR.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A3E1AF-5203-4D22-9960-1F1A3217F8FC}"/>
              </a:ext>
            </a:extLst>
          </p:cNvPr>
          <p:cNvCxnSpPr/>
          <p:nvPr/>
        </p:nvCxnSpPr>
        <p:spPr>
          <a:xfrm>
            <a:off x="2895600" y="1954241"/>
            <a:ext cx="0" cy="179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63B37E-B756-4B5C-9154-AC514A39EFAD}"/>
              </a:ext>
            </a:extLst>
          </p:cNvPr>
          <p:cNvCxnSpPr/>
          <p:nvPr/>
        </p:nvCxnSpPr>
        <p:spPr>
          <a:xfrm>
            <a:off x="2819400" y="2438400"/>
            <a:ext cx="0" cy="179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6186219-9724-4B6E-B094-7771B65B53D1}"/>
              </a:ext>
            </a:extLst>
          </p:cNvPr>
          <p:cNvCxnSpPr/>
          <p:nvPr/>
        </p:nvCxnSpPr>
        <p:spPr>
          <a:xfrm>
            <a:off x="2819400" y="3124200"/>
            <a:ext cx="0" cy="179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46F71A-728D-417F-85A7-4E7E1135468B}"/>
              </a:ext>
            </a:extLst>
          </p:cNvPr>
          <p:cNvCxnSpPr>
            <a:cxnSpLocks/>
          </p:cNvCxnSpPr>
          <p:nvPr/>
        </p:nvCxnSpPr>
        <p:spPr>
          <a:xfrm>
            <a:off x="2819400" y="365760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B1FAF6-2196-4543-B08A-A1DA6EF012B7}"/>
              </a:ext>
            </a:extLst>
          </p:cNvPr>
          <p:cNvCxnSpPr>
            <a:cxnSpLocks/>
          </p:cNvCxnSpPr>
          <p:nvPr/>
        </p:nvCxnSpPr>
        <p:spPr>
          <a:xfrm>
            <a:off x="2801420" y="4419600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270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 txBox="1">
            <a:spLocks noGrp="1"/>
          </p:cNvSpPr>
          <p:nvPr>
            <p:ph type="title"/>
          </p:nvPr>
        </p:nvSpPr>
        <p:spPr>
          <a:xfrm>
            <a:off x="311150" y="592667"/>
            <a:ext cx="8521700" cy="76411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HOME ASSIGNMENT</a:t>
            </a:r>
          </a:p>
        </p:txBody>
      </p:sp>
      <p:sp>
        <p:nvSpPr>
          <p:cNvPr id="34819" name="Rectangle 1"/>
          <p:cNvSpPr>
            <a:spLocks noChangeArrowheads="1"/>
          </p:cNvSpPr>
          <p:nvPr/>
        </p:nvSpPr>
        <p:spPr bwMode="auto">
          <a:xfrm>
            <a:off x="115888" y="1930401"/>
            <a:ext cx="87439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Arial" charset="0"/>
              <a:buNone/>
              <a:tabLst>
                <a:tab pos="228600" algn="l"/>
              </a:tabLst>
            </a:pPr>
            <a:r>
              <a:rPr lang="en-US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1.Reproductive health refers only to healthy reproductive functions. Comment.</a:t>
            </a:r>
            <a:endParaRPr lang="en-US" dirty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eaLnBrk="0" hangingPunct="0">
              <a:buFont typeface="Arial" charset="0"/>
              <a:buNone/>
              <a:tabLst>
                <a:tab pos="228600" algn="l"/>
              </a:tabLst>
            </a:pPr>
            <a:r>
              <a:rPr lang="en-US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2.Comment on the Reproductive and Child Health Care </a:t>
            </a:r>
            <a:r>
              <a:rPr lang="en-US" dirty="0" err="1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programme</a:t>
            </a:r>
            <a:r>
              <a:rPr lang="en-US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of the government to improve the reproductive health of the people.</a:t>
            </a:r>
            <a:endParaRPr lang="en-US" dirty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eaLnBrk="0" hangingPunct="0">
              <a:buFont typeface="Arial" charset="0"/>
              <a:buNone/>
              <a:tabLst>
                <a:tab pos="228600" algn="l"/>
              </a:tabLst>
            </a:pPr>
            <a:r>
              <a:rPr lang="en-US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3.The present population growth rate in India is alarming. Suggest ways to check it.</a:t>
            </a:r>
          </a:p>
          <a:p>
            <a:pPr eaLnBrk="0" hangingPunct="0">
              <a:buFont typeface="Arial" charset="0"/>
              <a:buNone/>
              <a:tabLst>
                <a:tab pos="228600" algn="l"/>
              </a:tabLst>
            </a:pPr>
            <a:r>
              <a:rPr lang="en-US" dirty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4.</a:t>
            </a:r>
            <a:r>
              <a:rPr lang="en-IN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Suggest some important steps that you would recommend to be taken to improve the reproductive health standards in India.</a:t>
            </a:r>
          </a:p>
          <a:p>
            <a:pPr eaLnBrk="0" hangingPunct="0">
              <a:buFont typeface="Arial" charset="0"/>
              <a:buNone/>
              <a:tabLst>
                <a:tab pos="228600" algn="l"/>
              </a:tabLst>
            </a:pPr>
            <a:r>
              <a:rPr lang="en-IN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5. Enumerate and describe any five reasons for introducing sex education to school-going children.</a:t>
            </a:r>
          </a:p>
          <a:p>
            <a:pPr eaLnBrk="0" hangingPunct="0">
              <a:buFont typeface="Arial" charset="0"/>
              <a:buNone/>
              <a:tabLst>
                <a:tab pos="228600" algn="l"/>
              </a:tabLst>
            </a:pPr>
            <a:r>
              <a:rPr lang="en-IN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6. Define the terms MMR and IMR.</a:t>
            </a:r>
          </a:p>
          <a:p>
            <a:pPr eaLnBrk="0" hangingPunct="0">
              <a:buFont typeface="Arial" charset="0"/>
              <a:buNone/>
              <a:tabLst>
                <a:tab pos="228600" algn="l"/>
              </a:tabLst>
            </a:pPr>
            <a:r>
              <a:rPr lang="en-IN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7. What do you mean by amniocentesis and why there is statutory ban on it?</a:t>
            </a:r>
            <a:endParaRPr lang="en-US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eaLnBrk="0" hangingPunct="0">
              <a:buFont typeface="Arial" charset="0"/>
              <a:buNone/>
              <a:tabLst>
                <a:tab pos="228600" algn="l"/>
              </a:tabLst>
            </a:pPr>
            <a:endParaRPr lang="en-US" dirty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eaLnBrk="0" hangingPunct="0">
              <a:buFont typeface="Arial" charset="0"/>
              <a:buNone/>
              <a:tabLst>
                <a:tab pos="228600" algn="l"/>
              </a:tabLst>
            </a:pPr>
            <a:endParaRPr lang="en-US" dirty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34820" name="Google Shape;57;p1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620713" y="990600"/>
            <a:ext cx="7802562" cy="47498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/>
            </a:pPr>
            <a:r>
              <a:rPr lang="en" sz="4000" b="1" kern="0"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kern="0">
              <a:latin typeface="Arial"/>
              <a:ea typeface="Arial"/>
              <a:cs typeface="Arial"/>
              <a:sym typeface="Arial"/>
            </a:endParaRPr>
          </a:p>
          <a:p>
            <a:pPr marL="45720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defRPr/>
            </a:pPr>
            <a:r>
              <a:rPr lang="en" sz="4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ker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43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 txBox="1">
            <a:spLocks noGrp="1"/>
          </p:cNvSpPr>
          <p:nvPr>
            <p:ph type="title"/>
          </p:nvPr>
        </p:nvSpPr>
        <p:spPr>
          <a:xfrm>
            <a:off x="311150" y="592667"/>
            <a:ext cx="8521700" cy="76411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latin typeface="Calibri" pitchFamily="34" charset="0"/>
                <a:cs typeface="Calibri" pitchFamily="34" charset="0"/>
              </a:rPr>
              <a:t>LEARNING OUTCOME</a:t>
            </a:r>
          </a:p>
        </p:txBody>
      </p:sp>
      <p:sp>
        <p:nvSpPr>
          <p:cNvPr id="5123" name="Text Placeholder 2"/>
          <p:cNvSpPr txBox="1">
            <a:spLocks noGrp="1"/>
          </p:cNvSpPr>
          <p:nvPr>
            <p:ph type="body" idx="1"/>
          </p:nvPr>
        </p:nvSpPr>
        <p:spPr>
          <a:xfrm>
            <a:off x="311150" y="1536700"/>
            <a:ext cx="8521700" cy="4555067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sz="1800" dirty="0"/>
              <a:t>Students will be able to know the definition of reproductive health.</a:t>
            </a:r>
          </a:p>
          <a:p>
            <a:pPr lvl="0">
              <a:buFont typeface="Wingdings" pitchFamily="2" charset="2"/>
              <a:buChar char="Ø"/>
            </a:pPr>
            <a:r>
              <a:rPr lang="en-US" sz="1800" dirty="0"/>
              <a:t>Students will learn about the importance of reproductive health.</a:t>
            </a:r>
          </a:p>
          <a:p>
            <a:pPr lvl="0">
              <a:buFont typeface="Wingdings" pitchFamily="2" charset="2"/>
              <a:buChar char="Ø"/>
            </a:pPr>
            <a:r>
              <a:rPr lang="en-US" sz="1800" dirty="0"/>
              <a:t>Students will be familiar with problems and strategies associated with reproductive health.</a:t>
            </a:r>
          </a:p>
          <a:p>
            <a:pPr lvl="0">
              <a:buFont typeface="Wingdings" pitchFamily="2" charset="2"/>
              <a:buChar char="Ø"/>
            </a:pPr>
            <a:r>
              <a:rPr lang="en-US" sz="1800" dirty="0"/>
              <a:t>Students will get basic ideas about population explosion-causes, problems and consequences.</a:t>
            </a:r>
          </a:p>
          <a:p>
            <a:pPr lvl="0">
              <a:buFont typeface="Wingdings" pitchFamily="2" charset="2"/>
              <a:buChar char="Ø"/>
            </a:pPr>
            <a:r>
              <a:rPr lang="en-US" sz="1800" dirty="0"/>
              <a:t>Students will gain the knowledge about amniocentesis.</a:t>
            </a:r>
          </a:p>
          <a:p>
            <a:pPr lvl="0">
              <a:buFont typeface="Wingdings" pitchFamily="2" charset="2"/>
              <a:buChar char="Ø"/>
            </a:pPr>
            <a:r>
              <a:rPr lang="en-US" sz="1800" dirty="0"/>
              <a:t> Students will be able to get the idea about MMR and IMR.</a:t>
            </a:r>
          </a:p>
        </p:txBody>
      </p:sp>
      <p:pic>
        <p:nvPicPr>
          <p:cNvPr id="5124" name="imag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7914" y="0"/>
            <a:ext cx="1716087" cy="128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3;p14"/>
          <p:cNvSpPr txBox="1">
            <a:spLocks noChangeArrowheads="1"/>
          </p:cNvSpPr>
          <p:nvPr/>
        </p:nvSpPr>
        <p:spPr bwMode="auto">
          <a:xfrm>
            <a:off x="273050" y="381001"/>
            <a:ext cx="8688388" cy="103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2200"/>
              <a:buFont typeface="Arial" charset="0"/>
              <a:buNone/>
            </a:pPr>
            <a:endParaRPr lang="en-US" sz="1800" b="1"/>
          </a:p>
        </p:txBody>
      </p:sp>
      <p:sp>
        <p:nvSpPr>
          <p:cNvPr id="6147" name="Google Shape;64;p14"/>
          <p:cNvSpPr txBox="1">
            <a:spLocks noChangeArrowheads="1"/>
          </p:cNvSpPr>
          <p:nvPr/>
        </p:nvSpPr>
        <p:spPr bwMode="auto">
          <a:xfrm>
            <a:off x="273050" y="1917700"/>
            <a:ext cx="8688388" cy="38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en-US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213100" y="1"/>
            <a:ext cx="20363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22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INTRODUCTION</a:t>
            </a:r>
            <a:endParaRPr lang="en-US" sz="22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9" name="Picture 2" descr="C:\Users\BIO-LAB\Desktop\downlo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50" y="863601"/>
            <a:ext cx="6559550" cy="52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Google Shape;57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IO-LAB\Desktop\download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326" y="626534"/>
            <a:ext cx="6284913" cy="587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BIO-LAB\Desktop\a.png"/>
          <p:cNvPicPr>
            <a:picLocks noChangeAspect="1" noChangeArrowheads="1"/>
          </p:cNvPicPr>
          <p:nvPr/>
        </p:nvPicPr>
        <p:blipFill>
          <a:blip r:embed="rId2"/>
          <a:srcRect b="19783"/>
          <a:stretch>
            <a:fillRect/>
          </a:stretch>
        </p:blipFill>
        <p:spPr bwMode="auto">
          <a:xfrm>
            <a:off x="423864" y="1223434"/>
            <a:ext cx="4389437" cy="469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C:\Users\BIO-LAB\Desktop\b.png"/>
          <p:cNvPicPr>
            <a:picLocks noChangeAspect="1" noChangeArrowheads="1"/>
          </p:cNvPicPr>
          <p:nvPr/>
        </p:nvPicPr>
        <p:blipFill>
          <a:blip r:embed="rId3"/>
          <a:srcRect b="13039"/>
          <a:stretch>
            <a:fillRect/>
          </a:stretch>
        </p:blipFill>
        <p:spPr bwMode="auto">
          <a:xfrm>
            <a:off x="4957764" y="1223433"/>
            <a:ext cx="3387725" cy="452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Google Shape;57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63;p14"/>
          <p:cNvSpPr txBox="1">
            <a:spLocks noChangeArrowheads="1"/>
          </p:cNvSpPr>
          <p:nvPr/>
        </p:nvSpPr>
        <p:spPr bwMode="auto">
          <a:xfrm>
            <a:off x="273050" y="342900"/>
            <a:ext cx="868838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2200"/>
              <a:buFont typeface="Arial" charset="0"/>
              <a:buNone/>
            </a:pPr>
            <a:endParaRPr lang="en-US" sz="1800" b="1"/>
          </a:p>
        </p:txBody>
      </p:sp>
      <p:sp>
        <p:nvSpPr>
          <p:cNvPr id="9219" name="Google Shape;64;p14"/>
          <p:cNvSpPr txBox="1">
            <a:spLocks noChangeArrowheads="1"/>
          </p:cNvSpPr>
          <p:nvPr/>
        </p:nvSpPr>
        <p:spPr bwMode="auto">
          <a:xfrm>
            <a:off x="273050" y="1917700"/>
            <a:ext cx="8688388" cy="38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>
              <a:buClr>
                <a:srgbClr val="000000"/>
              </a:buClr>
              <a:buSzPts val="1400"/>
              <a:buFont typeface="Arial" charset="0"/>
              <a:buNone/>
            </a:pPr>
            <a:endParaRPr lang="en-US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88938" y="323851"/>
            <a:ext cx="1306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en-US" sz="18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STRATEGIES</a:t>
            </a: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25" y="1087967"/>
            <a:ext cx="7258050" cy="526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Google Shape;57;p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39" y="355601"/>
            <a:ext cx="6605587" cy="632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839" y="948267"/>
            <a:ext cx="6529387" cy="53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Google Shape;57;p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99484"/>
            <a:ext cx="1046162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753</Words>
  <Application>Microsoft Office PowerPoint</Application>
  <PresentationFormat>On-screen Show (4:3)</PresentationFormat>
  <Paragraphs>105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</vt:lpstr>
      <vt:lpstr>Office Theme</vt:lpstr>
      <vt:lpstr>PowerPoint Presentation</vt:lpstr>
      <vt:lpstr>LECTURE-1</vt:lpstr>
      <vt:lpstr>LEARNING OUTCOME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ASSIGNMENT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BIO-LAB</dc:creator>
  <cp:lastModifiedBy>Debasmita Chhotaray</cp:lastModifiedBy>
  <cp:revision>8</cp:revision>
  <dcterms:created xsi:type="dcterms:W3CDTF">2022-03-08T05:50:38Z</dcterms:created>
  <dcterms:modified xsi:type="dcterms:W3CDTF">2022-05-05T03:43:55Z</dcterms:modified>
</cp:coreProperties>
</file>