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66" r:id="rId4"/>
    <p:sldId id="258" r:id="rId5"/>
    <p:sldId id="259" r:id="rId6"/>
    <p:sldId id="269" r:id="rId7"/>
    <p:sldId id="271" r:id="rId8"/>
    <p:sldId id="267" r:id="rId9"/>
    <p:sldId id="260" r:id="rId10"/>
    <p:sldId id="261" r:id="rId11"/>
    <p:sldId id="262" r:id="rId12"/>
    <p:sldId id="270" r:id="rId13"/>
    <p:sldId id="272" r:id="rId14"/>
    <p:sldId id="268" r:id="rId15"/>
    <p:sldId id="263" r:id="rId16"/>
    <p:sldId id="264" r:id="rId17"/>
    <p:sldId id="265" r:id="rId18"/>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p:cViewPr varScale="1">
        <p:scale>
          <a:sx n="107" d="100"/>
          <a:sy n="107" d="100"/>
        </p:scale>
        <p:origin x="318"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12/16/2021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1" i="0" u="heavy">
                <a:solidFill>
                  <a:schemeClr val="tx1"/>
                </a:solidFill>
                <a:latin typeface="Carlito"/>
                <a:cs typeface="Carlito"/>
              </a:defRPr>
            </a:lvl1pPr>
          </a:lstStyle>
          <a:p>
            <a:endParaRPr/>
          </a:p>
        </p:txBody>
      </p:sp>
      <p:sp>
        <p:nvSpPr>
          <p:cNvPr id="3" name="Holder 3"/>
          <p:cNvSpPr>
            <a:spLocks noGrp="1"/>
          </p:cNvSpPr>
          <p:nvPr>
            <p:ph type="body" idx="1"/>
          </p:nvPr>
        </p:nvSpPr>
        <p:spPr/>
        <p:txBody>
          <a:bodyPr lIns="0" tIns="0" rIns="0" bIns="0"/>
          <a:lstStyle>
            <a:lvl1pPr>
              <a:defRPr sz="1600" b="1" i="0" u="heavy">
                <a:solidFill>
                  <a:schemeClr val="tx1"/>
                </a:solidFill>
                <a:latin typeface="Carlito"/>
                <a:cs typeface="Carlito"/>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12/16/2021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1" i="0" u="heavy">
                <a:solidFill>
                  <a:schemeClr val="tx1"/>
                </a:solidFill>
                <a:latin typeface="Carlito"/>
                <a:cs typeface="Carlito"/>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12/16/2021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787559" y="4378866"/>
            <a:ext cx="1232522" cy="611873"/>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600" b="1" i="0" u="heavy">
                <a:solidFill>
                  <a:schemeClr val="tx1"/>
                </a:solidFill>
                <a:latin typeface="Carlito"/>
                <a:cs typeface="Carli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12/16/2021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4137677"/>
            <a:ext cx="9143981" cy="1005812"/>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222676" y="214225"/>
            <a:ext cx="1578396" cy="783572"/>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12/16/2021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448678" y="186816"/>
            <a:ext cx="1834514" cy="269240"/>
          </a:xfrm>
          <a:prstGeom prst="rect">
            <a:avLst/>
          </a:prstGeom>
        </p:spPr>
        <p:txBody>
          <a:bodyPr wrap="square" lIns="0" tIns="0" rIns="0" bIns="0">
            <a:spAutoFit/>
          </a:bodyPr>
          <a:lstStyle>
            <a:lvl1pPr>
              <a:defRPr sz="1600" b="1" i="0" u="heavy">
                <a:solidFill>
                  <a:schemeClr val="tx1"/>
                </a:solidFill>
                <a:latin typeface="Carlito"/>
                <a:cs typeface="Carlito"/>
              </a:defRPr>
            </a:lvl1pPr>
          </a:lstStyle>
          <a:p>
            <a:endParaRPr/>
          </a:p>
        </p:txBody>
      </p:sp>
      <p:sp>
        <p:nvSpPr>
          <p:cNvPr id="3" name="Holder 3"/>
          <p:cNvSpPr>
            <a:spLocks noGrp="1"/>
          </p:cNvSpPr>
          <p:nvPr>
            <p:ph type="body" idx="1"/>
          </p:nvPr>
        </p:nvSpPr>
        <p:spPr>
          <a:xfrm>
            <a:off x="880392" y="1113288"/>
            <a:ext cx="7383215" cy="1439545"/>
          </a:xfrm>
          <a:prstGeom prst="rect">
            <a:avLst/>
          </a:prstGeom>
        </p:spPr>
        <p:txBody>
          <a:bodyPr wrap="square" lIns="0" tIns="0" rIns="0" bIns="0">
            <a:spAutoFit/>
          </a:bodyPr>
          <a:lstStyle>
            <a:lvl1pPr>
              <a:defRPr sz="1600" b="1" i="0" u="heavy">
                <a:solidFill>
                  <a:schemeClr val="tx1"/>
                </a:solidFill>
                <a:latin typeface="Carlito"/>
                <a:cs typeface="Carlito"/>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12/16/2021</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87112" y="1672262"/>
            <a:ext cx="3034030" cy="448309"/>
          </a:xfrm>
          <a:prstGeom prst="rect">
            <a:avLst/>
          </a:prstGeom>
        </p:spPr>
        <p:txBody>
          <a:bodyPr vert="horz" wrap="square" lIns="0" tIns="12700" rIns="0" bIns="0" rtlCol="0">
            <a:spAutoFit/>
          </a:bodyPr>
          <a:lstStyle/>
          <a:p>
            <a:pPr algn="ctr">
              <a:lnSpc>
                <a:spcPts val="1664"/>
              </a:lnSpc>
              <a:spcBef>
                <a:spcPts val="100"/>
              </a:spcBef>
            </a:pPr>
            <a:r>
              <a:rPr sz="1400" b="1" spc="-5" dirty="0">
                <a:solidFill>
                  <a:srgbClr val="FF0000"/>
                </a:solidFill>
                <a:latin typeface="Carlito"/>
                <a:cs typeface="Carlito"/>
              </a:rPr>
              <a:t>WOMEN AND</a:t>
            </a:r>
            <a:r>
              <a:rPr sz="1400" b="1" spc="-15" dirty="0">
                <a:solidFill>
                  <a:srgbClr val="FF0000"/>
                </a:solidFill>
                <a:latin typeface="Carlito"/>
                <a:cs typeface="Carlito"/>
              </a:rPr>
              <a:t> </a:t>
            </a:r>
            <a:r>
              <a:rPr sz="1400" b="1" spc="-5" dirty="0">
                <a:solidFill>
                  <a:srgbClr val="FF0000"/>
                </a:solidFill>
                <a:latin typeface="Carlito"/>
                <a:cs typeface="Carlito"/>
              </a:rPr>
              <a:t>REFORM</a:t>
            </a:r>
            <a:endParaRPr sz="1400">
              <a:latin typeface="Carlito"/>
              <a:cs typeface="Carlito"/>
            </a:endParaRPr>
          </a:p>
          <a:p>
            <a:pPr algn="ctr">
              <a:lnSpc>
                <a:spcPts val="1664"/>
              </a:lnSpc>
            </a:pPr>
            <a:r>
              <a:rPr sz="1400" b="1" spc="-5" dirty="0">
                <a:solidFill>
                  <a:srgbClr val="FF0000"/>
                </a:solidFill>
                <a:latin typeface="Carlito"/>
                <a:cs typeface="Carlito"/>
              </a:rPr>
              <a:t>The Status of women in the </a:t>
            </a:r>
            <a:r>
              <a:rPr sz="1400" b="1" spc="5" dirty="0">
                <a:solidFill>
                  <a:srgbClr val="FF0000"/>
                </a:solidFill>
                <a:latin typeface="Carlito"/>
                <a:cs typeface="Carlito"/>
              </a:rPr>
              <a:t>18</a:t>
            </a:r>
            <a:r>
              <a:rPr sz="1350" b="1" spc="7" baseline="30864" dirty="0">
                <a:solidFill>
                  <a:srgbClr val="FF0000"/>
                </a:solidFill>
                <a:latin typeface="Carlito"/>
                <a:cs typeface="Carlito"/>
              </a:rPr>
              <a:t>th</a:t>
            </a:r>
            <a:r>
              <a:rPr sz="1350" b="1" spc="89" baseline="30864" dirty="0">
                <a:solidFill>
                  <a:srgbClr val="FF0000"/>
                </a:solidFill>
                <a:latin typeface="Carlito"/>
                <a:cs typeface="Carlito"/>
              </a:rPr>
              <a:t> </a:t>
            </a:r>
            <a:r>
              <a:rPr sz="1400" b="1" spc="-5" dirty="0">
                <a:solidFill>
                  <a:srgbClr val="FF0000"/>
                </a:solidFill>
                <a:latin typeface="Carlito"/>
                <a:cs typeface="Carlito"/>
              </a:rPr>
              <a:t>century</a:t>
            </a:r>
            <a:endParaRPr sz="1400">
              <a:latin typeface="Carlito"/>
              <a:cs typeface="Carlito"/>
            </a:endParaRPr>
          </a:p>
        </p:txBody>
      </p:sp>
      <p:sp>
        <p:nvSpPr>
          <p:cNvPr id="3" name="object 3"/>
          <p:cNvSpPr txBox="1"/>
          <p:nvPr/>
        </p:nvSpPr>
        <p:spPr>
          <a:xfrm>
            <a:off x="2295193" y="2637647"/>
            <a:ext cx="3043555" cy="657860"/>
          </a:xfrm>
          <a:prstGeom prst="rect">
            <a:avLst/>
          </a:prstGeom>
        </p:spPr>
        <p:txBody>
          <a:bodyPr vert="horz" wrap="square" lIns="0" tIns="22860" rIns="0" bIns="0" rtlCol="0">
            <a:spAutoFit/>
          </a:bodyPr>
          <a:lstStyle/>
          <a:p>
            <a:pPr marL="12700" marR="1356995">
              <a:lnSpc>
                <a:spcPts val="1650"/>
              </a:lnSpc>
              <a:spcBef>
                <a:spcPts val="180"/>
              </a:spcBef>
            </a:pPr>
            <a:r>
              <a:rPr sz="1400" b="1" spc="-5" dirty="0">
                <a:latin typeface="Carlito"/>
                <a:cs typeface="Carlito"/>
              </a:rPr>
              <a:t>SUBJECT </a:t>
            </a:r>
            <a:r>
              <a:rPr sz="1400" b="1" dirty="0">
                <a:latin typeface="Carlito"/>
                <a:cs typeface="Carlito"/>
              </a:rPr>
              <a:t>: </a:t>
            </a:r>
            <a:r>
              <a:rPr sz="1400" b="1" spc="-5" dirty="0">
                <a:latin typeface="Carlito"/>
                <a:cs typeface="Carlito"/>
              </a:rPr>
              <a:t>HISTORY  CHAPTER NUMBER:</a:t>
            </a:r>
            <a:r>
              <a:rPr sz="1400" b="1" spc="-90" dirty="0">
                <a:latin typeface="Carlito"/>
                <a:cs typeface="Carlito"/>
              </a:rPr>
              <a:t> </a:t>
            </a:r>
            <a:r>
              <a:rPr sz="1400" b="1" spc="-5" dirty="0">
                <a:latin typeface="Carlito"/>
                <a:cs typeface="Carlito"/>
              </a:rPr>
              <a:t>09</a:t>
            </a:r>
            <a:endParaRPr sz="1400">
              <a:latin typeface="Carlito"/>
              <a:cs typeface="Carlito"/>
            </a:endParaRPr>
          </a:p>
          <a:p>
            <a:pPr marL="12700">
              <a:lnSpc>
                <a:spcPts val="1600"/>
              </a:lnSpc>
            </a:pPr>
            <a:r>
              <a:rPr sz="1400" b="1" spc="-5" dirty="0">
                <a:latin typeface="Carlito"/>
                <a:cs typeface="Carlito"/>
              </a:rPr>
              <a:t>CHAPTER NAME </a:t>
            </a:r>
            <a:r>
              <a:rPr sz="1400" b="1" dirty="0">
                <a:latin typeface="Carlito"/>
                <a:cs typeface="Carlito"/>
              </a:rPr>
              <a:t>: </a:t>
            </a:r>
            <a:r>
              <a:rPr sz="1400" b="1" spc="-5" dirty="0">
                <a:latin typeface="Carlito"/>
                <a:cs typeface="Carlito"/>
              </a:rPr>
              <a:t>WOMEN AND</a:t>
            </a:r>
            <a:r>
              <a:rPr sz="1400" b="1" spc="-85" dirty="0">
                <a:latin typeface="Carlito"/>
                <a:cs typeface="Carlito"/>
              </a:rPr>
              <a:t> </a:t>
            </a:r>
            <a:r>
              <a:rPr sz="1400" b="1" spc="-5" dirty="0">
                <a:latin typeface="Carlito"/>
                <a:cs typeface="Carlito"/>
              </a:rPr>
              <a:t>REFORM</a:t>
            </a:r>
            <a:endParaRPr sz="1400">
              <a:latin typeface="Carlito"/>
              <a:cs typeface="Carlito"/>
            </a:endParaRPr>
          </a:p>
        </p:txBody>
      </p:sp>
      <p:sp>
        <p:nvSpPr>
          <p:cNvPr id="4" name="object 4">
            <a:extLst>
              <a:ext uri="{FF2B5EF4-FFF2-40B4-BE49-F238E27FC236}">
                <a16:creationId xmlns:a16="http://schemas.microsoft.com/office/drawing/2014/main" id="{CE27ABA7-C3EF-49C4-891D-2C772C500F0A}"/>
              </a:ext>
            </a:extLst>
          </p:cNvPr>
          <p:cNvSpPr/>
          <p:nvPr/>
        </p:nvSpPr>
        <p:spPr>
          <a:xfrm>
            <a:off x="7162800" y="196447"/>
            <a:ext cx="1566612" cy="77227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 dirty="0"/>
              <a:t>Raja Rammohun</a:t>
            </a:r>
            <a:r>
              <a:rPr spc="-85" dirty="0"/>
              <a:t> </a:t>
            </a:r>
            <a:r>
              <a:rPr spc="-5" dirty="0"/>
              <a:t>Roy.</a:t>
            </a:r>
          </a:p>
        </p:txBody>
      </p:sp>
      <p:sp>
        <p:nvSpPr>
          <p:cNvPr id="3" name="object 3"/>
          <p:cNvSpPr txBox="1"/>
          <p:nvPr/>
        </p:nvSpPr>
        <p:spPr>
          <a:xfrm>
            <a:off x="3437602" y="3820597"/>
            <a:ext cx="138430" cy="255904"/>
          </a:xfrm>
          <a:prstGeom prst="rect">
            <a:avLst/>
          </a:prstGeom>
        </p:spPr>
        <p:txBody>
          <a:bodyPr vert="horz" wrap="square" lIns="0" tIns="0" rIns="0" bIns="0" rtlCol="0">
            <a:spAutoFit/>
          </a:bodyPr>
          <a:lstStyle/>
          <a:p>
            <a:pPr>
              <a:lnSpc>
                <a:spcPts val="1989"/>
              </a:lnSpc>
            </a:pPr>
            <a:r>
              <a:rPr sz="1800" dirty="0">
                <a:solidFill>
                  <a:srgbClr val="595959"/>
                </a:solidFill>
                <a:latin typeface="Arial"/>
                <a:cs typeface="Arial"/>
              </a:rPr>
              <a:t>●</a:t>
            </a:r>
            <a:endParaRPr sz="1800">
              <a:latin typeface="Arial"/>
              <a:cs typeface="Arial"/>
            </a:endParaRPr>
          </a:p>
        </p:txBody>
      </p:sp>
      <p:sp>
        <p:nvSpPr>
          <p:cNvPr id="4" name="object 4"/>
          <p:cNvSpPr txBox="1"/>
          <p:nvPr/>
        </p:nvSpPr>
        <p:spPr>
          <a:xfrm>
            <a:off x="3708891" y="666750"/>
            <a:ext cx="5050385" cy="4273029"/>
          </a:xfrm>
          <a:prstGeom prst="rect">
            <a:avLst/>
          </a:prstGeom>
        </p:spPr>
        <p:txBody>
          <a:bodyPr vert="horz" wrap="square" lIns="0" tIns="123190" rIns="0" bIns="0" rtlCol="0">
            <a:spAutoFit/>
          </a:bodyPr>
          <a:lstStyle/>
          <a:p>
            <a:pPr marL="12700">
              <a:lnSpc>
                <a:spcPct val="100000"/>
              </a:lnSpc>
              <a:spcBef>
                <a:spcPts val="970"/>
              </a:spcBef>
            </a:pPr>
            <a:r>
              <a:rPr sz="1400" spc="-5" dirty="0">
                <a:latin typeface="Carlito"/>
                <a:cs typeface="Carlito"/>
              </a:rPr>
              <a:t>Raja Rammohun Roy was born into </a:t>
            </a:r>
            <a:r>
              <a:rPr sz="1400" dirty="0">
                <a:latin typeface="Carlito"/>
                <a:cs typeface="Carlito"/>
              </a:rPr>
              <a:t>an </a:t>
            </a:r>
            <a:r>
              <a:rPr sz="1400" spc="-5" dirty="0">
                <a:latin typeface="Carlito"/>
                <a:cs typeface="Carlito"/>
              </a:rPr>
              <a:t>orthodox Bengali family in</a:t>
            </a:r>
            <a:r>
              <a:rPr sz="1400" spc="-35" dirty="0">
                <a:latin typeface="Carlito"/>
                <a:cs typeface="Carlito"/>
              </a:rPr>
              <a:t> </a:t>
            </a:r>
            <a:r>
              <a:rPr sz="1400" spc="-5" dirty="0">
                <a:latin typeface="Carlito"/>
                <a:cs typeface="Carlito"/>
              </a:rPr>
              <a:t>1772.</a:t>
            </a:r>
            <a:endParaRPr sz="1400" dirty="0">
              <a:latin typeface="Carlito"/>
              <a:cs typeface="Carlito"/>
            </a:endParaRPr>
          </a:p>
          <a:p>
            <a:pPr marL="354965" marR="5080">
              <a:lnSpc>
                <a:spcPct val="151800"/>
              </a:lnSpc>
            </a:pPr>
            <a:r>
              <a:rPr sz="1400" spc="-5" dirty="0">
                <a:latin typeface="Carlito"/>
                <a:cs typeface="Carlito"/>
              </a:rPr>
              <a:t>. His greatest  </a:t>
            </a:r>
            <a:r>
              <a:rPr sz="1400" dirty="0">
                <a:latin typeface="Carlito"/>
                <a:cs typeface="Carlito"/>
              </a:rPr>
              <a:t>achievement </a:t>
            </a:r>
            <a:r>
              <a:rPr sz="1400" spc="-5" dirty="0">
                <a:latin typeface="Carlito"/>
                <a:cs typeface="Carlito"/>
              </a:rPr>
              <a:t>was the founding of the Brahmo Samaj in 1830. It </a:t>
            </a:r>
            <a:r>
              <a:rPr sz="1400" dirty="0">
                <a:latin typeface="Carlito"/>
                <a:cs typeface="Carlito"/>
              </a:rPr>
              <a:t>aimed </a:t>
            </a:r>
            <a:r>
              <a:rPr sz="1400" spc="-5" dirty="0">
                <a:latin typeface="Carlito"/>
                <a:cs typeface="Carlito"/>
              </a:rPr>
              <a:t>to  preach monotheism to improve the position of women in the society, to  rid Hinduism of idol worship </a:t>
            </a:r>
            <a:r>
              <a:rPr sz="1400" dirty="0">
                <a:latin typeface="Carlito"/>
                <a:cs typeface="Carlito"/>
              </a:rPr>
              <a:t>and </a:t>
            </a:r>
            <a:r>
              <a:rPr sz="1400" spc="-5" dirty="0">
                <a:latin typeface="Carlito"/>
                <a:cs typeface="Carlito"/>
              </a:rPr>
              <a:t>rituals </a:t>
            </a:r>
            <a:r>
              <a:rPr sz="1400" dirty="0">
                <a:latin typeface="Carlito"/>
                <a:cs typeface="Carlito"/>
              </a:rPr>
              <a:t>and </a:t>
            </a:r>
            <a:r>
              <a:rPr sz="1400" spc="-5" dirty="0">
                <a:latin typeface="Carlito"/>
                <a:cs typeface="Carlito"/>
              </a:rPr>
              <a:t>to remove the superstitious  practices. He persuaded the British Government to </a:t>
            </a:r>
            <a:r>
              <a:rPr sz="1400" dirty="0">
                <a:latin typeface="Carlito"/>
                <a:cs typeface="Carlito"/>
              </a:rPr>
              <a:t>abolish </a:t>
            </a:r>
            <a:r>
              <a:rPr sz="1400" spc="-5" dirty="0">
                <a:latin typeface="Carlito"/>
                <a:cs typeface="Carlito"/>
              </a:rPr>
              <a:t>Sati which  Lord Bentinck did. For his </a:t>
            </a:r>
            <a:r>
              <a:rPr sz="1400" dirty="0">
                <a:latin typeface="Carlito"/>
                <a:cs typeface="Carlito"/>
              </a:rPr>
              <a:t>achievement, </a:t>
            </a:r>
            <a:r>
              <a:rPr sz="1400" spc="-5" dirty="0">
                <a:latin typeface="Carlito"/>
                <a:cs typeface="Carlito"/>
              </a:rPr>
              <a:t>he is called the Father of  Modern</a:t>
            </a:r>
            <a:r>
              <a:rPr sz="1400" spc="-10" dirty="0">
                <a:latin typeface="Carlito"/>
                <a:cs typeface="Carlito"/>
              </a:rPr>
              <a:t> </a:t>
            </a:r>
            <a:r>
              <a:rPr sz="1400" spc="-5" dirty="0">
                <a:latin typeface="Carlito"/>
                <a:cs typeface="Carlito"/>
              </a:rPr>
              <a:t>India.</a:t>
            </a:r>
            <a:endParaRPr sz="1400" dirty="0">
              <a:latin typeface="Carlito"/>
              <a:cs typeface="Carlito"/>
            </a:endParaRPr>
          </a:p>
          <a:p>
            <a:pPr marL="354965" marR="27305">
              <a:lnSpc>
                <a:spcPct val="169100"/>
              </a:lnSpc>
              <a:spcBef>
                <a:spcPts val="90"/>
              </a:spcBef>
            </a:pPr>
            <a:r>
              <a:rPr sz="1400" spc="-5" dirty="0">
                <a:latin typeface="Carlito"/>
                <a:cs typeface="Carlito"/>
              </a:rPr>
              <a:t>Raja Rammohun Roy encouraged the study of English </a:t>
            </a:r>
            <a:r>
              <a:rPr sz="1400" dirty="0">
                <a:latin typeface="Carlito"/>
                <a:cs typeface="Carlito"/>
              </a:rPr>
              <a:t>and </a:t>
            </a:r>
            <a:r>
              <a:rPr sz="1400" spc="-5" dirty="0">
                <a:latin typeface="Carlito"/>
                <a:cs typeface="Carlito"/>
              </a:rPr>
              <a:t>firmly  believed in the </a:t>
            </a:r>
            <a:r>
              <a:rPr sz="1400" dirty="0">
                <a:latin typeface="Carlito"/>
                <a:cs typeface="Carlito"/>
              </a:rPr>
              <a:t>advantages </a:t>
            </a:r>
            <a:r>
              <a:rPr sz="1400" spc="-5" dirty="0">
                <a:latin typeface="Carlito"/>
                <a:cs typeface="Carlito"/>
              </a:rPr>
              <a:t>of Western Education. He was</a:t>
            </a:r>
            <a:r>
              <a:rPr sz="1400" spc="-60" dirty="0">
                <a:latin typeface="Carlito"/>
                <a:cs typeface="Carlito"/>
              </a:rPr>
              <a:t> </a:t>
            </a:r>
            <a:r>
              <a:rPr sz="1400" spc="-5" dirty="0" err="1">
                <a:latin typeface="Carlito"/>
                <a:cs typeface="Carlito"/>
              </a:rPr>
              <a:t>instrumentalin</a:t>
            </a:r>
            <a:r>
              <a:rPr sz="1400" spc="-5" dirty="0">
                <a:latin typeface="Carlito"/>
                <a:cs typeface="Carlito"/>
              </a:rPr>
              <a:t> the opening of the Hindu College in Calcutta </a:t>
            </a:r>
            <a:r>
              <a:rPr sz="1400" dirty="0">
                <a:latin typeface="Carlito"/>
                <a:cs typeface="Carlito"/>
              </a:rPr>
              <a:t>and </a:t>
            </a:r>
            <a:r>
              <a:rPr sz="1400" spc="-5" dirty="0">
                <a:latin typeface="Carlito"/>
                <a:cs typeface="Carlito"/>
              </a:rPr>
              <a:t>in the setting up of </a:t>
            </a:r>
            <a:r>
              <a:rPr sz="1400" dirty="0">
                <a:latin typeface="Carlito"/>
                <a:cs typeface="Carlito"/>
              </a:rPr>
              <a:t>a  </a:t>
            </a:r>
            <a:r>
              <a:rPr sz="1400" spc="-5" dirty="0">
                <a:latin typeface="Carlito"/>
                <a:cs typeface="Carlito"/>
              </a:rPr>
              <a:t>modern Indian</a:t>
            </a:r>
            <a:r>
              <a:rPr sz="1400" spc="-10" dirty="0">
                <a:latin typeface="Carlito"/>
                <a:cs typeface="Carlito"/>
              </a:rPr>
              <a:t> </a:t>
            </a:r>
            <a:r>
              <a:rPr sz="1400" spc="-5" dirty="0">
                <a:latin typeface="Carlito"/>
                <a:cs typeface="Carlito"/>
              </a:rPr>
              <a:t>Newspaper.</a:t>
            </a:r>
            <a:endParaRPr sz="1400" dirty="0">
              <a:latin typeface="Carlito"/>
              <a:cs typeface="Carlito"/>
            </a:endParaRPr>
          </a:p>
        </p:txBody>
      </p:sp>
      <p:sp>
        <p:nvSpPr>
          <p:cNvPr id="5" name="object 5"/>
          <p:cNvSpPr/>
          <p:nvPr/>
        </p:nvSpPr>
        <p:spPr>
          <a:xfrm>
            <a:off x="7526754" y="133355"/>
            <a:ext cx="1232522" cy="611873"/>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32078" y="768475"/>
            <a:ext cx="3576813" cy="4222263"/>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384724" y="186816"/>
            <a:ext cx="221107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0000"/>
                </a:solidFill>
                <a:latin typeface="Carlito"/>
                <a:cs typeface="Carlito"/>
              </a:rPr>
              <a:t>WOMEN AND</a:t>
            </a:r>
            <a:r>
              <a:rPr sz="1800" b="1" spc="-85" dirty="0">
                <a:solidFill>
                  <a:srgbClr val="FF0000"/>
                </a:solidFill>
                <a:latin typeface="Carlito"/>
                <a:cs typeface="Carlito"/>
              </a:rPr>
              <a:t> </a:t>
            </a:r>
            <a:r>
              <a:rPr sz="1800" b="1" spc="-5" dirty="0">
                <a:solidFill>
                  <a:srgbClr val="FF0000"/>
                </a:solidFill>
                <a:latin typeface="Carlito"/>
                <a:cs typeface="Carlito"/>
              </a:rPr>
              <a:t>REFORM</a:t>
            </a:r>
            <a:endParaRPr sz="1800" dirty="0">
              <a:latin typeface="Carlito"/>
              <a:cs typeface="Carli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8601" y="1213872"/>
            <a:ext cx="4724399" cy="2950935"/>
          </a:xfrm>
          <a:prstGeom prst="rect">
            <a:avLst/>
          </a:prstGeom>
        </p:spPr>
        <p:txBody>
          <a:bodyPr vert="horz" wrap="square" lIns="0" tIns="64769" rIns="0" bIns="0" rtlCol="0">
            <a:spAutoFit/>
          </a:bodyPr>
          <a:lstStyle/>
          <a:p>
            <a:pPr marL="36195">
              <a:lnSpc>
                <a:spcPct val="100000"/>
              </a:lnSpc>
              <a:spcBef>
                <a:spcPts val="509"/>
              </a:spcBef>
            </a:pPr>
            <a:r>
              <a:rPr sz="1600" u="heavy" spc="50" dirty="0">
                <a:uFill>
                  <a:solidFill>
                    <a:srgbClr val="000000"/>
                  </a:solidFill>
                </a:uFill>
                <a:latin typeface="Times New Roman"/>
                <a:cs typeface="Times New Roman"/>
              </a:rPr>
              <a:t> </a:t>
            </a:r>
            <a:r>
              <a:rPr sz="1600" b="1" u="heavy" spc="-5" dirty="0">
                <a:uFill>
                  <a:solidFill>
                    <a:srgbClr val="000000"/>
                  </a:solidFill>
                </a:uFill>
                <a:latin typeface="Carlito"/>
                <a:cs typeface="Carlito"/>
              </a:rPr>
              <a:t>Ishwar Chandra</a:t>
            </a:r>
            <a:r>
              <a:rPr sz="1600" b="1" u="heavy" spc="-10" dirty="0">
                <a:uFill>
                  <a:solidFill>
                    <a:srgbClr val="000000"/>
                  </a:solidFill>
                </a:uFill>
                <a:latin typeface="Carlito"/>
                <a:cs typeface="Carlito"/>
              </a:rPr>
              <a:t> </a:t>
            </a:r>
            <a:r>
              <a:rPr sz="1600" b="1" u="heavy" spc="-5" dirty="0">
                <a:uFill>
                  <a:solidFill>
                    <a:srgbClr val="000000"/>
                  </a:solidFill>
                </a:uFill>
                <a:latin typeface="Carlito"/>
                <a:cs typeface="Carlito"/>
              </a:rPr>
              <a:t>Vidyasagar</a:t>
            </a:r>
            <a:endParaRPr sz="1600" dirty="0">
              <a:latin typeface="Carlito"/>
              <a:cs typeface="Carlito"/>
            </a:endParaRPr>
          </a:p>
          <a:p>
            <a:pPr marL="379095" marR="63500" indent="-367030">
              <a:lnSpc>
                <a:spcPct val="118900"/>
              </a:lnSpc>
              <a:spcBef>
                <a:spcPts val="545"/>
              </a:spcBef>
              <a:buClr>
                <a:srgbClr val="595959"/>
              </a:buClr>
              <a:buSzPct val="128571"/>
              <a:buFont typeface="Arial"/>
              <a:buChar char="●"/>
              <a:tabLst>
                <a:tab pos="379095" algn="l"/>
                <a:tab pos="379730" algn="l"/>
              </a:tabLst>
            </a:pPr>
            <a:r>
              <a:rPr sz="1400" spc="-5" dirty="0">
                <a:latin typeface="Carlito"/>
                <a:cs typeface="Carlito"/>
              </a:rPr>
              <a:t>Born into </a:t>
            </a:r>
            <a:r>
              <a:rPr sz="1400" dirty="0">
                <a:latin typeface="Carlito"/>
                <a:cs typeface="Carlito"/>
              </a:rPr>
              <a:t>a </a:t>
            </a:r>
            <a:r>
              <a:rPr sz="1400" spc="-5" dirty="0">
                <a:latin typeface="Carlito"/>
                <a:cs typeface="Carlito"/>
              </a:rPr>
              <a:t>poor Brahmin family, Ishwar Chandra Vidhyasagar  was </a:t>
            </a:r>
            <a:r>
              <a:rPr sz="1400" dirty="0">
                <a:latin typeface="Carlito"/>
                <a:cs typeface="Carlito"/>
              </a:rPr>
              <a:t>a </a:t>
            </a:r>
            <a:r>
              <a:rPr sz="1400" spc="-5" dirty="0">
                <a:latin typeface="Carlito"/>
                <a:cs typeface="Carlito"/>
              </a:rPr>
              <a:t>great Sanskrit scholar </a:t>
            </a:r>
            <a:r>
              <a:rPr sz="1400" dirty="0">
                <a:latin typeface="Carlito"/>
                <a:cs typeface="Carlito"/>
              </a:rPr>
              <a:t>and </a:t>
            </a:r>
            <a:r>
              <a:rPr sz="1400" spc="-5" dirty="0">
                <a:latin typeface="Carlito"/>
                <a:cs typeface="Carlito"/>
              </a:rPr>
              <a:t>became the principal of </a:t>
            </a:r>
            <a:r>
              <a:rPr sz="1400" dirty="0">
                <a:latin typeface="Carlito"/>
                <a:cs typeface="Carlito"/>
              </a:rPr>
              <a:t>a  </a:t>
            </a:r>
            <a:r>
              <a:rPr sz="1400" spc="-5" dirty="0">
                <a:latin typeface="Carlito"/>
                <a:cs typeface="Carlito"/>
              </a:rPr>
              <a:t>Sanskrit collage. He was </a:t>
            </a:r>
            <a:r>
              <a:rPr sz="1400" dirty="0">
                <a:latin typeface="Carlito"/>
                <a:cs typeface="Carlito"/>
              </a:rPr>
              <a:t>a </a:t>
            </a:r>
            <a:r>
              <a:rPr sz="1400" spc="-5" dirty="0">
                <a:latin typeface="Carlito"/>
                <a:cs typeface="Carlito"/>
              </a:rPr>
              <a:t>man of simple living. His whole life  was spent in the upliftment of woman </a:t>
            </a:r>
            <a:r>
              <a:rPr sz="1400" dirty="0">
                <a:latin typeface="Carlito"/>
                <a:cs typeface="Carlito"/>
              </a:rPr>
              <a:t>and</a:t>
            </a:r>
            <a:r>
              <a:rPr sz="1400" spc="-25" dirty="0">
                <a:latin typeface="Carlito"/>
                <a:cs typeface="Carlito"/>
              </a:rPr>
              <a:t> </a:t>
            </a:r>
            <a:r>
              <a:rPr sz="1400" spc="-5" dirty="0">
                <a:latin typeface="Carlito"/>
                <a:cs typeface="Carlito"/>
              </a:rPr>
              <a:t>girls.</a:t>
            </a:r>
            <a:endParaRPr sz="1400" dirty="0">
              <a:latin typeface="Carlito"/>
              <a:cs typeface="Carlito"/>
            </a:endParaRPr>
          </a:p>
          <a:p>
            <a:pPr>
              <a:lnSpc>
                <a:spcPct val="100000"/>
              </a:lnSpc>
              <a:spcBef>
                <a:spcPts val="30"/>
              </a:spcBef>
              <a:buClr>
                <a:srgbClr val="595959"/>
              </a:buClr>
              <a:buFont typeface="Arial"/>
              <a:buChar char="●"/>
            </a:pPr>
            <a:endParaRPr sz="1850" dirty="0">
              <a:latin typeface="Carlito"/>
              <a:cs typeface="Carlito"/>
            </a:endParaRPr>
          </a:p>
          <a:p>
            <a:pPr marL="379095" marR="5080" indent="-367030">
              <a:lnSpc>
                <a:spcPct val="118900"/>
              </a:lnSpc>
              <a:buClr>
                <a:srgbClr val="595959"/>
              </a:buClr>
              <a:buSzPct val="128571"/>
              <a:buFont typeface="Arial"/>
              <a:buChar char="●"/>
              <a:tabLst>
                <a:tab pos="379095" algn="l"/>
                <a:tab pos="379730" algn="l"/>
              </a:tabLst>
            </a:pPr>
            <a:r>
              <a:rPr sz="1400" spc="-5" dirty="0">
                <a:latin typeface="Carlito"/>
                <a:cs typeface="Carlito"/>
              </a:rPr>
              <a:t>Ishwar Chandra Vidyasagar started </a:t>
            </a:r>
            <a:r>
              <a:rPr sz="1400" dirty="0">
                <a:latin typeface="Carlito"/>
                <a:cs typeface="Carlito"/>
              </a:rPr>
              <a:t>a </a:t>
            </a:r>
            <a:r>
              <a:rPr sz="1400" spc="-5" dirty="0">
                <a:latin typeface="Carlito"/>
                <a:cs typeface="Carlito"/>
              </a:rPr>
              <a:t>movement in favour of  widow re marriage </a:t>
            </a:r>
            <a:r>
              <a:rPr sz="1400" dirty="0">
                <a:latin typeface="Carlito"/>
                <a:cs typeface="Carlito"/>
              </a:rPr>
              <a:t>and </a:t>
            </a:r>
            <a:r>
              <a:rPr sz="1400" spc="-5" dirty="0">
                <a:latin typeface="Carlito"/>
                <a:cs typeface="Carlito"/>
              </a:rPr>
              <a:t>was instrumental in the passing of the  Widow Remarriage Act of 1856. He opened several schools for  girls </a:t>
            </a:r>
            <a:r>
              <a:rPr sz="1400" dirty="0">
                <a:latin typeface="Carlito"/>
                <a:cs typeface="Carlito"/>
              </a:rPr>
              <a:t>and </a:t>
            </a:r>
            <a:r>
              <a:rPr sz="1400" spc="-5" dirty="0">
                <a:latin typeface="Carlito"/>
                <a:cs typeface="Carlito"/>
              </a:rPr>
              <a:t>ran some of them </a:t>
            </a:r>
            <a:r>
              <a:rPr sz="1400" dirty="0">
                <a:latin typeface="Carlito"/>
                <a:cs typeface="Carlito"/>
              </a:rPr>
              <a:t>at </a:t>
            </a:r>
            <a:r>
              <a:rPr sz="1400" spc="-5" dirty="0">
                <a:latin typeface="Carlito"/>
                <a:cs typeface="Carlito"/>
              </a:rPr>
              <a:t>his own</a:t>
            </a:r>
            <a:r>
              <a:rPr sz="1400" spc="-35" dirty="0">
                <a:latin typeface="Carlito"/>
                <a:cs typeface="Carlito"/>
              </a:rPr>
              <a:t> </a:t>
            </a:r>
            <a:r>
              <a:rPr sz="1400" spc="-5" dirty="0">
                <a:latin typeface="Carlito"/>
                <a:cs typeface="Carlito"/>
              </a:rPr>
              <a:t>expense</a:t>
            </a:r>
            <a:endParaRPr sz="1400" dirty="0">
              <a:latin typeface="Carlito"/>
              <a:cs typeface="Carlito"/>
            </a:endParaRPr>
          </a:p>
        </p:txBody>
      </p:sp>
      <p:sp>
        <p:nvSpPr>
          <p:cNvPr id="3" name="object 3"/>
          <p:cNvSpPr/>
          <p:nvPr/>
        </p:nvSpPr>
        <p:spPr>
          <a:xfrm>
            <a:off x="7391400" y="216280"/>
            <a:ext cx="1367876" cy="761733"/>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384724" y="216280"/>
            <a:ext cx="2211070" cy="299720"/>
          </a:xfrm>
          <a:prstGeom prst="rect">
            <a:avLst/>
          </a:prstGeom>
        </p:spPr>
        <p:txBody>
          <a:bodyPr vert="horz" wrap="square" lIns="0" tIns="12700" rIns="0" bIns="0" rtlCol="0">
            <a:spAutoFit/>
          </a:bodyPr>
          <a:lstStyle/>
          <a:p>
            <a:pPr marL="12700">
              <a:lnSpc>
                <a:spcPct val="100000"/>
              </a:lnSpc>
              <a:spcBef>
                <a:spcPts val="100"/>
              </a:spcBef>
            </a:pPr>
            <a:r>
              <a:rPr sz="1800" u="none" spc="-5" dirty="0">
                <a:solidFill>
                  <a:srgbClr val="FF0000"/>
                </a:solidFill>
              </a:rPr>
              <a:t>WOMEN AND</a:t>
            </a:r>
            <a:r>
              <a:rPr sz="1800" u="none" spc="-85" dirty="0">
                <a:solidFill>
                  <a:srgbClr val="FF0000"/>
                </a:solidFill>
              </a:rPr>
              <a:t> </a:t>
            </a:r>
            <a:r>
              <a:rPr sz="1800" u="none" spc="-5" dirty="0">
                <a:solidFill>
                  <a:srgbClr val="FF0000"/>
                </a:solidFill>
              </a:rPr>
              <a:t>REFORM</a:t>
            </a:r>
            <a:endParaRPr sz="1800" dirty="0"/>
          </a:p>
        </p:txBody>
      </p:sp>
      <p:pic>
        <p:nvPicPr>
          <p:cNvPr id="5122" name="Picture 2">
            <a:extLst>
              <a:ext uri="{FF2B5EF4-FFF2-40B4-BE49-F238E27FC236}">
                <a16:creationId xmlns:a16="http://schemas.microsoft.com/office/drawing/2014/main" id="{F5864759-714E-47FF-BCA5-814A0471E7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123950"/>
            <a:ext cx="4141961" cy="32003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B4DE3-3D27-412D-9713-9D025A992CBC}"/>
              </a:ext>
            </a:extLst>
          </p:cNvPr>
          <p:cNvSpPr>
            <a:spLocks noGrp="1"/>
          </p:cNvSpPr>
          <p:nvPr>
            <p:ph type="title"/>
          </p:nvPr>
        </p:nvSpPr>
        <p:spPr>
          <a:xfrm>
            <a:off x="880392" y="186816"/>
            <a:ext cx="4402800" cy="246221"/>
          </a:xfrm>
        </p:spPr>
        <p:txBody>
          <a:bodyPr/>
          <a:lstStyle/>
          <a:p>
            <a:r>
              <a:rPr lang="en-IN" dirty="0"/>
              <a:t>  Home Assignment</a:t>
            </a:r>
          </a:p>
        </p:txBody>
      </p:sp>
      <p:sp>
        <p:nvSpPr>
          <p:cNvPr id="3" name="Text Placeholder 2">
            <a:extLst>
              <a:ext uri="{FF2B5EF4-FFF2-40B4-BE49-F238E27FC236}">
                <a16:creationId xmlns:a16="http://schemas.microsoft.com/office/drawing/2014/main" id="{B52293A2-C6DA-4BB4-8F62-CE1FEFD6EF18}"/>
              </a:ext>
            </a:extLst>
          </p:cNvPr>
          <p:cNvSpPr>
            <a:spLocks noGrp="1"/>
          </p:cNvSpPr>
          <p:nvPr>
            <p:ph type="body" idx="1"/>
          </p:nvPr>
        </p:nvSpPr>
        <p:spPr>
          <a:xfrm>
            <a:off x="685801" y="742950"/>
            <a:ext cx="6400800" cy="2462213"/>
          </a:xfrm>
        </p:spPr>
        <p:txBody>
          <a:bodyPr/>
          <a:lstStyle/>
          <a:p>
            <a:r>
              <a:rPr lang="en-IN" u="none" dirty="0"/>
              <a:t>1.What do you social reformers?</a:t>
            </a:r>
          </a:p>
          <a:p>
            <a:endParaRPr lang="en-IN" u="none" dirty="0"/>
          </a:p>
          <a:p>
            <a:r>
              <a:rPr lang="en-IN" u="none" dirty="0"/>
              <a:t>  2.Who founded Brahmo Samaj?</a:t>
            </a:r>
          </a:p>
          <a:p>
            <a:endParaRPr lang="en-IN" u="none" dirty="0"/>
          </a:p>
          <a:p>
            <a:r>
              <a:rPr lang="en-IN" u="none" dirty="0"/>
              <a:t>  3. Who is known as the father of Modern India?</a:t>
            </a:r>
          </a:p>
          <a:p>
            <a:endParaRPr lang="en-IN" u="none" dirty="0"/>
          </a:p>
          <a:p>
            <a:r>
              <a:rPr lang="en-IN" u="none" dirty="0"/>
              <a:t>  4.Raja Ram MohunRoy is known as  father of modern India ! Why?</a:t>
            </a:r>
          </a:p>
          <a:p>
            <a:endParaRPr lang="en-IN" u="none" dirty="0"/>
          </a:p>
          <a:p>
            <a:r>
              <a:rPr lang="en-IN" u="none" dirty="0"/>
              <a:t>  5.Who started a movement in favour of widow remarriage?</a:t>
            </a:r>
          </a:p>
          <a:p>
            <a:endParaRPr lang="en-IN" dirty="0"/>
          </a:p>
        </p:txBody>
      </p:sp>
      <p:sp>
        <p:nvSpPr>
          <p:cNvPr id="4" name="object 5">
            <a:extLst>
              <a:ext uri="{FF2B5EF4-FFF2-40B4-BE49-F238E27FC236}">
                <a16:creationId xmlns:a16="http://schemas.microsoft.com/office/drawing/2014/main" id="{C368037C-1004-4DAE-8189-F85411267F19}"/>
              </a:ext>
            </a:extLst>
          </p:cNvPr>
          <p:cNvSpPr/>
          <p:nvPr/>
        </p:nvSpPr>
        <p:spPr>
          <a:xfrm>
            <a:off x="7467600" y="186816"/>
            <a:ext cx="1291676" cy="86093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743756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48120" y="1586700"/>
            <a:ext cx="6995795" cy="1435100"/>
          </a:xfrm>
          <a:prstGeom prst="rect">
            <a:avLst/>
          </a:prstGeom>
        </p:spPr>
        <p:txBody>
          <a:bodyPr vert="horz" wrap="square" lIns="0" tIns="107950" rIns="0" bIns="0" rtlCol="0">
            <a:spAutoFit/>
          </a:bodyPr>
          <a:lstStyle/>
          <a:p>
            <a:pPr marL="1270" algn="ctr">
              <a:lnSpc>
                <a:spcPct val="100000"/>
              </a:lnSpc>
              <a:spcBef>
                <a:spcPts val="850"/>
              </a:spcBef>
            </a:pPr>
            <a:r>
              <a:rPr sz="4000" u="none" spc="-10" dirty="0">
                <a:latin typeface="Arial"/>
                <a:cs typeface="Arial"/>
              </a:rPr>
              <a:t>THANKING</a:t>
            </a:r>
            <a:r>
              <a:rPr sz="4000" u="none" spc="-95" dirty="0">
                <a:latin typeface="Arial"/>
                <a:cs typeface="Arial"/>
              </a:rPr>
              <a:t> </a:t>
            </a:r>
            <a:r>
              <a:rPr sz="4000" u="none" spc="-5" dirty="0">
                <a:latin typeface="Arial"/>
                <a:cs typeface="Arial"/>
              </a:rPr>
              <a:t>YOU</a:t>
            </a:r>
            <a:endParaRPr sz="4000">
              <a:latin typeface="Arial"/>
              <a:cs typeface="Arial"/>
            </a:endParaRPr>
          </a:p>
          <a:p>
            <a:pPr algn="ctr">
              <a:lnSpc>
                <a:spcPct val="100000"/>
              </a:lnSpc>
              <a:spcBef>
                <a:spcPts val="750"/>
              </a:spcBef>
            </a:pPr>
            <a:r>
              <a:rPr sz="4000" u="none" spc="-10" dirty="0">
                <a:solidFill>
                  <a:srgbClr val="FF0000"/>
                </a:solidFill>
                <a:latin typeface="Arial"/>
                <a:cs typeface="Arial"/>
              </a:rPr>
              <a:t>ODM </a:t>
            </a:r>
            <a:r>
              <a:rPr sz="4000" u="none" spc="-35" dirty="0">
                <a:solidFill>
                  <a:srgbClr val="FF0000"/>
                </a:solidFill>
                <a:latin typeface="Arial"/>
                <a:cs typeface="Arial"/>
              </a:rPr>
              <a:t>EDUCATIONAL</a:t>
            </a:r>
            <a:r>
              <a:rPr sz="4000" u="none" spc="-130" dirty="0">
                <a:solidFill>
                  <a:srgbClr val="FF0000"/>
                </a:solidFill>
                <a:latin typeface="Arial"/>
                <a:cs typeface="Arial"/>
              </a:rPr>
              <a:t> </a:t>
            </a:r>
            <a:r>
              <a:rPr sz="4000" u="none" spc="-5" dirty="0">
                <a:solidFill>
                  <a:srgbClr val="FF0000"/>
                </a:solidFill>
                <a:latin typeface="Arial"/>
                <a:cs typeface="Arial"/>
              </a:rPr>
              <a:t>GROUP</a:t>
            </a:r>
            <a:endParaRPr sz="4000">
              <a:latin typeface="Arial"/>
              <a:cs typeface="Arial"/>
            </a:endParaRPr>
          </a:p>
        </p:txBody>
      </p:sp>
    </p:spTree>
    <p:extLst>
      <p:ext uri="{BB962C8B-B14F-4D97-AF65-F5344CB8AC3E}">
        <p14:creationId xmlns:p14="http://schemas.microsoft.com/office/powerpoint/2010/main" val="104689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FD129-8B2D-4BB0-AE72-CC885AD9242F}"/>
              </a:ext>
            </a:extLst>
          </p:cNvPr>
          <p:cNvSpPr>
            <a:spLocks noGrp="1"/>
          </p:cNvSpPr>
          <p:nvPr>
            <p:ph type="title"/>
          </p:nvPr>
        </p:nvSpPr>
        <p:spPr>
          <a:xfrm>
            <a:off x="880392" y="186816"/>
            <a:ext cx="4910808" cy="246221"/>
          </a:xfrm>
        </p:spPr>
        <p:txBody>
          <a:bodyPr/>
          <a:lstStyle/>
          <a:p>
            <a:r>
              <a:rPr lang="en-IN" dirty="0">
                <a:solidFill>
                  <a:srgbClr val="FF0000"/>
                </a:solidFill>
              </a:rPr>
              <a:t>RECAPITULATION</a:t>
            </a:r>
          </a:p>
        </p:txBody>
      </p:sp>
      <p:sp>
        <p:nvSpPr>
          <p:cNvPr id="3" name="Text Placeholder 2">
            <a:extLst>
              <a:ext uri="{FF2B5EF4-FFF2-40B4-BE49-F238E27FC236}">
                <a16:creationId xmlns:a16="http://schemas.microsoft.com/office/drawing/2014/main" id="{EE18EFB0-0E91-4C50-BCCA-F8F6B443E337}"/>
              </a:ext>
            </a:extLst>
          </p:cNvPr>
          <p:cNvSpPr>
            <a:spLocks noGrp="1"/>
          </p:cNvSpPr>
          <p:nvPr>
            <p:ph type="body" idx="1"/>
          </p:nvPr>
        </p:nvSpPr>
        <p:spPr>
          <a:xfrm>
            <a:off x="880393" y="1113288"/>
            <a:ext cx="7196808" cy="2462213"/>
          </a:xfrm>
        </p:spPr>
        <p:txBody>
          <a:bodyPr/>
          <a:lstStyle/>
          <a:p>
            <a:r>
              <a:rPr lang="en-IN" u="none" dirty="0"/>
              <a:t>   1.What do you social reformers?</a:t>
            </a:r>
          </a:p>
          <a:p>
            <a:endParaRPr lang="en-IN" u="none" dirty="0"/>
          </a:p>
          <a:p>
            <a:r>
              <a:rPr lang="en-IN" u="none" dirty="0"/>
              <a:t>    2.Who founded Brahmo Samaj?</a:t>
            </a:r>
          </a:p>
          <a:p>
            <a:endParaRPr lang="en-IN" u="none" dirty="0"/>
          </a:p>
          <a:p>
            <a:r>
              <a:rPr lang="en-IN" u="none" dirty="0"/>
              <a:t>    3. Who is known as the father of Modern India?</a:t>
            </a:r>
          </a:p>
          <a:p>
            <a:endParaRPr lang="en-IN" u="none" dirty="0"/>
          </a:p>
          <a:p>
            <a:r>
              <a:rPr lang="en-IN" u="none" dirty="0"/>
              <a:t>   4.Raja Ram MohunRoy is known as  father of modern India ! Why?</a:t>
            </a:r>
          </a:p>
          <a:p>
            <a:endParaRPr lang="en-IN" u="none" dirty="0"/>
          </a:p>
          <a:p>
            <a:r>
              <a:rPr lang="en-IN" u="none" dirty="0"/>
              <a:t>   5.Who started a movement in favour of widow remarriage?</a:t>
            </a:r>
          </a:p>
          <a:p>
            <a:endParaRPr lang="en-IN" u="none" dirty="0"/>
          </a:p>
        </p:txBody>
      </p:sp>
      <p:sp>
        <p:nvSpPr>
          <p:cNvPr id="4" name="object 3">
            <a:extLst>
              <a:ext uri="{FF2B5EF4-FFF2-40B4-BE49-F238E27FC236}">
                <a16:creationId xmlns:a16="http://schemas.microsoft.com/office/drawing/2014/main" id="{C149DC85-F585-4902-B9FF-D4D30D5C44E0}"/>
              </a:ext>
            </a:extLst>
          </p:cNvPr>
          <p:cNvSpPr/>
          <p:nvPr/>
        </p:nvSpPr>
        <p:spPr>
          <a:xfrm>
            <a:off x="7162800" y="186816"/>
            <a:ext cx="1600200" cy="70853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790249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121617" y="742950"/>
            <a:ext cx="3720180" cy="4114844"/>
          </a:xfrm>
          <a:prstGeom prst="rect">
            <a:avLst/>
          </a:prstGeom>
        </p:spPr>
        <p:txBody>
          <a:bodyPr vert="horz" wrap="square" lIns="0" tIns="12700" rIns="0" bIns="0" rtlCol="0">
            <a:spAutoFit/>
          </a:bodyPr>
          <a:lstStyle/>
          <a:p>
            <a:pPr marL="666115" marR="618490" algn="ctr">
              <a:lnSpc>
                <a:spcPct val="148400"/>
              </a:lnSpc>
              <a:spcBef>
                <a:spcPts val="100"/>
              </a:spcBef>
            </a:pPr>
            <a:r>
              <a:rPr sz="1600" b="1" u="heavy" spc="-5" dirty="0">
                <a:uFill>
                  <a:solidFill>
                    <a:srgbClr val="000000"/>
                  </a:solidFill>
                </a:uFill>
                <a:latin typeface="Carlito"/>
                <a:cs typeface="Carlito"/>
              </a:rPr>
              <a:t>Swami Dayanand</a:t>
            </a:r>
            <a:r>
              <a:rPr sz="1600" b="1" u="heavy" spc="-90" dirty="0">
                <a:uFill>
                  <a:solidFill>
                    <a:srgbClr val="000000"/>
                  </a:solidFill>
                </a:uFill>
                <a:latin typeface="Carlito"/>
                <a:cs typeface="Carlito"/>
              </a:rPr>
              <a:t> </a:t>
            </a:r>
            <a:r>
              <a:rPr sz="1600" b="1" u="heavy" spc="-5" dirty="0">
                <a:uFill>
                  <a:solidFill>
                    <a:srgbClr val="000000"/>
                  </a:solidFill>
                </a:uFill>
                <a:latin typeface="Carlito"/>
                <a:cs typeface="Carlito"/>
              </a:rPr>
              <a:t>Saraswati </a:t>
            </a:r>
            <a:r>
              <a:rPr sz="1600" b="1" spc="-5" dirty="0">
                <a:latin typeface="Carlito"/>
                <a:cs typeface="Carlito"/>
              </a:rPr>
              <a:t> </a:t>
            </a:r>
            <a:r>
              <a:rPr sz="1600" b="1" u="heavy" spc="-5" dirty="0">
                <a:uFill>
                  <a:solidFill>
                    <a:srgbClr val="000000"/>
                  </a:solidFill>
                </a:uFill>
                <a:latin typeface="Carlito"/>
                <a:cs typeface="Carlito"/>
              </a:rPr>
              <a:t>and</a:t>
            </a:r>
            <a:endParaRPr sz="1600" dirty="0">
              <a:latin typeface="Carlito"/>
              <a:cs typeface="Carlito"/>
            </a:endParaRPr>
          </a:p>
          <a:p>
            <a:pPr marL="40005" algn="ctr">
              <a:lnSpc>
                <a:spcPct val="100000"/>
              </a:lnSpc>
              <a:spcBef>
                <a:spcPts val="930"/>
              </a:spcBef>
            </a:pPr>
            <a:r>
              <a:rPr sz="1600" b="1" u="heavy" spc="-5" dirty="0">
                <a:uFill>
                  <a:solidFill>
                    <a:srgbClr val="000000"/>
                  </a:solidFill>
                </a:uFill>
                <a:latin typeface="Carlito"/>
                <a:cs typeface="Carlito"/>
              </a:rPr>
              <a:t>the Arya</a:t>
            </a:r>
            <a:r>
              <a:rPr sz="1600" b="1" u="heavy" spc="-15" dirty="0">
                <a:uFill>
                  <a:solidFill>
                    <a:srgbClr val="000000"/>
                  </a:solidFill>
                </a:uFill>
                <a:latin typeface="Carlito"/>
                <a:cs typeface="Carlito"/>
              </a:rPr>
              <a:t> </a:t>
            </a:r>
            <a:r>
              <a:rPr sz="1600" b="1" u="heavy" spc="-5" dirty="0">
                <a:uFill>
                  <a:solidFill>
                    <a:srgbClr val="000000"/>
                  </a:solidFill>
                </a:uFill>
                <a:latin typeface="Carlito"/>
                <a:cs typeface="Carlito"/>
              </a:rPr>
              <a:t>Samaj</a:t>
            </a:r>
            <a:endParaRPr sz="1600" dirty="0">
              <a:latin typeface="Carlito"/>
              <a:cs typeface="Carlito"/>
            </a:endParaRPr>
          </a:p>
          <a:p>
            <a:pPr marL="379095" marR="5080" indent="-367030">
              <a:lnSpc>
                <a:spcPct val="169100"/>
              </a:lnSpc>
              <a:spcBef>
                <a:spcPts val="160"/>
              </a:spcBef>
              <a:buClr>
                <a:srgbClr val="595959"/>
              </a:buClr>
              <a:buSzPct val="128571"/>
              <a:buFont typeface="Arial"/>
              <a:buChar char="●"/>
              <a:tabLst>
                <a:tab pos="379095" algn="l"/>
                <a:tab pos="379730" algn="l"/>
              </a:tabLst>
            </a:pPr>
            <a:r>
              <a:rPr sz="1400" spc="-5" dirty="0">
                <a:latin typeface="Carlito"/>
                <a:cs typeface="Carlito"/>
              </a:rPr>
              <a:t>Swami Dayanand Saraswati was born in  Gujarat in 1824.A brilliant Sanskrit</a:t>
            </a:r>
            <a:r>
              <a:rPr sz="1400" spc="-50" dirty="0">
                <a:latin typeface="Carlito"/>
                <a:cs typeface="Carlito"/>
              </a:rPr>
              <a:t> </a:t>
            </a:r>
            <a:r>
              <a:rPr sz="1400" spc="-5" dirty="0">
                <a:latin typeface="Carlito"/>
                <a:cs typeface="Carlito"/>
              </a:rPr>
              <a:t>Scholar,</a:t>
            </a:r>
            <a:endParaRPr sz="1400" dirty="0">
              <a:latin typeface="Carlito"/>
              <a:cs typeface="Carlito"/>
            </a:endParaRPr>
          </a:p>
          <a:p>
            <a:pPr marL="379095" marR="5080">
              <a:lnSpc>
                <a:spcPct val="151800"/>
              </a:lnSpc>
            </a:pPr>
            <a:r>
              <a:rPr sz="1400" spc="-5" dirty="0">
                <a:latin typeface="Carlito"/>
                <a:cs typeface="Carlito"/>
              </a:rPr>
              <a:t>he spoke out strongly </a:t>
            </a:r>
            <a:r>
              <a:rPr sz="1400" dirty="0">
                <a:latin typeface="Carlito"/>
                <a:cs typeface="Carlito"/>
              </a:rPr>
              <a:t>against </a:t>
            </a:r>
            <a:r>
              <a:rPr sz="1400" spc="-5" dirty="0">
                <a:latin typeface="Carlito"/>
                <a:cs typeface="Carlito"/>
              </a:rPr>
              <a:t>idol worship </a:t>
            </a:r>
            <a:r>
              <a:rPr sz="1400" dirty="0">
                <a:latin typeface="Carlito"/>
                <a:cs typeface="Carlito"/>
              </a:rPr>
              <a:t>at  </a:t>
            </a:r>
            <a:r>
              <a:rPr sz="1400" spc="-5" dirty="0">
                <a:latin typeface="Carlito"/>
                <a:cs typeface="Carlito"/>
              </a:rPr>
              <a:t>the </a:t>
            </a:r>
            <a:r>
              <a:rPr sz="1400" dirty="0">
                <a:latin typeface="Carlito"/>
                <a:cs typeface="Carlito"/>
              </a:rPr>
              <a:t>age </a:t>
            </a:r>
            <a:r>
              <a:rPr sz="1400" spc="-5" dirty="0">
                <a:latin typeface="Carlito"/>
                <a:cs typeface="Carlito"/>
              </a:rPr>
              <a:t>of 14 .He quoted the Hindu  scriptures to support his stand on various  issues. He condemned Sati, supported  widow remarriage, </a:t>
            </a:r>
            <a:r>
              <a:rPr sz="1400" dirty="0">
                <a:latin typeface="Carlito"/>
                <a:cs typeface="Carlito"/>
              </a:rPr>
              <a:t>and </a:t>
            </a:r>
            <a:r>
              <a:rPr sz="1400" spc="-5" dirty="0">
                <a:latin typeface="Carlito"/>
                <a:cs typeface="Carlito"/>
              </a:rPr>
              <a:t>opposed child  marriage. He preached </a:t>
            </a:r>
            <a:r>
              <a:rPr sz="1400" dirty="0">
                <a:latin typeface="Carlito"/>
                <a:cs typeface="Carlito"/>
              </a:rPr>
              <a:t>against </a:t>
            </a:r>
            <a:r>
              <a:rPr sz="1400" spc="-5" dirty="0">
                <a:latin typeface="Carlito"/>
                <a:cs typeface="Carlito"/>
              </a:rPr>
              <a:t>caste  differences </a:t>
            </a:r>
            <a:r>
              <a:rPr sz="1400" dirty="0">
                <a:latin typeface="Carlito"/>
                <a:cs typeface="Carlito"/>
              </a:rPr>
              <a:t>and</a:t>
            </a:r>
            <a:r>
              <a:rPr sz="1400" spc="-15" dirty="0">
                <a:latin typeface="Carlito"/>
                <a:cs typeface="Carlito"/>
              </a:rPr>
              <a:t> </a:t>
            </a:r>
            <a:r>
              <a:rPr sz="1400" spc="-5" dirty="0">
                <a:latin typeface="Carlito"/>
                <a:cs typeface="Carlito"/>
              </a:rPr>
              <a:t>untouchablity.</a:t>
            </a:r>
            <a:endParaRPr sz="1400" dirty="0">
              <a:latin typeface="Carlito"/>
              <a:cs typeface="Carlito"/>
            </a:endParaRPr>
          </a:p>
        </p:txBody>
      </p:sp>
      <p:sp>
        <p:nvSpPr>
          <p:cNvPr id="3" name="object 3"/>
          <p:cNvSpPr/>
          <p:nvPr/>
        </p:nvSpPr>
        <p:spPr>
          <a:xfrm>
            <a:off x="7543800" y="216280"/>
            <a:ext cx="1399950" cy="60287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2903" y="895350"/>
            <a:ext cx="5019664" cy="3533903"/>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384724" y="216280"/>
            <a:ext cx="2211070" cy="299720"/>
          </a:xfrm>
          <a:prstGeom prst="rect">
            <a:avLst/>
          </a:prstGeom>
        </p:spPr>
        <p:txBody>
          <a:bodyPr vert="horz" wrap="square" lIns="0" tIns="12700" rIns="0" bIns="0" rtlCol="0">
            <a:spAutoFit/>
          </a:bodyPr>
          <a:lstStyle/>
          <a:p>
            <a:pPr marL="12700">
              <a:lnSpc>
                <a:spcPct val="100000"/>
              </a:lnSpc>
              <a:spcBef>
                <a:spcPts val="100"/>
              </a:spcBef>
            </a:pPr>
            <a:r>
              <a:rPr sz="1800" u="none" spc="-5" dirty="0">
                <a:solidFill>
                  <a:srgbClr val="FF0000"/>
                </a:solidFill>
              </a:rPr>
              <a:t>WOMEN AND</a:t>
            </a:r>
            <a:r>
              <a:rPr sz="1800" u="none" spc="-85" dirty="0">
                <a:solidFill>
                  <a:srgbClr val="FF0000"/>
                </a:solidFill>
              </a:rPr>
              <a:t> </a:t>
            </a:r>
            <a:r>
              <a:rPr sz="1800" u="none" spc="-5" dirty="0">
                <a:solidFill>
                  <a:srgbClr val="FF0000"/>
                </a:solidFill>
              </a:rPr>
              <a:t>REFORM</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635004" y="1209805"/>
            <a:ext cx="5205095" cy="1915795"/>
          </a:xfrm>
          <a:prstGeom prst="rect">
            <a:avLst/>
          </a:prstGeom>
        </p:spPr>
        <p:txBody>
          <a:bodyPr vert="horz" wrap="square" lIns="0" tIns="40640" rIns="0" bIns="0" rtlCol="0">
            <a:spAutoFit/>
          </a:bodyPr>
          <a:lstStyle/>
          <a:p>
            <a:pPr marL="36195">
              <a:lnSpc>
                <a:spcPct val="100000"/>
              </a:lnSpc>
              <a:spcBef>
                <a:spcPts val="320"/>
              </a:spcBef>
            </a:pPr>
            <a:r>
              <a:rPr sz="1600" b="1" u="heavy" spc="-5" dirty="0">
                <a:uFill>
                  <a:solidFill>
                    <a:srgbClr val="000000"/>
                  </a:solidFill>
                </a:uFill>
                <a:latin typeface="Carlito"/>
                <a:cs typeface="Carlito"/>
              </a:rPr>
              <a:t>Sir Syed Ahmad</a:t>
            </a:r>
            <a:r>
              <a:rPr sz="1600" b="1" u="heavy" spc="-10" dirty="0">
                <a:uFill>
                  <a:solidFill>
                    <a:srgbClr val="000000"/>
                  </a:solidFill>
                </a:uFill>
                <a:latin typeface="Carlito"/>
                <a:cs typeface="Carlito"/>
              </a:rPr>
              <a:t> </a:t>
            </a:r>
            <a:r>
              <a:rPr sz="1600" b="1" u="heavy" spc="-5" dirty="0">
                <a:uFill>
                  <a:solidFill>
                    <a:srgbClr val="000000"/>
                  </a:solidFill>
                </a:uFill>
                <a:latin typeface="Carlito"/>
                <a:cs typeface="Carlito"/>
              </a:rPr>
              <a:t>Khan</a:t>
            </a:r>
            <a:endParaRPr sz="1600" dirty="0">
              <a:latin typeface="Carlito"/>
              <a:cs typeface="Carlito"/>
            </a:endParaRPr>
          </a:p>
          <a:p>
            <a:pPr marL="379095" marR="5080" indent="-367030">
              <a:lnSpc>
                <a:spcPct val="120300"/>
              </a:lnSpc>
              <a:spcBef>
                <a:spcPts val="305"/>
              </a:spcBef>
              <a:buClr>
                <a:srgbClr val="595959"/>
              </a:buClr>
              <a:buSzPct val="128571"/>
              <a:buFont typeface="Arial"/>
              <a:buChar char="●"/>
              <a:tabLst>
                <a:tab pos="379095" algn="l"/>
                <a:tab pos="379730" algn="l"/>
              </a:tabLst>
            </a:pPr>
            <a:r>
              <a:rPr sz="1400" spc="-5" dirty="0">
                <a:latin typeface="Carlito"/>
                <a:cs typeface="Carlito"/>
              </a:rPr>
              <a:t>Sir Syed Ahmad Khan was </a:t>
            </a:r>
            <a:r>
              <a:rPr sz="1400" dirty="0">
                <a:latin typeface="Carlito"/>
                <a:cs typeface="Carlito"/>
              </a:rPr>
              <a:t>a </a:t>
            </a:r>
            <a:r>
              <a:rPr sz="1400" spc="-5" dirty="0">
                <a:latin typeface="Carlito"/>
                <a:cs typeface="Carlito"/>
              </a:rPr>
              <a:t>great supporter of women’s liberation.  He was </a:t>
            </a:r>
            <a:r>
              <a:rPr sz="1400" dirty="0">
                <a:latin typeface="Carlito"/>
                <a:cs typeface="Carlito"/>
              </a:rPr>
              <a:t>against </a:t>
            </a:r>
            <a:r>
              <a:rPr sz="1400" spc="-5" dirty="0">
                <a:latin typeface="Carlito"/>
                <a:cs typeface="Carlito"/>
              </a:rPr>
              <a:t>the purdah system </a:t>
            </a:r>
            <a:r>
              <a:rPr sz="1400" dirty="0">
                <a:latin typeface="Carlito"/>
                <a:cs typeface="Carlito"/>
              </a:rPr>
              <a:t>and </a:t>
            </a:r>
            <a:r>
              <a:rPr sz="1400" spc="-5" dirty="0">
                <a:latin typeface="Carlito"/>
                <a:cs typeface="Carlito"/>
              </a:rPr>
              <a:t>the Muslim practice of  divorce by saying the word talaaq</a:t>
            </a:r>
            <a:r>
              <a:rPr sz="1400" spc="-15" dirty="0">
                <a:latin typeface="Carlito"/>
                <a:cs typeface="Carlito"/>
              </a:rPr>
              <a:t> </a:t>
            </a:r>
            <a:r>
              <a:rPr sz="1400" spc="-5" dirty="0">
                <a:latin typeface="Carlito"/>
                <a:cs typeface="Carlito"/>
              </a:rPr>
              <a:t>thrice.</a:t>
            </a:r>
            <a:endParaRPr sz="1400" dirty="0">
              <a:latin typeface="Carlito"/>
              <a:cs typeface="Carlito"/>
            </a:endParaRPr>
          </a:p>
          <a:p>
            <a:pPr marL="379095" marR="120014" indent="-367030" algn="just">
              <a:lnSpc>
                <a:spcPct val="120300"/>
              </a:lnSpc>
              <a:spcBef>
                <a:spcPts val="310"/>
              </a:spcBef>
              <a:buClr>
                <a:srgbClr val="595959"/>
              </a:buClr>
              <a:buSzPct val="128571"/>
              <a:buFont typeface="Arial"/>
              <a:buChar char="●"/>
              <a:tabLst>
                <a:tab pos="379730" algn="l"/>
              </a:tabLst>
            </a:pPr>
            <a:r>
              <a:rPr sz="1400" spc="-5" dirty="0">
                <a:latin typeface="Carlito"/>
                <a:cs typeface="Carlito"/>
              </a:rPr>
              <a:t>As </a:t>
            </a:r>
            <a:r>
              <a:rPr sz="1400" dirty="0">
                <a:latin typeface="Carlito"/>
                <a:cs typeface="Carlito"/>
              </a:rPr>
              <a:t>a </a:t>
            </a:r>
            <a:r>
              <a:rPr sz="1400" spc="-5" dirty="0">
                <a:latin typeface="Carlito"/>
                <a:cs typeface="Carlito"/>
              </a:rPr>
              <a:t>result of the efforts of these social reformers, Indian society  started changing. The British passed the Sharda Act in 1929 fixing  the minimum marriageable </a:t>
            </a:r>
            <a:r>
              <a:rPr sz="1400" dirty="0">
                <a:latin typeface="Carlito"/>
                <a:cs typeface="Carlito"/>
              </a:rPr>
              <a:t>age as </a:t>
            </a:r>
            <a:r>
              <a:rPr sz="1400" spc="-5" dirty="0">
                <a:latin typeface="Carlito"/>
                <a:cs typeface="Carlito"/>
              </a:rPr>
              <a:t>14 for girls </a:t>
            </a:r>
            <a:r>
              <a:rPr sz="1400" dirty="0">
                <a:latin typeface="Carlito"/>
                <a:cs typeface="Carlito"/>
              </a:rPr>
              <a:t>and </a:t>
            </a:r>
            <a:r>
              <a:rPr sz="1400" spc="-5" dirty="0">
                <a:latin typeface="Carlito"/>
                <a:cs typeface="Carlito"/>
              </a:rPr>
              <a:t>18 for</a:t>
            </a:r>
            <a:r>
              <a:rPr sz="1400" spc="-60" dirty="0">
                <a:latin typeface="Carlito"/>
                <a:cs typeface="Carlito"/>
              </a:rPr>
              <a:t> </a:t>
            </a:r>
            <a:r>
              <a:rPr sz="1400" spc="-5" dirty="0">
                <a:latin typeface="Carlito"/>
                <a:cs typeface="Carlito"/>
              </a:rPr>
              <a:t>boys.</a:t>
            </a:r>
            <a:endParaRPr sz="1400" dirty="0">
              <a:latin typeface="Carlito"/>
              <a:cs typeface="Carlito"/>
            </a:endParaRPr>
          </a:p>
        </p:txBody>
      </p:sp>
      <p:sp>
        <p:nvSpPr>
          <p:cNvPr id="3" name="object 3"/>
          <p:cNvSpPr/>
          <p:nvPr/>
        </p:nvSpPr>
        <p:spPr>
          <a:xfrm>
            <a:off x="7315199" y="216280"/>
            <a:ext cx="1524899" cy="83147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03901" y="1259837"/>
            <a:ext cx="3331103" cy="3293113"/>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384724" y="216280"/>
            <a:ext cx="2211070" cy="299720"/>
          </a:xfrm>
          <a:prstGeom prst="rect">
            <a:avLst/>
          </a:prstGeom>
        </p:spPr>
        <p:txBody>
          <a:bodyPr vert="horz" wrap="square" lIns="0" tIns="12700" rIns="0" bIns="0" rtlCol="0">
            <a:spAutoFit/>
          </a:bodyPr>
          <a:lstStyle/>
          <a:p>
            <a:pPr marL="12700">
              <a:lnSpc>
                <a:spcPct val="100000"/>
              </a:lnSpc>
              <a:spcBef>
                <a:spcPts val="100"/>
              </a:spcBef>
            </a:pPr>
            <a:r>
              <a:rPr sz="1800" u="none" spc="-5" dirty="0">
                <a:solidFill>
                  <a:srgbClr val="FF0000"/>
                </a:solidFill>
              </a:rPr>
              <a:t>WOMEN AND</a:t>
            </a:r>
            <a:r>
              <a:rPr sz="1800" u="none" spc="-85" dirty="0">
                <a:solidFill>
                  <a:srgbClr val="FF0000"/>
                </a:solidFill>
              </a:rPr>
              <a:t> </a:t>
            </a:r>
            <a:r>
              <a:rPr sz="1800" u="none" spc="-5" dirty="0">
                <a:solidFill>
                  <a:srgbClr val="FF0000"/>
                </a:solidFill>
              </a:rPr>
              <a:t>REFORM</a:t>
            </a:r>
            <a:endParaRPr sz="1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48120" y="1586700"/>
            <a:ext cx="6995795" cy="1435100"/>
          </a:xfrm>
          <a:prstGeom prst="rect">
            <a:avLst/>
          </a:prstGeom>
        </p:spPr>
        <p:txBody>
          <a:bodyPr vert="horz" wrap="square" lIns="0" tIns="107950" rIns="0" bIns="0" rtlCol="0">
            <a:spAutoFit/>
          </a:bodyPr>
          <a:lstStyle/>
          <a:p>
            <a:pPr marL="1270" algn="ctr">
              <a:lnSpc>
                <a:spcPct val="100000"/>
              </a:lnSpc>
              <a:spcBef>
                <a:spcPts val="850"/>
              </a:spcBef>
            </a:pPr>
            <a:r>
              <a:rPr sz="4000" u="none" spc="-10" dirty="0">
                <a:latin typeface="Arial"/>
                <a:cs typeface="Arial"/>
              </a:rPr>
              <a:t>THANKING</a:t>
            </a:r>
            <a:r>
              <a:rPr sz="4000" u="none" spc="-95" dirty="0">
                <a:latin typeface="Arial"/>
                <a:cs typeface="Arial"/>
              </a:rPr>
              <a:t> </a:t>
            </a:r>
            <a:r>
              <a:rPr sz="4000" u="none" spc="-5" dirty="0">
                <a:latin typeface="Arial"/>
                <a:cs typeface="Arial"/>
              </a:rPr>
              <a:t>YOU</a:t>
            </a:r>
            <a:endParaRPr sz="4000">
              <a:latin typeface="Arial"/>
              <a:cs typeface="Arial"/>
            </a:endParaRPr>
          </a:p>
          <a:p>
            <a:pPr algn="ctr">
              <a:lnSpc>
                <a:spcPct val="100000"/>
              </a:lnSpc>
              <a:spcBef>
                <a:spcPts val="750"/>
              </a:spcBef>
            </a:pPr>
            <a:r>
              <a:rPr sz="4000" u="none" spc="-10" dirty="0">
                <a:solidFill>
                  <a:srgbClr val="FF0000"/>
                </a:solidFill>
                <a:latin typeface="Arial"/>
                <a:cs typeface="Arial"/>
              </a:rPr>
              <a:t>ODM </a:t>
            </a:r>
            <a:r>
              <a:rPr sz="4000" u="none" spc="-35" dirty="0">
                <a:solidFill>
                  <a:srgbClr val="FF0000"/>
                </a:solidFill>
                <a:latin typeface="Arial"/>
                <a:cs typeface="Arial"/>
              </a:rPr>
              <a:t>EDUCATIONAL</a:t>
            </a:r>
            <a:r>
              <a:rPr sz="4000" u="none" spc="-130" dirty="0">
                <a:solidFill>
                  <a:srgbClr val="FF0000"/>
                </a:solidFill>
                <a:latin typeface="Arial"/>
                <a:cs typeface="Arial"/>
              </a:rPr>
              <a:t> </a:t>
            </a:r>
            <a:r>
              <a:rPr sz="4000" u="none" spc="-5" dirty="0">
                <a:solidFill>
                  <a:srgbClr val="FF0000"/>
                </a:solidFill>
                <a:latin typeface="Arial"/>
                <a:cs typeface="Arial"/>
              </a:rPr>
              <a:t>GROUP</a:t>
            </a:r>
            <a:endParaRPr sz="40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9324" y="194544"/>
            <a:ext cx="4974676" cy="860492"/>
          </a:xfrm>
          <a:prstGeom prst="rect">
            <a:avLst/>
          </a:prstGeom>
        </p:spPr>
        <p:txBody>
          <a:bodyPr vert="horz" wrap="square" lIns="0" tIns="34290" rIns="0" bIns="0" rtlCol="0">
            <a:spAutoFit/>
          </a:bodyPr>
          <a:lstStyle/>
          <a:p>
            <a:pPr marL="38100">
              <a:lnSpc>
                <a:spcPct val="100000"/>
              </a:lnSpc>
              <a:spcBef>
                <a:spcPts val="270"/>
              </a:spcBef>
            </a:pPr>
            <a:r>
              <a:rPr sz="1800" u="none" spc="-5" dirty="0">
                <a:solidFill>
                  <a:srgbClr val="FF0000"/>
                </a:solidFill>
              </a:rPr>
              <a:t>WOMEN AND</a:t>
            </a:r>
            <a:r>
              <a:rPr sz="1800" u="none" spc="-15" dirty="0">
                <a:solidFill>
                  <a:srgbClr val="FF0000"/>
                </a:solidFill>
              </a:rPr>
              <a:t> </a:t>
            </a:r>
            <a:r>
              <a:rPr sz="1800" u="none" spc="-5" dirty="0">
                <a:solidFill>
                  <a:srgbClr val="FF0000"/>
                </a:solidFill>
              </a:rPr>
              <a:t>REFORM</a:t>
            </a:r>
            <a:r>
              <a:rPr lang="en-IN" sz="1800" u="none" spc="-5" dirty="0">
                <a:solidFill>
                  <a:srgbClr val="FF0000"/>
                </a:solidFill>
              </a:rPr>
              <a:t>- QUESTION-ANSWER METHOD AND DISCUSSION METHOD</a:t>
            </a:r>
            <a:endParaRPr sz="1800" dirty="0"/>
          </a:p>
          <a:p>
            <a:pPr marL="38100">
              <a:lnSpc>
                <a:spcPct val="100000"/>
              </a:lnSpc>
              <a:spcBef>
                <a:spcPts val="150"/>
              </a:spcBef>
            </a:pPr>
            <a:r>
              <a:rPr spc="-5" dirty="0"/>
              <a:t>The Status of women in the </a:t>
            </a:r>
            <a:r>
              <a:rPr spc="5" dirty="0"/>
              <a:t>18</a:t>
            </a:r>
            <a:r>
              <a:rPr sz="1575" spc="7" baseline="31746" dirty="0"/>
              <a:t>th</a:t>
            </a:r>
            <a:r>
              <a:rPr sz="1050" spc="70" dirty="0"/>
              <a:t> </a:t>
            </a:r>
            <a:r>
              <a:rPr sz="1600" spc="-5" dirty="0"/>
              <a:t>century</a:t>
            </a:r>
            <a:endParaRPr sz="1600" dirty="0"/>
          </a:p>
        </p:txBody>
      </p:sp>
      <p:sp>
        <p:nvSpPr>
          <p:cNvPr id="3" name="object 3"/>
          <p:cNvSpPr txBox="1"/>
          <p:nvPr/>
        </p:nvSpPr>
        <p:spPr>
          <a:xfrm>
            <a:off x="359325" y="1023238"/>
            <a:ext cx="5279476" cy="3703065"/>
          </a:xfrm>
          <a:prstGeom prst="rect">
            <a:avLst/>
          </a:prstGeom>
        </p:spPr>
        <p:txBody>
          <a:bodyPr vert="horz" wrap="square" lIns="0" tIns="37465" rIns="0" bIns="0" rtlCol="0">
            <a:spAutoFit/>
          </a:bodyPr>
          <a:lstStyle/>
          <a:p>
            <a:pPr marL="125095">
              <a:lnSpc>
                <a:spcPct val="100000"/>
              </a:lnSpc>
              <a:spcBef>
                <a:spcPts val="295"/>
              </a:spcBef>
            </a:pPr>
            <a:r>
              <a:rPr sz="1400" b="1" spc="-5" dirty="0">
                <a:latin typeface="Carlito"/>
                <a:cs typeface="Carlito"/>
              </a:rPr>
              <a:t>WOMEN AND</a:t>
            </a:r>
            <a:r>
              <a:rPr sz="1400" b="1" spc="-10" dirty="0">
                <a:latin typeface="Carlito"/>
                <a:cs typeface="Carlito"/>
              </a:rPr>
              <a:t> </a:t>
            </a:r>
            <a:r>
              <a:rPr sz="1400" b="1" spc="-5" dirty="0">
                <a:latin typeface="Carlito"/>
                <a:cs typeface="Carlito"/>
              </a:rPr>
              <a:t>REFOR</a:t>
            </a:r>
            <a:r>
              <a:rPr lang="en-IN" sz="1400" b="1" spc="-5" dirty="0">
                <a:latin typeface="Carlito"/>
                <a:cs typeface="Carlito"/>
              </a:rPr>
              <a:t>M</a:t>
            </a:r>
            <a:endParaRPr sz="1400" dirty="0">
              <a:latin typeface="Carlito"/>
              <a:cs typeface="Carlito"/>
            </a:endParaRPr>
          </a:p>
          <a:p>
            <a:pPr marL="467995" marR="258445" indent="-367030">
              <a:lnSpc>
                <a:spcPct val="123200"/>
              </a:lnSpc>
              <a:spcBef>
                <a:spcPts val="520"/>
              </a:spcBef>
              <a:buClr>
                <a:srgbClr val="595959"/>
              </a:buClr>
              <a:buSzPct val="150000"/>
              <a:buFont typeface="Arial"/>
              <a:buChar char="●"/>
              <a:tabLst>
                <a:tab pos="467995" algn="l"/>
                <a:tab pos="468630" algn="l"/>
              </a:tabLst>
            </a:pPr>
            <a:r>
              <a:rPr sz="1200" spc="-5" dirty="0">
                <a:latin typeface="Carlito"/>
                <a:cs typeface="Carlito"/>
              </a:rPr>
              <a:t>Women </a:t>
            </a:r>
            <a:r>
              <a:rPr sz="1200" dirty="0">
                <a:latin typeface="Carlito"/>
                <a:cs typeface="Carlito"/>
              </a:rPr>
              <a:t>across </a:t>
            </a:r>
            <a:r>
              <a:rPr sz="1200" spc="-5" dirty="0">
                <a:latin typeface="Carlito"/>
                <a:cs typeface="Carlito"/>
              </a:rPr>
              <a:t>the world have been exploited </a:t>
            </a:r>
            <a:r>
              <a:rPr sz="1200" dirty="0">
                <a:latin typeface="Carlito"/>
                <a:cs typeface="Carlito"/>
              </a:rPr>
              <a:t>and </a:t>
            </a:r>
            <a:r>
              <a:rPr sz="1200" spc="-5" dirty="0">
                <a:latin typeface="Carlito"/>
                <a:cs typeface="Carlito"/>
              </a:rPr>
              <a:t>oppressed for centuries. This was particularly true of 17 </a:t>
            </a:r>
            <a:r>
              <a:rPr sz="1200" spc="-7" baseline="31250" dirty="0">
                <a:latin typeface="Carlito"/>
                <a:cs typeface="Carlito"/>
              </a:rPr>
              <a:t>th </a:t>
            </a:r>
            <a:r>
              <a:rPr sz="1200" dirty="0">
                <a:latin typeface="Carlito"/>
                <a:cs typeface="Carlito"/>
              </a:rPr>
              <a:t>and </a:t>
            </a:r>
            <a:r>
              <a:rPr sz="1200" spc="-5" dirty="0">
                <a:latin typeface="Carlito"/>
                <a:cs typeface="Carlito"/>
              </a:rPr>
              <a:t>18</a:t>
            </a:r>
            <a:r>
              <a:rPr sz="1200" spc="-7" baseline="31250" dirty="0">
                <a:latin typeface="Carlito"/>
                <a:cs typeface="Carlito"/>
              </a:rPr>
              <a:t>th </a:t>
            </a:r>
            <a:r>
              <a:rPr sz="1200" spc="-5" dirty="0">
                <a:latin typeface="Carlito"/>
                <a:cs typeface="Carlito"/>
              </a:rPr>
              <a:t>century  India. In the </a:t>
            </a:r>
            <a:r>
              <a:rPr sz="1200" dirty="0">
                <a:latin typeface="Carlito"/>
                <a:cs typeface="Carlito"/>
              </a:rPr>
              <a:t>19</a:t>
            </a:r>
            <a:r>
              <a:rPr sz="1200" baseline="31250" dirty="0">
                <a:latin typeface="Carlito"/>
                <a:cs typeface="Carlito"/>
              </a:rPr>
              <a:t>th </a:t>
            </a:r>
            <a:r>
              <a:rPr sz="1200" spc="-5" dirty="0">
                <a:latin typeface="Carlito"/>
                <a:cs typeface="Carlito"/>
              </a:rPr>
              <a:t>century, Indians exposed to western ideas </a:t>
            </a:r>
            <a:r>
              <a:rPr sz="1200" dirty="0">
                <a:latin typeface="Carlito"/>
                <a:cs typeface="Carlito"/>
              </a:rPr>
              <a:t>and </a:t>
            </a:r>
            <a:r>
              <a:rPr sz="1200" spc="-5" dirty="0">
                <a:latin typeface="Carlito"/>
                <a:cs typeface="Carlito"/>
              </a:rPr>
              <a:t>thought, understood that no society could progress until the  women of that society progressed. Educated women, especially </a:t>
            </a:r>
            <a:r>
              <a:rPr sz="1200" dirty="0">
                <a:latin typeface="Carlito"/>
                <a:cs typeface="Carlito"/>
              </a:rPr>
              <a:t>an </a:t>
            </a:r>
            <a:r>
              <a:rPr sz="1200" spc="-5" dirty="0">
                <a:latin typeface="Carlito"/>
                <a:cs typeface="Carlito"/>
              </a:rPr>
              <a:t>educated mother, had </a:t>
            </a:r>
            <a:r>
              <a:rPr sz="1200" dirty="0">
                <a:latin typeface="Carlito"/>
                <a:cs typeface="Carlito"/>
              </a:rPr>
              <a:t>a </a:t>
            </a:r>
            <a:r>
              <a:rPr sz="1200" spc="-5" dirty="0">
                <a:latin typeface="Carlito"/>
                <a:cs typeface="Carlito"/>
              </a:rPr>
              <a:t>powerful influence on</a:t>
            </a:r>
            <a:r>
              <a:rPr sz="1200" spc="-40" dirty="0">
                <a:latin typeface="Carlito"/>
                <a:cs typeface="Carlito"/>
              </a:rPr>
              <a:t> </a:t>
            </a:r>
            <a:r>
              <a:rPr sz="1200" spc="-5" dirty="0">
                <a:latin typeface="Carlito"/>
                <a:cs typeface="Carlito"/>
              </a:rPr>
              <a:t>society.</a:t>
            </a:r>
            <a:endParaRPr sz="900" dirty="0">
              <a:latin typeface="Carlito"/>
              <a:cs typeface="Carlito"/>
            </a:endParaRPr>
          </a:p>
          <a:p>
            <a:pPr marL="620395" lvl="1" indent="-367665">
              <a:lnSpc>
                <a:spcPct val="100000"/>
              </a:lnSpc>
              <a:buClr>
                <a:srgbClr val="595959"/>
              </a:buClr>
              <a:buSzPct val="150000"/>
              <a:buFont typeface="Arial"/>
              <a:buChar char="●"/>
              <a:tabLst>
                <a:tab pos="620395" algn="l"/>
                <a:tab pos="621030" algn="l"/>
              </a:tabLst>
            </a:pPr>
            <a:r>
              <a:rPr sz="1200" b="1" spc="-5" dirty="0">
                <a:latin typeface="Carlito"/>
                <a:cs typeface="Carlito"/>
              </a:rPr>
              <a:t>The position of women in</a:t>
            </a:r>
            <a:r>
              <a:rPr sz="1200" b="1" spc="-10" dirty="0">
                <a:latin typeface="Carlito"/>
                <a:cs typeface="Carlito"/>
              </a:rPr>
              <a:t> </a:t>
            </a:r>
            <a:r>
              <a:rPr sz="1200" b="1" spc="-5" dirty="0">
                <a:latin typeface="Carlito"/>
                <a:cs typeface="Carlito"/>
              </a:rPr>
              <a:t>society</a:t>
            </a:r>
            <a:endParaRPr sz="1200" dirty="0">
              <a:latin typeface="Carlito"/>
              <a:cs typeface="Carlito"/>
            </a:endParaRPr>
          </a:p>
          <a:p>
            <a:pPr marL="620395" marR="43180" indent="-342900">
              <a:lnSpc>
                <a:spcPct val="114599"/>
              </a:lnSpc>
              <a:spcBef>
                <a:spcPts val="245"/>
              </a:spcBef>
            </a:pPr>
            <a:r>
              <a:rPr sz="1200" spc="-5" dirty="0">
                <a:latin typeface="Carlito"/>
                <a:cs typeface="Carlito"/>
              </a:rPr>
              <a:t>Women were treated </a:t>
            </a:r>
            <a:r>
              <a:rPr sz="1200" dirty="0">
                <a:latin typeface="Carlito"/>
                <a:cs typeface="Carlito"/>
              </a:rPr>
              <a:t>as </a:t>
            </a:r>
            <a:r>
              <a:rPr sz="1200" spc="-5" dirty="0">
                <a:latin typeface="Carlito"/>
                <a:cs typeface="Carlito"/>
              </a:rPr>
              <a:t>objects. It was believed that women could not think for themselves </a:t>
            </a:r>
            <a:r>
              <a:rPr sz="1200" dirty="0">
                <a:latin typeface="Carlito"/>
                <a:cs typeface="Carlito"/>
              </a:rPr>
              <a:t>and </a:t>
            </a:r>
            <a:r>
              <a:rPr sz="1200" spc="-5" dirty="0">
                <a:latin typeface="Carlito"/>
                <a:cs typeface="Carlito"/>
              </a:rPr>
              <a:t>that they should be kept inside the  house. Women did not have right to inherit their father’s</a:t>
            </a:r>
            <a:r>
              <a:rPr sz="1200" spc="-10" dirty="0">
                <a:latin typeface="Carlito"/>
                <a:cs typeface="Carlito"/>
              </a:rPr>
              <a:t> </a:t>
            </a:r>
            <a:r>
              <a:rPr sz="1200" spc="-5" dirty="0">
                <a:latin typeface="Carlito"/>
                <a:cs typeface="Carlito"/>
              </a:rPr>
              <a:t>property.</a:t>
            </a:r>
            <a:endParaRPr sz="1200" dirty="0">
              <a:latin typeface="Carlito"/>
              <a:cs typeface="Carlito"/>
            </a:endParaRPr>
          </a:p>
          <a:p>
            <a:pPr marL="620395" lvl="1" indent="-367665">
              <a:lnSpc>
                <a:spcPct val="100000"/>
              </a:lnSpc>
              <a:spcBef>
                <a:spcPts val="790"/>
              </a:spcBef>
              <a:buClr>
                <a:srgbClr val="595959"/>
              </a:buClr>
              <a:buSzPct val="150000"/>
              <a:buFont typeface="Arial"/>
              <a:buChar char="●"/>
              <a:tabLst>
                <a:tab pos="620395" algn="l"/>
                <a:tab pos="621030" algn="l"/>
              </a:tabLst>
            </a:pPr>
            <a:r>
              <a:rPr sz="1200" b="1" spc="-5" dirty="0">
                <a:latin typeface="Carlito"/>
                <a:cs typeface="Carlito"/>
              </a:rPr>
              <a:t>Limited access to</a:t>
            </a:r>
            <a:r>
              <a:rPr sz="1200" b="1" spc="-10" dirty="0">
                <a:latin typeface="Carlito"/>
                <a:cs typeface="Carlito"/>
              </a:rPr>
              <a:t> </a:t>
            </a:r>
            <a:r>
              <a:rPr sz="1200" b="1" spc="-5" dirty="0">
                <a:latin typeface="Carlito"/>
                <a:cs typeface="Carlito"/>
              </a:rPr>
              <a:t>e</a:t>
            </a:r>
            <a:r>
              <a:rPr lang="en-IN" sz="1200" b="1" spc="-5" dirty="0">
                <a:latin typeface="Carlito"/>
                <a:cs typeface="Carlito"/>
              </a:rPr>
              <a:t>du</a:t>
            </a:r>
            <a:r>
              <a:rPr sz="1200" b="1" spc="-5" dirty="0">
                <a:latin typeface="Carlito"/>
                <a:cs typeface="Carlito"/>
              </a:rPr>
              <a:t>cation</a:t>
            </a:r>
            <a:r>
              <a:rPr sz="1200" spc="-5" dirty="0">
                <a:latin typeface="Carlito"/>
                <a:cs typeface="Carlito"/>
              </a:rPr>
              <a:t>.</a:t>
            </a:r>
            <a:endParaRPr sz="1200" dirty="0">
              <a:latin typeface="Carlito"/>
              <a:cs typeface="Carlito"/>
            </a:endParaRPr>
          </a:p>
          <a:p>
            <a:pPr marL="620395" marR="154940" indent="-342900">
              <a:lnSpc>
                <a:spcPct val="114599"/>
              </a:lnSpc>
              <a:spcBef>
                <a:spcPts val="245"/>
              </a:spcBef>
            </a:pPr>
            <a:r>
              <a:rPr sz="1200" spc="-5" dirty="0">
                <a:latin typeface="Carlito"/>
                <a:cs typeface="Carlito"/>
              </a:rPr>
              <a:t>Women were discouraged from </a:t>
            </a:r>
            <a:r>
              <a:rPr sz="1200" dirty="0">
                <a:latin typeface="Carlito"/>
                <a:cs typeface="Carlito"/>
              </a:rPr>
              <a:t>attending </a:t>
            </a:r>
            <a:r>
              <a:rPr sz="1200" spc="-5" dirty="0">
                <a:latin typeface="Carlito"/>
                <a:cs typeface="Carlito"/>
              </a:rPr>
              <a:t>schools </a:t>
            </a:r>
            <a:r>
              <a:rPr sz="1200" dirty="0">
                <a:latin typeface="Carlito"/>
                <a:cs typeface="Carlito"/>
              </a:rPr>
              <a:t>and </a:t>
            </a:r>
            <a:r>
              <a:rPr sz="1200" spc="-5" dirty="0">
                <a:latin typeface="Carlito"/>
                <a:cs typeface="Carlito"/>
              </a:rPr>
              <a:t>colleges. It was believed that once educated, women would be unwilling to  do household work or obey their husbands in</a:t>
            </a:r>
            <a:r>
              <a:rPr sz="1200" spc="-10" dirty="0">
                <a:latin typeface="Carlito"/>
                <a:cs typeface="Carlito"/>
              </a:rPr>
              <a:t> </a:t>
            </a:r>
            <a:r>
              <a:rPr sz="1200" spc="-5" dirty="0" err="1">
                <a:latin typeface="Carlito"/>
                <a:cs typeface="Carlito"/>
              </a:rPr>
              <a:t>unquestiongly</a:t>
            </a:r>
            <a:r>
              <a:rPr sz="1200" spc="-5" dirty="0">
                <a:latin typeface="Carlito"/>
                <a:cs typeface="Carlito"/>
              </a:rPr>
              <a:t>.</a:t>
            </a:r>
            <a:endParaRPr lang="en-IN" sz="1200" spc="-5" dirty="0">
              <a:latin typeface="Carlito"/>
              <a:cs typeface="Carlito"/>
            </a:endParaRPr>
          </a:p>
          <a:p>
            <a:pPr marL="620395" marR="154940" indent="-342900">
              <a:lnSpc>
                <a:spcPct val="114599"/>
              </a:lnSpc>
              <a:spcBef>
                <a:spcPts val="245"/>
              </a:spcBef>
            </a:pPr>
            <a:endParaRPr sz="1200" dirty="0">
              <a:latin typeface="Carlito"/>
              <a:cs typeface="Carlito"/>
            </a:endParaRPr>
          </a:p>
        </p:txBody>
      </p:sp>
      <p:sp>
        <p:nvSpPr>
          <p:cNvPr id="4" name="object 4"/>
          <p:cNvSpPr/>
          <p:nvPr/>
        </p:nvSpPr>
        <p:spPr>
          <a:xfrm>
            <a:off x="7162800" y="196447"/>
            <a:ext cx="1566612" cy="772277"/>
          </a:xfrm>
          <a:prstGeom prst="rect">
            <a:avLst/>
          </a:prstGeom>
          <a:blipFill>
            <a:blip r:embed="rId2" cstate="print"/>
            <a:stretch>
              <a:fillRect/>
            </a:stretch>
          </a:blipFill>
        </p:spPr>
        <p:txBody>
          <a:bodyPr wrap="square" lIns="0" tIns="0" rIns="0" bIns="0" rtlCol="0"/>
          <a:lstStyle/>
          <a:p>
            <a:endParaRPr/>
          </a:p>
        </p:txBody>
      </p:sp>
      <p:pic>
        <p:nvPicPr>
          <p:cNvPr id="3074" name="Picture 2" descr="Position of women in Medieval India">
            <a:extLst>
              <a:ext uri="{FF2B5EF4-FFF2-40B4-BE49-F238E27FC236}">
                <a16:creationId xmlns:a16="http://schemas.microsoft.com/office/drawing/2014/main" id="{1AF4D427-20E1-42BD-B776-790A3E5A4A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023239"/>
            <a:ext cx="3133726" cy="154851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ay no to child marriage - it is possible if we all fight for the rights of  girls&quot; ✎ Theirworld">
            <a:extLst>
              <a:ext uri="{FF2B5EF4-FFF2-40B4-BE49-F238E27FC236}">
                <a16:creationId xmlns:a16="http://schemas.microsoft.com/office/drawing/2014/main" id="{E2F31F01-C0ED-471B-894E-7A965AFB42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626266"/>
            <a:ext cx="3185862" cy="175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CCFC1-96B6-4F3D-9F68-2B5F037264ED}"/>
              </a:ext>
            </a:extLst>
          </p:cNvPr>
          <p:cNvSpPr>
            <a:spLocks noGrp="1"/>
          </p:cNvSpPr>
          <p:nvPr>
            <p:ph type="title"/>
          </p:nvPr>
        </p:nvSpPr>
        <p:spPr>
          <a:xfrm>
            <a:off x="685800" y="361950"/>
            <a:ext cx="3352800" cy="369332"/>
          </a:xfrm>
        </p:spPr>
        <p:txBody>
          <a:bodyPr/>
          <a:lstStyle/>
          <a:p>
            <a:r>
              <a:rPr lang="en-IN" sz="2000" dirty="0">
                <a:solidFill>
                  <a:srgbClr val="FF0000"/>
                </a:solidFill>
              </a:rPr>
              <a:t> </a:t>
            </a:r>
            <a:r>
              <a:rPr lang="en-IN" sz="2400" dirty="0">
                <a:solidFill>
                  <a:srgbClr val="FF0000"/>
                </a:solidFill>
              </a:rPr>
              <a:t>learning outcomes</a:t>
            </a:r>
          </a:p>
        </p:txBody>
      </p:sp>
      <p:sp>
        <p:nvSpPr>
          <p:cNvPr id="3" name="Text Placeholder 2">
            <a:extLst>
              <a:ext uri="{FF2B5EF4-FFF2-40B4-BE49-F238E27FC236}">
                <a16:creationId xmlns:a16="http://schemas.microsoft.com/office/drawing/2014/main" id="{CA4ED077-5303-4B7D-9A82-45B675D37542}"/>
              </a:ext>
            </a:extLst>
          </p:cNvPr>
          <p:cNvSpPr>
            <a:spLocks noGrp="1"/>
          </p:cNvSpPr>
          <p:nvPr>
            <p:ph type="body" idx="1"/>
          </p:nvPr>
        </p:nvSpPr>
        <p:spPr>
          <a:xfrm>
            <a:off x="414588" y="1113288"/>
            <a:ext cx="8119812" cy="3908762"/>
          </a:xfrm>
        </p:spPr>
        <p:txBody>
          <a:bodyPr/>
          <a:lstStyle/>
          <a:p>
            <a:r>
              <a:rPr lang="en-IN" sz="1800" u="sng" dirty="0"/>
              <a:t> </a:t>
            </a:r>
            <a:r>
              <a:rPr lang="en-IN" sz="2000" u="sng" dirty="0"/>
              <a:t>1.</a:t>
            </a:r>
            <a:r>
              <a:rPr lang="en-IN" sz="2000" u="none" dirty="0"/>
              <a:t>Students  came to understand the status of women  up to 18</a:t>
            </a:r>
            <a:r>
              <a:rPr lang="en-IN" sz="2000" u="none" baseline="30000" dirty="0"/>
              <a:t>th</a:t>
            </a:r>
            <a:r>
              <a:rPr lang="en-IN" sz="2000" u="none" dirty="0"/>
              <a:t> century</a:t>
            </a:r>
          </a:p>
          <a:p>
            <a:endParaRPr lang="en-IN" sz="2000" u="none" dirty="0"/>
          </a:p>
          <a:p>
            <a:r>
              <a:rPr lang="en-IN" sz="2000" u="none" dirty="0"/>
              <a:t>2. They also understand  what was Sati System .</a:t>
            </a:r>
          </a:p>
          <a:p>
            <a:endParaRPr lang="en-IN" sz="2000" u="none" dirty="0"/>
          </a:p>
          <a:p>
            <a:r>
              <a:rPr lang="en-IN" sz="2000" u="none" dirty="0"/>
              <a:t>3. They also  came to know the limitations of  girl children .</a:t>
            </a:r>
          </a:p>
          <a:p>
            <a:endParaRPr lang="en-IN" sz="2000" u="none" dirty="0"/>
          </a:p>
          <a:p>
            <a:r>
              <a:rPr lang="en-IN" sz="2000" u="none" dirty="0"/>
              <a:t>4. They also think about the status and position of  widows.</a:t>
            </a:r>
          </a:p>
          <a:p>
            <a:endParaRPr lang="en-IN" sz="2000" u="none" dirty="0"/>
          </a:p>
          <a:p>
            <a:r>
              <a:rPr lang="en-IN" sz="2000" u="none" dirty="0"/>
              <a:t>5. They  started to appreciate the works of  Social Reformers especially Rajaram Mohun Roy who abolished Sati System and encourage western education.</a:t>
            </a:r>
          </a:p>
          <a:p>
            <a:endParaRPr lang="en-IN" sz="1800" u="none" dirty="0"/>
          </a:p>
          <a:p>
            <a:endParaRPr lang="en-IN" u="none" dirty="0"/>
          </a:p>
        </p:txBody>
      </p:sp>
      <p:sp>
        <p:nvSpPr>
          <p:cNvPr id="4" name="object 4">
            <a:extLst>
              <a:ext uri="{FF2B5EF4-FFF2-40B4-BE49-F238E27FC236}">
                <a16:creationId xmlns:a16="http://schemas.microsoft.com/office/drawing/2014/main" id="{A3EED3FC-8323-49D5-B395-FC12C099394D}"/>
              </a:ext>
            </a:extLst>
          </p:cNvPr>
          <p:cNvSpPr/>
          <p:nvPr/>
        </p:nvSpPr>
        <p:spPr>
          <a:xfrm>
            <a:off x="7162800" y="196448"/>
            <a:ext cx="1566612" cy="848332"/>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236120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00" y="654434"/>
            <a:ext cx="4953000" cy="3542765"/>
          </a:xfrm>
          <a:prstGeom prst="rect">
            <a:avLst/>
          </a:prstGeom>
        </p:spPr>
        <p:txBody>
          <a:bodyPr vert="horz" wrap="square" lIns="0" tIns="12700" rIns="0" bIns="0" rtlCol="0">
            <a:spAutoFit/>
          </a:bodyPr>
          <a:lstStyle/>
          <a:p>
            <a:pPr marL="379095" indent="-367030">
              <a:lnSpc>
                <a:spcPct val="100000"/>
              </a:lnSpc>
              <a:spcBef>
                <a:spcPts val="100"/>
              </a:spcBef>
              <a:buClr>
                <a:srgbClr val="595959"/>
              </a:buClr>
              <a:buSzPct val="128571"/>
              <a:buFont typeface="Arial"/>
              <a:buChar char="●"/>
              <a:tabLst>
                <a:tab pos="379095" algn="l"/>
                <a:tab pos="379730" algn="l"/>
              </a:tabLst>
            </a:pPr>
            <a:r>
              <a:rPr sz="1400" b="1" spc="-5" dirty="0">
                <a:latin typeface="Carlito"/>
                <a:cs typeface="Carlito"/>
              </a:rPr>
              <a:t>Child Marriage </a:t>
            </a:r>
            <a:r>
              <a:rPr sz="1400" spc="-5" dirty="0">
                <a:latin typeface="Carlito"/>
                <a:cs typeface="Carlito"/>
              </a:rPr>
              <a:t>-Girls were married off </a:t>
            </a:r>
            <a:r>
              <a:rPr sz="1400" dirty="0">
                <a:latin typeface="Carlito"/>
                <a:cs typeface="Carlito"/>
              </a:rPr>
              <a:t>at a </a:t>
            </a:r>
            <a:r>
              <a:rPr sz="1400" spc="-5" dirty="0">
                <a:latin typeface="Carlito"/>
                <a:cs typeface="Carlito"/>
              </a:rPr>
              <a:t>very young </a:t>
            </a:r>
            <a:r>
              <a:rPr sz="1400" dirty="0">
                <a:latin typeface="Carlito"/>
                <a:cs typeface="Carlito"/>
              </a:rPr>
              <a:t>age, </a:t>
            </a:r>
            <a:r>
              <a:rPr sz="1400" spc="-5" dirty="0">
                <a:latin typeface="Carlito"/>
                <a:cs typeface="Carlito"/>
              </a:rPr>
              <a:t>sometimes when they were just </a:t>
            </a:r>
            <a:r>
              <a:rPr sz="1400" dirty="0">
                <a:latin typeface="Carlito"/>
                <a:cs typeface="Carlito"/>
              </a:rPr>
              <a:t>5 </a:t>
            </a:r>
            <a:r>
              <a:rPr sz="1400" spc="-5" dirty="0">
                <a:latin typeface="Carlito"/>
                <a:cs typeface="Carlito"/>
              </a:rPr>
              <a:t>or</a:t>
            </a:r>
            <a:r>
              <a:rPr sz="1400" spc="-50" dirty="0">
                <a:latin typeface="Carlito"/>
                <a:cs typeface="Carlito"/>
              </a:rPr>
              <a:t> </a:t>
            </a:r>
            <a:r>
              <a:rPr sz="1400" dirty="0">
                <a:latin typeface="Carlito"/>
                <a:cs typeface="Carlito"/>
              </a:rPr>
              <a:t>6</a:t>
            </a:r>
          </a:p>
          <a:p>
            <a:pPr marL="379095" marR="38100">
              <a:lnSpc>
                <a:spcPct val="151800"/>
              </a:lnSpc>
              <a:spcBef>
                <a:spcPts val="290"/>
              </a:spcBef>
            </a:pPr>
            <a:r>
              <a:rPr sz="1400" spc="-5" dirty="0">
                <a:latin typeface="Carlito"/>
                <a:cs typeface="Carlito"/>
              </a:rPr>
              <a:t>years old. They became mothers when they were barely 15 or 16 years old, when they were neither  physically nor emotionally ready for marriage or</a:t>
            </a:r>
            <a:r>
              <a:rPr sz="1400" spc="-15" dirty="0">
                <a:latin typeface="Carlito"/>
                <a:cs typeface="Carlito"/>
              </a:rPr>
              <a:t> </a:t>
            </a:r>
            <a:r>
              <a:rPr sz="1400" spc="-5" dirty="0">
                <a:latin typeface="Carlito"/>
                <a:cs typeface="Carlito"/>
              </a:rPr>
              <a:t>motherhood.</a:t>
            </a:r>
            <a:endParaRPr lang="en-IN" sz="1400" spc="-5" dirty="0">
              <a:latin typeface="Carlito"/>
              <a:cs typeface="Carlito"/>
            </a:endParaRPr>
          </a:p>
          <a:p>
            <a:pPr marL="379095" indent="-367030">
              <a:lnSpc>
                <a:spcPct val="100000"/>
              </a:lnSpc>
              <a:spcBef>
                <a:spcPts val="1255"/>
              </a:spcBef>
              <a:buClr>
                <a:srgbClr val="595959"/>
              </a:buClr>
              <a:buSzPct val="128571"/>
              <a:buFont typeface="Arial"/>
              <a:buChar char="●"/>
              <a:tabLst>
                <a:tab pos="379095" algn="l"/>
                <a:tab pos="379730" algn="l"/>
              </a:tabLst>
            </a:pPr>
            <a:endParaRPr lang="en-IN" sz="1400" b="1" spc="-5" dirty="0">
              <a:latin typeface="Carlito"/>
              <a:cs typeface="Carlito"/>
            </a:endParaRPr>
          </a:p>
          <a:p>
            <a:pPr marL="379095" indent="-367030">
              <a:lnSpc>
                <a:spcPct val="100000"/>
              </a:lnSpc>
              <a:spcBef>
                <a:spcPts val="1255"/>
              </a:spcBef>
              <a:buClr>
                <a:srgbClr val="595959"/>
              </a:buClr>
              <a:buSzPct val="128571"/>
              <a:buFont typeface="Arial"/>
              <a:buChar char="●"/>
              <a:tabLst>
                <a:tab pos="379095" algn="l"/>
                <a:tab pos="379730" algn="l"/>
              </a:tabLst>
            </a:pPr>
            <a:r>
              <a:rPr sz="1400" b="1" spc="-5" dirty="0">
                <a:latin typeface="Carlito"/>
                <a:cs typeface="Carlito"/>
              </a:rPr>
              <a:t>The plight of</a:t>
            </a:r>
            <a:r>
              <a:rPr sz="1400" b="1" spc="-10" dirty="0">
                <a:latin typeface="Carlito"/>
                <a:cs typeface="Carlito"/>
              </a:rPr>
              <a:t> </a:t>
            </a:r>
            <a:r>
              <a:rPr sz="1400" b="1" spc="-5" dirty="0">
                <a:latin typeface="Carlito"/>
                <a:cs typeface="Carlito"/>
              </a:rPr>
              <a:t>widows.</a:t>
            </a:r>
            <a:endParaRPr sz="1400" dirty="0">
              <a:latin typeface="Carlito"/>
              <a:cs typeface="Carlito"/>
            </a:endParaRPr>
          </a:p>
          <a:p>
            <a:pPr marL="379095" marR="5080" indent="-342900">
              <a:lnSpc>
                <a:spcPct val="151800"/>
              </a:lnSpc>
              <a:spcBef>
                <a:spcPts val="290"/>
              </a:spcBef>
            </a:pPr>
            <a:r>
              <a:rPr sz="1400" spc="-5" dirty="0">
                <a:latin typeface="Carlito"/>
                <a:cs typeface="Carlito"/>
              </a:rPr>
              <a:t>Widows, even child widows in many Hindu families were not </a:t>
            </a:r>
            <a:r>
              <a:rPr sz="1400" dirty="0">
                <a:latin typeface="Carlito"/>
                <a:cs typeface="Carlito"/>
              </a:rPr>
              <a:t>allowed </a:t>
            </a:r>
            <a:r>
              <a:rPr sz="1400" spc="-5" dirty="0">
                <a:latin typeface="Carlito"/>
                <a:cs typeface="Carlito"/>
              </a:rPr>
              <a:t>to remarry. Their head was shaven.  They were forced to wear only white clothes; they were </a:t>
            </a:r>
            <a:r>
              <a:rPr sz="1400" dirty="0">
                <a:latin typeface="Carlito"/>
                <a:cs typeface="Carlito"/>
              </a:rPr>
              <a:t>allowed </a:t>
            </a:r>
            <a:r>
              <a:rPr sz="1400" spc="-5" dirty="0">
                <a:latin typeface="Carlito"/>
                <a:cs typeface="Carlito"/>
              </a:rPr>
              <a:t>to eat only bland vegetarian food.  They were treated </a:t>
            </a:r>
            <a:r>
              <a:rPr sz="1400" dirty="0">
                <a:latin typeface="Carlito"/>
                <a:cs typeface="Carlito"/>
              </a:rPr>
              <a:t>as</a:t>
            </a:r>
            <a:r>
              <a:rPr sz="1400" spc="-10" dirty="0">
                <a:latin typeface="Carlito"/>
                <a:cs typeface="Carlito"/>
              </a:rPr>
              <a:t> </a:t>
            </a:r>
            <a:r>
              <a:rPr sz="1400" spc="-5" dirty="0">
                <a:latin typeface="Carlito"/>
                <a:cs typeface="Carlito"/>
              </a:rPr>
              <a:t>outcastes.</a:t>
            </a:r>
            <a:endParaRPr sz="1400" dirty="0">
              <a:latin typeface="Carlito"/>
              <a:cs typeface="Carlito"/>
            </a:endParaRPr>
          </a:p>
        </p:txBody>
      </p:sp>
      <p:sp>
        <p:nvSpPr>
          <p:cNvPr id="3" name="object 3"/>
          <p:cNvSpPr/>
          <p:nvPr/>
        </p:nvSpPr>
        <p:spPr>
          <a:xfrm>
            <a:off x="7315200" y="132213"/>
            <a:ext cx="1524000" cy="522221"/>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384725" y="209550"/>
            <a:ext cx="2211070" cy="299720"/>
          </a:xfrm>
          <a:prstGeom prst="rect">
            <a:avLst/>
          </a:prstGeom>
        </p:spPr>
        <p:txBody>
          <a:bodyPr vert="horz" wrap="square" lIns="0" tIns="12700" rIns="0" bIns="0" rtlCol="0">
            <a:spAutoFit/>
          </a:bodyPr>
          <a:lstStyle/>
          <a:p>
            <a:pPr marL="12700">
              <a:lnSpc>
                <a:spcPct val="100000"/>
              </a:lnSpc>
              <a:spcBef>
                <a:spcPts val="100"/>
              </a:spcBef>
            </a:pPr>
            <a:r>
              <a:rPr sz="1800" u="none" spc="-5" dirty="0">
                <a:solidFill>
                  <a:srgbClr val="FF0000"/>
                </a:solidFill>
              </a:rPr>
              <a:t>WOMEN AND</a:t>
            </a:r>
            <a:r>
              <a:rPr sz="1800" u="none" spc="-85" dirty="0">
                <a:solidFill>
                  <a:srgbClr val="FF0000"/>
                </a:solidFill>
              </a:rPr>
              <a:t> </a:t>
            </a:r>
            <a:r>
              <a:rPr sz="1800" u="none" spc="-5" dirty="0">
                <a:solidFill>
                  <a:srgbClr val="FF0000"/>
                </a:solidFill>
              </a:rPr>
              <a:t>REFORM</a:t>
            </a:r>
            <a:endParaRPr sz="1800" dirty="0"/>
          </a:p>
        </p:txBody>
      </p:sp>
      <p:pic>
        <p:nvPicPr>
          <p:cNvPr id="5" name="Picture 4" descr="Benefits Of Ending Child Marriage, Early Birth = India's Annual Higher  Education Budget">
            <a:extLst>
              <a:ext uri="{FF2B5EF4-FFF2-40B4-BE49-F238E27FC236}">
                <a16:creationId xmlns:a16="http://schemas.microsoft.com/office/drawing/2014/main" id="{BD99D714-79D3-4000-BEB1-3395396202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1" y="819149"/>
            <a:ext cx="3429000" cy="198120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LIFE OF WIDOWS IN ANCIENT TIME :( :( PLIGHT OF WIDOWS — Steemit">
            <a:extLst>
              <a:ext uri="{FF2B5EF4-FFF2-40B4-BE49-F238E27FC236}">
                <a16:creationId xmlns:a16="http://schemas.microsoft.com/office/drawing/2014/main" id="{F6B7FE2B-31A4-444D-B332-0599E390C5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876551"/>
            <a:ext cx="3505201" cy="1828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2870" y="971548"/>
            <a:ext cx="8758730" cy="3354252"/>
          </a:xfrm>
          <a:prstGeom prst="rect">
            <a:avLst/>
          </a:prstGeom>
        </p:spPr>
        <p:txBody>
          <a:bodyPr vert="horz" wrap="square" lIns="0" tIns="148590" rIns="0" bIns="0" rtlCol="0">
            <a:spAutoFit/>
          </a:bodyPr>
          <a:lstStyle/>
          <a:p>
            <a:pPr marL="36195">
              <a:lnSpc>
                <a:spcPct val="100000"/>
              </a:lnSpc>
              <a:spcBef>
                <a:spcPts val="1170"/>
              </a:spcBef>
            </a:pPr>
            <a:r>
              <a:rPr sz="1600" b="1" u="heavy" spc="-5" dirty="0">
                <a:uFill>
                  <a:solidFill>
                    <a:srgbClr val="000000"/>
                  </a:solidFill>
                </a:uFill>
                <a:latin typeface="Carlito"/>
                <a:cs typeface="Carlito"/>
              </a:rPr>
              <a:t>Sati</a:t>
            </a:r>
            <a:r>
              <a:rPr lang="en-IN" sz="1600" b="1" u="heavy" dirty="0">
                <a:uFill>
                  <a:solidFill>
                    <a:srgbClr val="000000"/>
                  </a:solidFill>
                </a:uFill>
                <a:latin typeface="Carlito"/>
                <a:cs typeface="Carlito"/>
              </a:rPr>
              <a:t>---</a:t>
            </a:r>
            <a:r>
              <a:rPr sz="1400" spc="-5" dirty="0">
                <a:latin typeface="Carlito"/>
                <a:cs typeface="Carlito"/>
              </a:rPr>
              <a:t>One of the most barbaric </a:t>
            </a:r>
            <a:r>
              <a:rPr sz="1400" dirty="0">
                <a:latin typeface="Carlito"/>
                <a:cs typeface="Carlito"/>
              </a:rPr>
              <a:t>acts </a:t>
            </a:r>
            <a:r>
              <a:rPr sz="1400" spc="-5" dirty="0">
                <a:latin typeface="Carlito"/>
                <a:cs typeface="Carlito"/>
              </a:rPr>
              <a:t>practiced in North India was Sati, the burning </a:t>
            </a:r>
            <a:r>
              <a:rPr sz="1400" dirty="0">
                <a:latin typeface="Carlito"/>
                <a:cs typeface="Carlito"/>
              </a:rPr>
              <a:t>alive </a:t>
            </a:r>
            <a:r>
              <a:rPr sz="1400" spc="-5" dirty="0">
                <a:latin typeface="Carlito"/>
                <a:cs typeface="Carlito"/>
              </a:rPr>
              <a:t>of women on  the funeral pyre of their husbands. Widows were told that this was the only way they could  </a:t>
            </a:r>
            <a:r>
              <a:rPr sz="1400" dirty="0">
                <a:latin typeface="Carlito"/>
                <a:cs typeface="Carlito"/>
              </a:rPr>
              <a:t>attain</a:t>
            </a:r>
            <a:r>
              <a:rPr sz="1400" spc="-10" dirty="0">
                <a:latin typeface="Carlito"/>
                <a:cs typeface="Carlito"/>
              </a:rPr>
              <a:t> </a:t>
            </a:r>
            <a:r>
              <a:rPr sz="1400" spc="-5" dirty="0">
                <a:latin typeface="Carlito"/>
                <a:cs typeface="Carlito"/>
              </a:rPr>
              <a:t>salvation</a:t>
            </a:r>
            <a:r>
              <a:rPr lang="en-IN" sz="1400" spc="-5" dirty="0">
                <a:latin typeface="Carlito"/>
                <a:cs typeface="Carlito"/>
              </a:rPr>
              <a:t>.</a:t>
            </a:r>
          </a:p>
          <a:p>
            <a:pPr marL="379095" marR="5080" indent="-342900">
              <a:lnSpc>
                <a:spcPct val="151800"/>
              </a:lnSpc>
              <a:spcBef>
                <a:spcPts val="70"/>
              </a:spcBef>
            </a:pPr>
            <a:endParaRPr lang="en-IN" sz="1400" spc="-5" dirty="0">
              <a:latin typeface="Carlito"/>
              <a:cs typeface="Carlito"/>
            </a:endParaRPr>
          </a:p>
          <a:p>
            <a:pPr marL="379095" marR="5080" indent="-342900">
              <a:lnSpc>
                <a:spcPct val="151800"/>
              </a:lnSpc>
              <a:spcBef>
                <a:spcPts val="70"/>
              </a:spcBef>
            </a:pPr>
            <a:endParaRPr lang="en-IN" sz="1400" spc="-5" dirty="0">
              <a:latin typeface="Carlito"/>
              <a:cs typeface="Carlito"/>
            </a:endParaRPr>
          </a:p>
          <a:p>
            <a:pPr marL="379095" marR="5080" indent="-342900">
              <a:lnSpc>
                <a:spcPct val="151800"/>
              </a:lnSpc>
              <a:spcBef>
                <a:spcPts val="70"/>
              </a:spcBef>
            </a:pPr>
            <a:endParaRPr lang="en-IN" sz="1400" spc="-5" dirty="0">
              <a:latin typeface="Carlito"/>
              <a:cs typeface="Carlito"/>
            </a:endParaRPr>
          </a:p>
          <a:p>
            <a:pPr marL="379095" marR="5080" indent="-342900">
              <a:lnSpc>
                <a:spcPct val="151800"/>
              </a:lnSpc>
              <a:spcBef>
                <a:spcPts val="70"/>
              </a:spcBef>
            </a:pPr>
            <a:endParaRPr lang="en-IN" sz="1400" spc="-5" dirty="0">
              <a:latin typeface="Carlito"/>
              <a:cs typeface="Carlito"/>
            </a:endParaRPr>
          </a:p>
          <a:p>
            <a:pPr marL="379095" marR="5080" indent="-342900">
              <a:lnSpc>
                <a:spcPct val="151800"/>
              </a:lnSpc>
              <a:spcBef>
                <a:spcPts val="70"/>
              </a:spcBef>
            </a:pPr>
            <a:endParaRPr sz="1400" dirty="0">
              <a:latin typeface="Carlito"/>
              <a:cs typeface="Carlito"/>
            </a:endParaRPr>
          </a:p>
          <a:p>
            <a:pPr marL="379095" indent="-367030">
              <a:lnSpc>
                <a:spcPct val="100000"/>
              </a:lnSpc>
              <a:spcBef>
                <a:spcPts val="1250"/>
              </a:spcBef>
              <a:buClr>
                <a:srgbClr val="595959"/>
              </a:buClr>
              <a:buSzPct val="128571"/>
              <a:buFont typeface="Arial"/>
              <a:buChar char="●"/>
              <a:tabLst>
                <a:tab pos="379095" algn="l"/>
                <a:tab pos="379730" algn="l"/>
              </a:tabLst>
            </a:pPr>
            <a:r>
              <a:rPr sz="1400" b="1" spc="-5" dirty="0">
                <a:latin typeface="Carlito"/>
                <a:cs typeface="Carlito"/>
              </a:rPr>
              <a:t>Female</a:t>
            </a:r>
            <a:r>
              <a:rPr sz="1400" b="1" spc="-10" dirty="0">
                <a:latin typeface="Carlito"/>
                <a:cs typeface="Carlito"/>
              </a:rPr>
              <a:t> </a:t>
            </a:r>
            <a:r>
              <a:rPr sz="1400" b="1" spc="-5" dirty="0">
                <a:latin typeface="Carlito"/>
                <a:cs typeface="Carlito"/>
              </a:rPr>
              <a:t>infanticide.</a:t>
            </a:r>
            <a:endParaRPr sz="1400" dirty="0">
              <a:latin typeface="Carlito"/>
              <a:cs typeface="Carlito"/>
            </a:endParaRPr>
          </a:p>
          <a:p>
            <a:pPr marL="379095" marR="137795" indent="-342900">
              <a:lnSpc>
                <a:spcPct val="151800"/>
              </a:lnSpc>
              <a:spcBef>
                <a:spcPts val="295"/>
              </a:spcBef>
            </a:pPr>
            <a:r>
              <a:rPr sz="1400" spc="-5" dirty="0">
                <a:latin typeface="Carlito"/>
                <a:cs typeface="Carlito"/>
              </a:rPr>
              <a:t>The birth of </a:t>
            </a:r>
            <a:r>
              <a:rPr sz="1400" dirty="0">
                <a:latin typeface="Carlito"/>
                <a:cs typeface="Carlito"/>
              </a:rPr>
              <a:t>a </a:t>
            </a:r>
            <a:r>
              <a:rPr sz="1400" spc="-5" dirty="0">
                <a:latin typeface="Carlito"/>
                <a:cs typeface="Carlito"/>
              </a:rPr>
              <a:t>girl child was seen </a:t>
            </a:r>
            <a:r>
              <a:rPr sz="1400" dirty="0">
                <a:latin typeface="Carlito"/>
                <a:cs typeface="Carlito"/>
              </a:rPr>
              <a:t>as a </a:t>
            </a:r>
            <a:r>
              <a:rPr sz="1400" spc="-5" dirty="0">
                <a:latin typeface="Carlito"/>
                <a:cs typeface="Carlito"/>
              </a:rPr>
              <a:t>curse in many parts of India. Many female infants died of  neglect, while some were deliberately</a:t>
            </a:r>
            <a:r>
              <a:rPr sz="1400" spc="-10" dirty="0">
                <a:latin typeface="Carlito"/>
                <a:cs typeface="Carlito"/>
              </a:rPr>
              <a:t> </a:t>
            </a:r>
            <a:r>
              <a:rPr sz="1400" spc="-5" dirty="0">
                <a:latin typeface="Carlito"/>
                <a:cs typeface="Carlito"/>
              </a:rPr>
              <a:t>killed.</a:t>
            </a:r>
            <a:endParaRPr sz="1400" dirty="0">
              <a:latin typeface="Carlito"/>
              <a:cs typeface="Carlito"/>
            </a:endParaRPr>
          </a:p>
        </p:txBody>
      </p:sp>
      <p:sp>
        <p:nvSpPr>
          <p:cNvPr id="3" name="object 3"/>
          <p:cNvSpPr/>
          <p:nvPr/>
        </p:nvSpPr>
        <p:spPr>
          <a:xfrm>
            <a:off x="7369190" y="327746"/>
            <a:ext cx="1390086" cy="720004"/>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384724" y="216280"/>
            <a:ext cx="2211070" cy="299720"/>
          </a:xfrm>
          <a:prstGeom prst="rect">
            <a:avLst/>
          </a:prstGeom>
        </p:spPr>
        <p:txBody>
          <a:bodyPr vert="horz" wrap="square" lIns="0" tIns="12700" rIns="0" bIns="0" rtlCol="0">
            <a:spAutoFit/>
          </a:bodyPr>
          <a:lstStyle/>
          <a:p>
            <a:pPr marL="12700">
              <a:lnSpc>
                <a:spcPct val="100000"/>
              </a:lnSpc>
              <a:spcBef>
                <a:spcPts val="100"/>
              </a:spcBef>
            </a:pPr>
            <a:r>
              <a:rPr sz="1800" u="none" spc="-5" dirty="0">
                <a:solidFill>
                  <a:srgbClr val="FF0000"/>
                </a:solidFill>
              </a:rPr>
              <a:t>WOMEN AND</a:t>
            </a:r>
            <a:r>
              <a:rPr sz="1800" u="none" spc="-85" dirty="0">
                <a:solidFill>
                  <a:srgbClr val="FF0000"/>
                </a:solidFill>
              </a:rPr>
              <a:t> </a:t>
            </a:r>
            <a:r>
              <a:rPr sz="1800" u="none" spc="-5" dirty="0">
                <a:solidFill>
                  <a:srgbClr val="FF0000"/>
                </a:solidFill>
              </a:rPr>
              <a:t>REFORM</a:t>
            </a:r>
            <a:endParaRPr sz="1800" dirty="0"/>
          </a:p>
        </p:txBody>
      </p:sp>
      <p:pic>
        <p:nvPicPr>
          <p:cNvPr id="1026" name="Picture 2" descr="Sati (practice) - Wikipedia">
            <a:extLst>
              <a:ext uri="{FF2B5EF4-FFF2-40B4-BE49-F238E27FC236}">
                <a16:creationId xmlns:a16="http://schemas.microsoft.com/office/drawing/2014/main" id="{1336B0E1-DD16-4ED7-B225-E7173051FC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870" y="1640437"/>
            <a:ext cx="2847974" cy="18457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ati: The Widow-Burning Culture In IndiaGuardian Life — The Guardian  Nigeria News – Nigeria and World News">
            <a:extLst>
              <a:ext uri="{FF2B5EF4-FFF2-40B4-BE49-F238E27FC236}">
                <a16:creationId xmlns:a16="http://schemas.microsoft.com/office/drawing/2014/main" id="{3CC6A8B5-5AC9-4E88-B0E1-939CB95BC4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8012" y="1647279"/>
            <a:ext cx="2847975" cy="18388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oogle honours Raja Ram Mohan Roy, the man who abolished Sati Pratha - FYI  News">
            <a:extLst>
              <a:ext uri="{FF2B5EF4-FFF2-40B4-BE49-F238E27FC236}">
                <a16:creationId xmlns:a16="http://schemas.microsoft.com/office/drawing/2014/main" id="{D20217CD-56F0-43B2-93A4-094AE21F87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5202" y="1647280"/>
            <a:ext cx="2847976" cy="18457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592FF-A870-4BCA-BCA0-2FF64D55C2F2}"/>
              </a:ext>
            </a:extLst>
          </p:cNvPr>
          <p:cNvSpPr>
            <a:spLocks noGrp="1"/>
          </p:cNvSpPr>
          <p:nvPr>
            <p:ph type="title"/>
          </p:nvPr>
        </p:nvSpPr>
        <p:spPr>
          <a:xfrm>
            <a:off x="880392" y="186816"/>
            <a:ext cx="4758408" cy="276999"/>
          </a:xfrm>
        </p:spPr>
        <p:txBody>
          <a:bodyPr/>
          <a:lstStyle/>
          <a:p>
            <a:r>
              <a:rPr lang="en-IN" dirty="0"/>
              <a:t> </a:t>
            </a:r>
            <a:r>
              <a:rPr lang="en-IN" sz="1800" u="none" dirty="0">
                <a:solidFill>
                  <a:srgbClr val="FF0000"/>
                </a:solidFill>
              </a:rPr>
              <a:t>Home</a:t>
            </a:r>
            <a:r>
              <a:rPr lang="en-IN" sz="1800" dirty="0">
                <a:solidFill>
                  <a:srgbClr val="FF0000"/>
                </a:solidFill>
              </a:rPr>
              <a:t> </a:t>
            </a:r>
            <a:r>
              <a:rPr lang="en-IN" sz="1800" u="none" dirty="0">
                <a:solidFill>
                  <a:srgbClr val="FF0000"/>
                </a:solidFill>
              </a:rPr>
              <a:t>Assignment</a:t>
            </a:r>
          </a:p>
        </p:txBody>
      </p:sp>
      <p:sp>
        <p:nvSpPr>
          <p:cNvPr id="3" name="Text Placeholder 2">
            <a:extLst>
              <a:ext uri="{FF2B5EF4-FFF2-40B4-BE49-F238E27FC236}">
                <a16:creationId xmlns:a16="http://schemas.microsoft.com/office/drawing/2014/main" id="{24C91930-99E2-4A0A-B17C-859C83BBED87}"/>
              </a:ext>
            </a:extLst>
          </p:cNvPr>
          <p:cNvSpPr>
            <a:spLocks noGrp="1"/>
          </p:cNvSpPr>
          <p:nvPr>
            <p:ph type="body" idx="1"/>
          </p:nvPr>
        </p:nvSpPr>
        <p:spPr>
          <a:xfrm>
            <a:off x="1489991" y="1113287"/>
            <a:ext cx="4758409" cy="1477328"/>
          </a:xfrm>
        </p:spPr>
        <p:txBody>
          <a:bodyPr/>
          <a:lstStyle/>
          <a:p>
            <a:r>
              <a:rPr lang="en-IN" dirty="0"/>
              <a:t> </a:t>
            </a:r>
            <a:r>
              <a:rPr lang="en-IN" u="none" dirty="0"/>
              <a:t>What was the position of women  up to 18</a:t>
            </a:r>
            <a:r>
              <a:rPr lang="en-IN" u="none" baseline="30000" dirty="0"/>
              <a:t>th</a:t>
            </a:r>
            <a:r>
              <a:rPr lang="en-IN" u="none" dirty="0"/>
              <a:t>  century</a:t>
            </a:r>
          </a:p>
          <a:p>
            <a:endParaRPr lang="en-IN" u="none" dirty="0"/>
          </a:p>
          <a:p>
            <a:r>
              <a:rPr lang="en-IN" u="none" dirty="0"/>
              <a:t>What do you mean by Sati</a:t>
            </a:r>
          </a:p>
          <a:p>
            <a:endParaRPr lang="en-IN" u="none" dirty="0"/>
          </a:p>
          <a:p>
            <a:r>
              <a:rPr lang="en-IN" u="none" dirty="0"/>
              <a:t> 3.What was the status of Widows up to 18</a:t>
            </a:r>
            <a:r>
              <a:rPr lang="en-IN" u="none" baseline="30000" dirty="0"/>
              <a:t>th</a:t>
            </a:r>
            <a:r>
              <a:rPr lang="en-IN" u="none" dirty="0"/>
              <a:t> century?</a:t>
            </a:r>
          </a:p>
          <a:p>
            <a:endParaRPr lang="en-IN" dirty="0"/>
          </a:p>
        </p:txBody>
      </p:sp>
      <p:sp>
        <p:nvSpPr>
          <p:cNvPr id="4" name="object 3">
            <a:extLst>
              <a:ext uri="{FF2B5EF4-FFF2-40B4-BE49-F238E27FC236}">
                <a16:creationId xmlns:a16="http://schemas.microsoft.com/office/drawing/2014/main" id="{4685C86D-3005-47EB-B2E9-BB6727BAFF59}"/>
              </a:ext>
            </a:extLst>
          </p:cNvPr>
          <p:cNvSpPr/>
          <p:nvPr/>
        </p:nvSpPr>
        <p:spPr>
          <a:xfrm>
            <a:off x="7239000" y="132213"/>
            <a:ext cx="1524000" cy="839337"/>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922338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48120" y="1586700"/>
            <a:ext cx="6995795" cy="1435100"/>
          </a:xfrm>
          <a:prstGeom prst="rect">
            <a:avLst/>
          </a:prstGeom>
        </p:spPr>
        <p:txBody>
          <a:bodyPr vert="horz" wrap="square" lIns="0" tIns="107950" rIns="0" bIns="0" rtlCol="0">
            <a:spAutoFit/>
          </a:bodyPr>
          <a:lstStyle/>
          <a:p>
            <a:pPr marL="1270" algn="ctr">
              <a:lnSpc>
                <a:spcPct val="100000"/>
              </a:lnSpc>
              <a:spcBef>
                <a:spcPts val="850"/>
              </a:spcBef>
            </a:pPr>
            <a:r>
              <a:rPr sz="4000" u="none" spc="-10" dirty="0">
                <a:latin typeface="Arial"/>
                <a:cs typeface="Arial"/>
              </a:rPr>
              <a:t>THANKING</a:t>
            </a:r>
            <a:r>
              <a:rPr sz="4000" u="none" spc="-95" dirty="0">
                <a:latin typeface="Arial"/>
                <a:cs typeface="Arial"/>
              </a:rPr>
              <a:t> </a:t>
            </a:r>
            <a:r>
              <a:rPr sz="4000" u="none" spc="-5" dirty="0">
                <a:latin typeface="Arial"/>
                <a:cs typeface="Arial"/>
              </a:rPr>
              <a:t>YOU</a:t>
            </a:r>
            <a:endParaRPr sz="4000">
              <a:latin typeface="Arial"/>
              <a:cs typeface="Arial"/>
            </a:endParaRPr>
          </a:p>
          <a:p>
            <a:pPr algn="ctr">
              <a:lnSpc>
                <a:spcPct val="100000"/>
              </a:lnSpc>
              <a:spcBef>
                <a:spcPts val="750"/>
              </a:spcBef>
            </a:pPr>
            <a:r>
              <a:rPr sz="4000" u="none" spc="-10" dirty="0">
                <a:solidFill>
                  <a:srgbClr val="FF0000"/>
                </a:solidFill>
                <a:latin typeface="Arial"/>
                <a:cs typeface="Arial"/>
              </a:rPr>
              <a:t>ODM </a:t>
            </a:r>
            <a:r>
              <a:rPr sz="4000" u="none" spc="-35" dirty="0">
                <a:solidFill>
                  <a:srgbClr val="FF0000"/>
                </a:solidFill>
                <a:latin typeface="Arial"/>
                <a:cs typeface="Arial"/>
              </a:rPr>
              <a:t>EDUCATIONAL</a:t>
            </a:r>
            <a:r>
              <a:rPr sz="4000" u="none" spc="-130" dirty="0">
                <a:solidFill>
                  <a:srgbClr val="FF0000"/>
                </a:solidFill>
                <a:latin typeface="Arial"/>
                <a:cs typeface="Arial"/>
              </a:rPr>
              <a:t> </a:t>
            </a:r>
            <a:r>
              <a:rPr sz="4000" u="none" spc="-5" dirty="0">
                <a:solidFill>
                  <a:srgbClr val="FF0000"/>
                </a:solidFill>
                <a:latin typeface="Arial"/>
                <a:cs typeface="Arial"/>
              </a:rPr>
              <a:t>GROUP</a:t>
            </a:r>
            <a:endParaRPr sz="4000">
              <a:latin typeface="Arial"/>
              <a:cs typeface="Arial"/>
            </a:endParaRPr>
          </a:p>
        </p:txBody>
      </p:sp>
    </p:spTree>
    <p:extLst>
      <p:ext uri="{BB962C8B-B14F-4D97-AF65-F5344CB8AC3E}">
        <p14:creationId xmlns:p14="http://schemas.microsoft.com/office/powerpoint/2010/main" val="4098605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E9590-3BD8-450A-98E5-26A386250B91}"/>
              </a:ext>
            </a:extLst>
          </p:cNvPr>
          <p:cNvSpPr>
            <a:spLocks noGrp="1"/>
          </p:cNvSpPr>
          <p:nvPr>
            <p:ph type="title"/>
          </p:nvPr>
        </p:nvSpPr>
        <p:spPr>
          <a:xfrm>
            <a:off x="685800" y="285750"/>
            <a:ext cx="2286000" cy="615553"/>
          </a:xfrm>
        </p:spPr>
        <p:txBody>
          <a:bodyPr/>
          <a:lstStyle/>
          <a:p>
            <a:r>
              <a:rPr lang="en-IN" sz="2000" dirty="0">
                <a:solidFill>
                  <a:srgbClr val="FF0000"/>
                </a:solidFill>
              </a:rPr>
              <a:t>RECAPITULATION</a:t>
            </a:r>
          </a:p>
        </p:txBody>
      </p:sp>
      <p:sp>
        <p:nvSpPr>
          <p:cNvPr id="3" name="Text Placeholder 2">
            <a:extLst>
              <a:ext uri="{FF2B5EF4-FFF2-40B4-BE49-F238E27FC236}">
                <a16:creationId xmlns:a16="http://schemas.microsoft.com/office/drawing/2014/main" id="{79C4A0DD-DBDC-4585-AE71-0FFD7DE0032C}"/>
              </a:ext>
            </a:extLst>
          </p:cNvPr>
          <p:cNvSpPr>
            <a:spLocks noGrp="1"/>
          </p:cNvSpPr>
          <p:nvPr>
            <p:ph type="body" idx="1"/>
          </p:nvPr>
        </p:nvSpPr>
        <p:spPr>
          <a:xfrm>
            <a:off x="457200" y="1352550"/>
            <a:ext cx="6934200" cy="1477328"/>
          </a:xfrm>
        </p:spPr>
        <p:txBody>
          <a:bodyPr/>
          <a:lstStyle/>
          <a:p>
            <a:pPr marL="342900" indent="-342900">
              <a:buAutoNum type="arabicPeriod"/>
            </a:pPr>
            <a:r>
              <a:rPr lang="en-IN" u="none" dirty="0"/>
              <a:t>What was the position of women  up to 18</a:t>
            </a:r>
            <a:r>
              <a:rPr lang="en-IN" u="none" baseline="30000" dirty="0"/>
              <a:t>th</a:t>
            </a:r>
            <a:r>
              <a:rPr lang="en-IN" u="none" dirty="0"/>
              <a:t>  century?</a:t>
            </a:r>
          </a:p>
          <a:p>
            <a:pPr marL="342900" indent="-342900">
              <a:buAutoNum type="arabicPeriod"/>
            </a:pPr>
            <a:endParaRPr lang="en-IN" u="none" dirty="0"/>
          </a:p>
          <a:p>
            <a:r>
              <a:rPr lang="en-IN" u="none" dirty="0"/>
              <a:t>2. What do you mean by Sati System?</a:t>
            </a:r>
          </a:p>
          <a:p>
            <a:endParaRPr lang="en-IN" u="none" dirty="0"/>
          </a:p>
          <a:p>
            <a:r>
              <a:rPr lang="en-IN" u="none" dirty="0"/>
              <a:t>3.What was the status of Widows up to 18</a:t>
            </a:r>
            <a:r>
              <a:rPr lang="en-IN" u="none" baseline="30000" dirty="0"/>
              <a:t>th</a:t>
            </a:r>
            <a:r>
              <a:rPr lang="en-IN" u="none" dirty="0"/>
              <a:t> century?</a:t>
            </a:r>
          </a:p>
          <a:p>
            <a:pPr marL="342900" indent="-342900">
              <a:buAutoNum type="arabicPeriod"/>
            </a:pPr>
            <a:endParaRPr lang="en-IN" dirty="0"/>
          </a:p>
        </p:txBody>
      </p:sp>
      <p:sp>
        <p:nvSpPr>
          <p:cNvPr id="4" name="object 3">
            <a:extLst>
              <a:ext uri="{FF2B5EF4-FFF2-40B4-BE49-F238E27FC236}">
                <a16:creationId xmlns:a16="http://schemas.microsoft.com/office/drawing/2014/main" id="{C4E644D4-13BD-4942-A850-A18E01841A2D}"/>
              </a:ext>
            </a:extLst>
          </p:cNvPr>
          <p:cNvSpPr/>
          <p:nvPr/>
        </p:nvSpPr>
        <p:spPr>
          <a:xfrm>
            <a:off x="7086600" y="285751"/>
            <a:ext cx="1524000" cy="841176"/>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878052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275212" y="971550"/>
            <a:ext cx="5820788" cy="1988942"/>
          </a:xfrm>
          <a:prstGeom prst="rect">
            <a:avLst/>
          </a:prstGeom>
        </p:spPr>
        <p:txBody>
          <a:bodyPr vert="horz" wrap="square" lIns="0" tIns="116840" rIns="0" bIns="0" rtlCol="0">
            <a:spAutoFit/>
          </a:bodyPr>
          <a:lstStyle/>
          <a:p>
            <a:pPr marL="182880">
              <a:lnSpc>
                <a:spcPct val="100000"/>
              </a:lnSpc>
              <a:spcBef>
                <a:spcPts val="920"/>
              </a:spcBef>
            </a:pPr>
            <a:r>
              <a:rPr spc="-5" dirty="0"/>
              <a:t>The Social</a:t>
            </a:r>
            <a:r>
              <a:rPr spc="-10" dirty="0"/>
              <a:t> </a:t>
            </a:r>
            <a:r>
              <a:rPr spc="-5" dirty="0"/>
              <a:t>Reformers</a:t>
            </a:r>
            <a:r>
              <a:rPr lang="en-IN" spc="-5" dirty="0"/>
              <a:t>- People who brings  positive changes in the society.</a:t>
            </a:r>
            <a:endParaRPr spc="-5" dirty="0"/>
          </a:p>
          <a:p>
            <a:pPr marL="525780" marR="68580" indent="-367030">
              <a:lnSpc>
                <a:spcPct val="160400"/>
              </a:lnSpc>
              <a:spcBef>
                <a:spcPts val="305"/>
              </a:spcBef>
              <a:buClr>
                <a:srgbClr val="595959"/>
              </a:buClr>
              <a:buSzPct val="128571"/>
              <a:buFont typeface="Arial"/>
              <a:buChar char="●"/>
              <a:tabLst>
                <a:tab pos="525780" algn="l"/>
                <a:tab pos="526415" algn="l"/>
              </a:tabLst>
            </a:pPr>
            <a:r>
              <a:rPr sz="1400" b="0" u="none" spc="-5" dirty="0">
                <a:latin typeface="Carlito"/>
                <a:cs typeface="Carlito"/>
              </a:rPr>
              <a:t>In the </a:t>
            </a:r>
            <a:r>
              <a:rPr sz="1400" b="0" u="none" spc="5" dirty="0">
                <a:latin typeface="Carlito"/>
                <a:cs typeface="Carlito"/>
              </a:rPr>
              <a:t>19</a:t>
            </a:r>
            <a:r>
              <a:rPr sz="1350" b="0" u="none" spc="7" baseline="30864" dirty="0">
                <a:latin typeface="Carlito"/>
                <a:cs typeface="Carlito"/>
              </a:rPr>
              <a:t>th </a:t>
            </a:r>
            <a:r>
              <a:rPr sz="1400" b="0" u="none" spc="-5" dirty="0">
                <a:latin typeface="Carlito"/>
                <a:cs typeface="Carlito"/>
              </a:rPr>
              <a:t>century, several social reformers fought hard to change the treatment of women in  Indian society. They felt that education was the first step towards women’s emancipation.  Once educated, women would themselves become </a:t>
            </a:r>
            <a:r>
              <a:rPr sz="1400" b="0" u="none" dirty="0">
                <a:latin typeface="Carlito"/>
                <a:cs typeface="Carlito"/>
              </a:rPr>
              <a:t>aware </a:t>
            </a:r>
            <a:r>
              <a:rPr sz="1400" b="0" u="none" spc="-5" dirty="0">
                <a:latin typeface="Carlito"/>
                <a:cs typeface="Carlito"/>
              </a:rPr>
              <a:t>of their</a:t>
            </a:r>
            <a:r>
              <a:rPr sz="1400" b="0" u="none" spc="-25" dirty="0">
                <a:latin typeface="Carlito"/>
                <a:cs typeface="Carlito"/>
              </a:rPr>
              <a:t> </a:t>
            </a:r>
            <a:r>
              <a:rPr sz="1400" b="0" u="none" spc="-5" dirty="0">
                <a:latin typeface="Carlito"/>
                <a:cs typeface="Carlito"/>
              </a:rPr>
              <a:t>rights.</a:t>
            </a:r>
            <a:endParaRPr sz="1400" dirty="0">
              <a:latin typeface="Carlito"/>
              <a:cs typeface="Carlito"/>
            </a:endParaRPr>
          </a:p>
        </p:txBody>
      </p:sp>
      <p:sp>
        <p:nvSpPr>
          <p:cNvPr id="3" name="object 3"/>
          <p:cNvSpPr/>
          <p:nvPr/>
        </p:nvSpPr>
        <p:spPr>
          <a:xfrm>
            <a:off x="7526754" y="197230"/>
            <a:ext cx="1232522" cy="611873"/>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384724" y="216280"/>
            <a:ext cx="2211070" cy="299720"/>
          </a:xfrm>
          <a:prstGeom prst="rect">
            <a:avLst/>
          </a:prstGeom>
        </p:spPr>
        <p:txBody>
          <a:bodyPr vert="horz" wrap="square" lIns="0" tIns="12700" rIns="0" bIns="0" rtlCol="0">
            <a:spAutoFit/>
          </a:bodyPr>
          <a:lstStyle/>
          <a:p>
            <a:pPr marL="12700">
              <a:lnSpc>
                <a:spcPct val="100000"/>
              </a:lnSpc>
              <a:spcBef>
                <a:spcPts val="100"/>
              </a:spcBef>
            </a:pPr>
            <a:r>
              <a:rPr sz="1800" u="none" spc="-5" dirty="0">
                <a:solidFill>
                  <a:srgbClr val="FF0000"/>
                </a:solidFill>
              </a:rPr>
              <a:t>WOMEN AND</a:t>
            </a:r>
            <a:r>
              <a:rPr sz="1800" u="none" spc="-85" dirty="0">
                <a:solidFill>
                  <a:srgbClr val="FF0000"/>
                </a:solidFill>
              </a:rPr>
              <a:t> </a:t>
            </a:r>
            <a:r>
              <a:rPr sz="1800" u="none" spc="-5" dirty="0">
                <a:solidFill>
                  <a:srgbClr val="FF0000"/>
                </a:solidFill>
              </a:rPr>
              <a:t>REFORM</a:t>
            </a:r>
            <a:endParaRPr sz="1800" dirty="0"/>
          </a:p>
        </p:txBody>
      </p:sp>
      <p:pic>
        <p:nvPicPr>
          <p:cNvPr id="2050" name="Picture 2" descr="Social Reformers of India in 21st Century &amp; thier contribution">
            <a:extLst>
              <a:ext uri="{FF2B5EF4-FFF2-40B4-BE49-F238E27FC236}">
                <a16:creationId xmlns:a16="http://schemas.microsoft.com/office/drawing/2014/main" id="{02F1AC69-5DB6-4188-8BA1-6C85B821CD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971550"/>
            <a:ext cx="3047999"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other Teresa - Social Reformer">
            <a:extLst>
              <a:ext uri="{FF2B5EF4-FFF2-40B4-BE49-F238E27FC236}">
                <a16:creationId xmlns:a16="http://schemas.microsoft.com/office/drawing/2014/main" id="{9C3E9031-AE35-4E74-8217-A679C2DCE5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918" y="3259346"/>
            <a:ext cx="2314481" cy="180939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en Famous Social Reformers who fought against Social Evils">
            <a:extLst>
              <a:ext uri="{FF2B5EF4-FFF2-40B4-BE49-F238E27FC236}">
                <a16:creationId xmlns:a16="http://schemas.microsoft.com/office/drawing/2014/main" id="{6A2677B3-7C84-464A-A8C8-FB95982716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599" y="3259346"/>
            <a:ext cx="3047999" cy="180939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13 Famous Social Reformers ideas | reformers, modern india, very simple  mehndi designs">
            <a:extLst>
              <a:ext uri="{FF2B5EF4-FFF2-40B4-BE49-F238E27FC236}">
                <a16:creationId xmlns:a16="http://schemas.microsoft.com/office/drawing/2014/main" id="{0A1CC774-D064-4A5D-A1F0-B1037B19A5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1" y="3259344"/>
            <a:ext cx="3047999" cy="18093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378</TotalTime>
  <Words>1089</Words>
  <Application>Microsoft Office PowerPoint</Application>
  <PresentationFormat>On-screen Show (16:9)</PresentationFormat>
  <Paragraphs>98</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Carlito</vt:lpstr>
      <vt:lpstr>Times New Roman</vt:lpstr>
      <vt:lpstr>Office Theme</vt:lpstr>
      <vt:lpstr>PowerPoint Presentation</vt:lpstr>
      <vt:lpstr>WOMEN AND REFORM- QUESTION-ANSWER METHOD AND DISCUSSION METHOD The Status of women in the 18th century</vt:lpstr>
      <vt:lpstr> learning outcomes</vt:lpstr>
      <vt:lpstr>WOMEN AND REFORM</vt:lpstr>
      <vt:lpstr>WOMEN AND REFORM</vt:lpstr>
      <vt:lpstr> Home Assignment</vt:lpstr>
      <vt:lpstr>THANKING YOU ODM EDUCATIONAL GROUP</vt:lpstr>
      <vt:lpstr>RECAPITULATION</vt:lpstr>
      <vt:lpstr>WOMEN AND REFORM</vt:lpstr>
      <vt:lpstr>Raja Rammohun Roy.</vt:lpstr>
      <vt:lpstr>WOMEN AND REFORM</vt:lpstr>
      <vt:lpstr>  Home Assignment</vt:lpstr>
      <vt:lpstr>THANKING YOU ODM EDUCATIONAL GROUP</vt:lpstr>
      <vt:lpstr>RECAPITULATION</vt:lpstr>
      <vt:lpstr>WOMEN AND REFORM</vt:lpstr>
      <vt:lpstr>WOMEN AND REFORM</vt:lpstr>
      <vt:lpstr>THANKING YOU ODM EDUCATIONAL GROUP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Jancy Tom</cp:lastModifiedBy>
  <cp:revision>17</cp:revision>
  <dcterms:created xsi:type="dcterms:W3CDTF">2021-05-31T12:55:53Z</dcterms:created>
  <dcterms:modified xsi:type="dcterms:W3CDTF">2021-12-16T13:59:56Z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Google</vt:lpwstr>
  </property>
  <property fmtid="{D5CDD505-2E9C-101B-9397-08002B2CF9AE}" pid="3" name="LastSaved">
    <vt:filetime>2021-05-31T00:00:00Z</vt:filetime>
  </property>
</Properties>
</file>