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321" r:id="rId3"/>
    <p:sldId id="514" r:id="rId4"/>
    <p:sldId id="518" r:id="rId5"/>
    <p:sldId id="515" r:id="rId6"/>
    <p:sldId id="516" r:id="rId7"/>
    <p:sldId id="517" r:id="rId8"/>
    <p:sldId id="519" r:id="rId9"/>
    <p:sldId id="489" r:id="rId10"/>
    <p:sldId id="3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75BEF"/>
    <a:srgbClr val="FF00FF"/>
    <a:srgbClr val="009900"/>
    <a:srgbClr val="E65F22"/>
    <a:srgbClr val="FF7C80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62" autoAdjust="0"/>
  </p:normalViewPr>
  <p:slideViewPr>
    <p:cSldViewPr>
      <p:cViewPr>
        <p:scale>
          <a:sx n="53" d="100"/>
          <a:sy n="53" d="100"/>
        </p:scale>
        <p:origin x="-882" y="-5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14FA-17D0-4267-9992-9F9E94C0F7DF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F2B07-3692-4430-B0EA-D0A3366B1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3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F2B07-3692-4430-B0EA-D0A3366B1D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64519-1769-E041-914C-57BD47293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0DA8A8-EDDF-EC42-9825-1365D527F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E948F-8B2E-4840-80AA-AF937DA1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F915A-22E3-1746-84D1-EA4A3C89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B872E1-4A84-9743-A765-8C0AF202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0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0621F-5C5C-8841-A2F2-251B8A3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F7ED05-3B1C-0E4F-B6A7-5E5E50C4B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6F8299-867E-734C-ADE2-AED4A625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565842-E4C8-AE47-A7C3-DBBACC42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8A52D-1BA6-E546-84B5-CBFA976E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94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079E832-A574-5A44-81B6-494B49B05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EF4A52C-8BE7-6F4A-8572-D0EBF121F3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EA47EC-1EEB-4C4A-8219-7D669E63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D2989-14FD-7144-8CC1-104483670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37F14-43C9-4741-AAAC-8B76C0CB2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2CAB0-E37C-F244-AB18-12147C9C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D716E1-0854-E347-92D5-A56E2521A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6722D-C79C-E243-BA1E-4CD5E282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FB9E25-43D3-E04A-A6F4-88528EB8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FCCE90-6E1E-034A-92CD-30905BBD5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6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56208-D92A-8644-84FC-9F67D012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3D3776-B10A-E246-AC1C-84FDC2C99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098BA4-235B-4B4C-B9EF-13C94229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4399AC-D446-F341-908F-6B4944C0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8B91B2-D5D8-3147-BFAA-A755EB00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9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26954-6CAB-BD49-8CE2-72C41E4C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E2C176-0513-7A45-A2F7-899F2449F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0DBCCF7-909F-F546-A8F0-317586FC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3D2E12-07E4-6E47-B38E-FA351AF9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1B294-651E-6B44-95F9-05688798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91CE75-FD62-CA45-90D7-C75CCC0F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307983-5EB4-F848-88C4-7BA513CF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5F3FF0-10EB-D54E-A0E4-979B6BE3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70297A-BB55-FD4C-B819-9DD89F3C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8D761D-7A38-7C4D-B1AC-3B9BF5708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918D04-7E05-2D44-801A-B5F3F8403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59644B-62A1-2C45-8E21-6DA7A4B1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90EEF0-5A6E-F34C-8FBB-2E37C2ED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DE5095-29A7-9542-9A53-F3CFE425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4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2D862-C02C-5348-A9C8-1F2F9E46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ABE012-F64A-534D-A012-8DA30DB4C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EA01C4-2405-2247-9740-C060263C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0E8B90-5FE4-594F-AE5C-0AC98202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0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59155B-B0A5-0943-A17A-5590C916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BD48596-985F-FB4D-B324-0697E0135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C475ABF-0372-4743-ADB5-BD15F2A0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BCF26-BB23-914E-9933-A817752D6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D8E813-1061-7649-BF60-395C7BF2B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2BC2D4-6CF3-A541-9A5A-67E8E15B9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ADFA62-4DB5-D045-8B32-3BC69821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25EC53-443D-3447-8F99-59CA3E15C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52FB55-CCB6-6742-907B-1B4F5B58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9EA61-FE5B-824E-927D-6D9340437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D4B520-CAE8-B94A-8D18-6405D6831A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2E322E-DD55-374A-AE10-A5F29656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D25491-EA25-3443-A839-EEA2C1713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F5108C-FC5D-A143-827A-BF1577C6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44D07F-8B0B-B94B-805E-2AFC070E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5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3C99B2B-AA11-9D43-8B4E-C6AE1CF7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452DBA-62E8-7841-A896-1CBF6CB22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9E5C18-97FF-884F-B327-6D495423A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5200C-CB31-BB47-BEC9-F797321140C2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54A624-86A2-044B-BC39-AAFF7E6C8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6166CF-6E9E-C249-A19D-A5672916E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38F3-42F4-814D-8B9F-0C9CA3DEE3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7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5036828"/>
            <a:ext cx="12192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08188" y="914401"/>
            <a:ext cx="11684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6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36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33400" y="1600199"/>
            <a:ext cx="10972800" cy="23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b="1" dirty="0" smtClean="0"/>
              <a:t>SESSION </a:t>
            </a:r>
            <a:r>
              <a:rPr lang="en-US" sz="3200" b="1" dirty="0"/>
              <a:t>:	</a:t>
            </a:r>
            <a:r>
              <a:rPr lang="en-US" sz="3200" b="1" dirty="0" smtClean="0"/>
              <a:t>	</a:t>
            </a:r>
            <a:r>
              <a:rPr lang="en-US" sz="3200" b="1" dirty="0"/>
              <a:t>	</a:t>
            </a:r>
            <a:r>
              <a:rPr lang="or-IN" sz="3200" b="1" dirty="0" smtClean="0"/>
              <a:t> </a:t>
            </a:r>
            <a:r>
              <a:rPr lang="or-IN" sz="3200" b="1" dirty="0"/>
              <a:t>୦୪      </a:t>
            </a:r>
            <a:r>
              <a:rPr lang="en-US" sz="3200" b="1" dirty="0"/>
              <a:t>		</a:t>
            </a:r>
          </a:p>
          <a:p>
            <a:pPr lvl="0"/>
            <a:r>
              <a:rPr lang="en-IN" sz="3200" b="1" dirty="0"/>
              <a:t>CLASS :	</a:t>
            </a:r>
            <a:r>
              <a:rPr lang="en-IN" sz="3200" b="1" dirty="0" smtClean="0"/>
              <a:t>		</a:t>
            </a:r>
            <a:r>
              <a:rPr lang="or-IN" sz="3200" b="1" dirty="0"/>
              <a:t>ଚତୁର୍ଥ ଶ୍ରେଣୀ </a:t>
            </a:r>
            <a:endParaRPr lang="en" sz="3200" b="1" dirty="0"/>
          </a:p>
          <a:p>
            <a:pPr lvl="0"/>
            <a:r>
              <a:rPr lang="en" sz="3200" b="1" dirty="0"/>
              <a:t>SUBJECT : 	</a:t>
            </a:r>
            <a:r>
              <a:rPr lang="en" sz="3200" b="1" dirty="0" smtClean="0"/>
              <a:t>		</a:t>
            </a:r>
            <a:r>
              <a:rPr lang="or-IN" sz="3200" b="1" dirty="0" smtClean="0"/>
              <a:t>ଓଡ଼ିଆ </a:t>
            </a:r>
            <a:endParaRPr lang="en-US" sz="3200" b="1" dirty="0" smtClean="0"/>
          </a:p>
          <a:p>
            <a:pPr lvl="0"/>
            <a:r>
              <a:rPr lang="en-US" sz="3200" b="1" dirty="0" smtClean="0"/>
              <a:t>CHAPTER :			</a:t>
            </a:r>
            <a:r>
              <a:rPr lang="or-IN" sz="3200" b="1" dirty="0" smtClean="0"/>
              <a:t>ପୁନରାବୃତ୍ତି </a:t>
            </a:r>
            <a:r>
              <a:rPr lang="or-IN" sz="3200" b="1" dirty="0"/>
              <a:t>କାର୍ଯ୍ୟ ୩ </a:t>
            </a:r>
            <a:endParaRPr lang="en-US" sz="3200" b="1" dirty="0" smtClean="0"/>
          </a:p>
          <a:p>
            <a:r>
              <a:rPr lang="en" sz="3200" b="1" dirty="0" smtClean="0"/>
              <a:t>TOPIC :			</a:t>
            </a:r>
            <a:r>
              <a:rPr lang="or-IN" sz="3200" b="1" dirty="0"/>
              <a:t>ରଚନା ଓ ବ୍ୟାକରଣ</a:t>
            </a:r>
            <a:endParaRPr lang="en-US" sz="3200" b="1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400800" y="36576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9144000" y="3657600"/>
            <a:ext cx="76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9677400" y="73926"/>
            <a:ext cx="2402647" cy="84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3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en-US" sz="4800" b="1" dirty="0"/>
              <a:t>THANKING YOU</a:t>
            </a:r>
          </a:p>
          <a:p>
            <a:pPr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ODM EDUCATIONAL GROUP</a:t>
            </a:r>
          </a:p>
        </p:txBody>
      </p:sp>
      <p:pic>
        <p:nvPicPr>
          <p:cNvPr id="5" name="Google Shape;70;p15">
            <a:extLst>
              <a:ext uri="{FF2B5EF4-FFF2-40B4-BE49-F238E27FC236}">
                <a16:creationId xmlns:lc="http://schemas.openxmlformats.org/drawingml/2006/lockedCanvas" xmlns:a16="http://schemas.microsoft.com/office/drawing/2014/main" xmlns="" id="{9A840467-0940-C849-8C69-77E02D7CEA1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144000" y="70944"/>
            <a:ext cx="2908926" cy="767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381000"/>
            <a:ext cx="5943600" cy="1600200"/>
          </a:xfrm>
          <a:prstGeom prst="ellips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949714"/>
            <a:ext cx="119005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3600" b="1" dirty="0">
                <a:solidFill>
                  <a:srgbClr val="002060"/>
                </a:solidFill>
              </a:rPr>
              <a:t>ପ୍ରଶ୍ନୋତ୍ତର ମାଧ୍ୟମ ରେ ଜ୍ଞାନ ଆହରଣ କରିବା 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753070"/>
            <a:ext cx="4381328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or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ଶୈକ୍ଷିକ ଉଦ୍ଦେଶ୍ୟ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677400" y="73925"/>
            <a:ext cx="2402647" cy="840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5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7270"/>
            <a:ext cx="12192000" cy="923330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5400" b="1" dirty="0" smtClean="0">
                <a:solidFill>
                  <a:schemeClr val="bg1"/>
                </a:solidFill>
              </a:rPr>
              <a:t>ରଚନା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7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906000" y="70944"/>
            <a:ext cx="2146926" cy="8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181600" y="99060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or-IN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48956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ମହାମାରୀ</a:t>
            </a:r>
            <a:r>
              <a:rPr lang="en-IN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IN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କରୋନା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094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3048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57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8956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6" t="14286" r="9651" b="55102"/>
          <a:stretch/>
        </p:blipFill>
        <p:spPr bwMode="auto">
          <a:xfrm>
            <a:off x="8305800" y="3124200"/>
            <a:ext cx="2743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4591050"/>
            <a:ext cx="19716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4724400"/>
            <a:ext cx="22764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2" y="1371600"/>
            <a:ext cx="236837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22" y="3522705"/>
            <a:ext cx="236837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022" y="5410200"/>
            <a:ext cx="236837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90600"/>
            <a:ext cx="11582400" cy="52629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err="1" smtClean="0">
                <a:solidFill>
                  <a:srgbClr val="000099"/>
                </a:solidFill>
              </a:rPr>
              <a:t>ସାରା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ବିଶ୍ୱରେ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ଆତଙ୍କ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ସୃଷ୍ଟି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କରି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କାୟା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ବିସ୍ତାର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କରିଥିବା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କରୋନା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ଏକ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ସଂକ୍ରମଣ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ଜନିତ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ରୋଗ</a:t>
            </a:r>
            <a:r>
              <a:rPr lang="en-IN" sz="2800" dirty="0">
                <a:solidFill>
                  <a:srgbClr val="000099"/>
                </a:solidFill>
              </a:rPr>
              <a:t> l </a:t>
            </a:r>
            <a:r>
              <a:rPr lang="en-IN" sz="2800" dirty="0" err="1" smtClean="0">
                <a:solidFill>
                  <a:srgbClr val="000099"/>
                </a:solidFill>
              </a:rPr>
              <a:t>ପୃଥିବୀରେ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ସବୁଠାରୁ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ଦ୍ରୁତ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ସଂକ୍ରମଣ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ରୋଗମାନଙ୍କ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ମଧ୍ୟରୁ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ଏହା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ଅନ୍ୟତମ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smtClean="0">
                <a:solidFill>
                  <a:srgbClr val="000099"/>
                </a:solidFill>
              </a:rPr>
              <a:t>l </a:t>
            </a:r>
            <a:r>
              <a:rPr lang="en-IN" sz="2800" dirty="0" err="1" smtClean="0">
                <a:solidFill>
                  <a:srgbClr val="000099"/>
                </a:solidFill>
              </a:rPr>
              <a:t>ବର୍ତ୍ତମାନ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ଏହି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ରୋଗ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ସମସ୍ତଙ୍କ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ମନରେ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ଭୟର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ବାତାବରଣ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ସୃଷ୍ଟି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କରିଛି</a:t>
            </a:r>
            <a:r>
              <a:rPr lang="en-IN" sz="2800" dirty="0">
                <a:solidFill>
                  <a:srgbClr val="000099"/>
                </a:solidFill>
              </a:rPr>
              <a:t>  l </a:t>
            </a:r>
            <a:r>
              <a:rPr lang="en-IN" sz="2800" dirty="0" err="1" smtClean="0">
                <a:solidFill>
                  <a:srgbClr val="000099"/>
                </a:solidFill>
              </a:rPr>
              <a:t>ଚୀନର</a:t>
            </a:r>
            <a:r>
              <a:rPr lang="en-IN" sz="2800" dirty="0" smtClean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ଉହାନ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ସହରରୁ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ଏହି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ଭୂତାଣୁ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ପ୍ରଥମେ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ଚି଼ହ୍ନଟ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ହୋଇ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or-IN" sz="2800" dirty="0" smtClean="0">
                <a:solidFill>
                  <a:srgbClr val="000099"/>
                </a:solidFill>
              </a:rPr>
              <a:t>ପୃଥିବୀର </a:t>
            </a:r>
            <a:r>
              <a:rPr lang="en-IN" sz="2800" dirty="0" err="1" smtClean="0">
                <a:solidFill>
                  <a:srgbClr val="000099"/>
                </a:solidFill>
              </a:rPr>
              <a:t>ସବୁ</a:t>
            </a:r>
            <a:r>
              <a:rPr lang="en-IN" sz="2800" dirty="0" smtClean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ଦେଶରେ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ଆତଙ୍କ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ଖେଳାଇ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ଦେଇଛି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smtClean="0">
                <a:solidFill>
                  <a:srgbClr val="000099"/>
                </a:solidFill>
              </a:rPr>
              <a:t>l </a:t>
            </a:r>
            <a:r>
              <a:rPr lang="en-IN" sz="2800" dirty="0" err="1" smtClean="0">
                <a:solidFill>
                  <a:srgbClr val="000099"/>
                </a:solidFill>
              </a:rPr>
              <a:t>ଏହି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ରୋଗ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ପ୍ରଥମେ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ଥଣ୍ଡା</a:t>
            </a:r>
            <a:r>
              <a:rPr lang="en-IN" sz="2800" dirty="0">
                <a:solidFill>
                  <a:srgbClr val="000099"/>
                </a:solidFill>
              </a:rPr>
              <a:t>, </a:t>
            </a:r>
            <a:r>
              <a:rPr lang="en-IN" sz="2800" dirty="0" err="1">
                <a:solidFill>
                  <a:srgbClr val="000099"/>
                </a:solidFill>
              </a:rPr>
              <a:t>କାଶ</a:t>
            </a:r>
            <a:r>
              <a:rPr lang="en-IN" sz="2800" dirty="0">
                <a:solidFill>
                  <a:srgbClr val="000099"/>
                </a:solidFill>
              </a:rPr>
              <a:t> ଓ </a:t>
            </a:r>
            <a:r>
              <a:rPr lang="en-IN" sz="2800" dirty="0" err="1" smtClean="0">
                <a:solidFill>
                  <a:srgbClr val="000099"/>
                </a:solidFill>
              </a:rPr>
              <a:t>ଜ୍ଵରରୁ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ଆରମ୍ଭ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ହୋଇ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ଥାଏ</a:t>
            </a:r>
            <a:r>
              <a:rPr lang="en-IN" sz="2800" dirty="0">
                <a:solidFill>
                  <a:srgbClr val="000099"/>
                </a:solidFill>
              </a:rPr>
              <a:t>  l </a:t>
            </a:r>
            <a:r>
              <a:rPr lang="en-IN" sz="2800" dirty="0" err="1">
                <a:solidFill>
                  <a:srgbClr val="000099"/>
                </a:solidFill>
              </a:rPr>
              <a:t>ଫୁସ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ଫୁସ</a:t>
            </a:r>
            <a:r>
              <a:rPr lang="en-IN" sz="2800" dirty="0">
                <a:solidFill>
                  <a:srgbClr val="000099"/>
                </a:solidFill>
              </a:rPr>
              <a:t>  ଓ </a:t>
            </a:r>
            <a:r>
              <a:rPr lang="en-IN" sz="2800" dirty="0" err="1">
                <a:solidFill>
                  <a:srgbClr val="000099"/>
                </a:solidFill>
              </a:rPr>
              <a:t>ଯକୃତ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କୁ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ସଂକ୍ରମଣ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ଏହି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ରୋଗ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ଶ୍ୱାସ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କ୍ରିୟାରେ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ବାଧା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ସୃଷ୍ଟି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କରିଥାଏ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smtClean="0">
                <a:solidFill>
                  <a:srgbClr val="000099"/>
                </a:solidFill>
              </a:rPr>
              <a:t>l </a:t>
            </a:r>
            <a:r>
              <a:rPr lang="en-IN" sz="2800" dirty="0" err="1">
                <a:solidFill>
                  <a:srgbClr val="000099"/>
                </a:solidFill>
              </a:rPr>
              <a:t>ଏହି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କରୋନା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ମହାମାରୀ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ଯୋଗୁ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ଦେଶରେ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ସାମାଜିକ</a:t>
            </a:r>
            <a:r>
              <a:rPr lang="en-IN" sz="2800" dirty="0">
                <a:solidFill>
                  <a:srgbClr val="000099"/>
                </a:solidFill>
              </a:rPr>
              <a:t> ଓ </a:t>
            </a:r>
            <a:r>
              <a:rPr lang="en-IN" sz="2800" dirty="0" err="1">
                <a:solidFill>
                  <a:srgbClr val="000099"/>
                </a:solidFill>
              </a:rPr>
              <a:t>ଆର୍ଥିକ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ପରିସ୍ଥିତି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ଅତୀବ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ଜଟିଳ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ହୋଇ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ଉଠିଛି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smtClean="0">
                <a:solidFill>
                  <a:srgbClr val="000099"/>
                </a:solidFill>
              </a:rPr>
              <a:t>l</a:t>
            </a:r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7270"/>
            <a:ext cx="12192000" cy="923330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ମହାମାରୀ</a:t>
            </a:r>
            <a:r>
              <a:rPr lang="e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 </a:t>
            </a:r>
            <a:r>
              <a:rPr lang="en-IN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କରୋନା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pic>
        <p:nvPicPr>
          <p:cNvPr id="7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0" y="70944"/>
            <a:ext cx="2146926" cy="84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0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12192000" cy="59093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IN" sz="2800" dirty="0" smtClean="0"/>
          </a:p>
          <a:p>
            <a:pPr algn="just">
              <a:lnSpc>
                <a:spcPct val="150000"/>
              </a:lnSpc>
            </a:pPr>
            <a:r>
              <a:rPr lang="en-IN" sz="2800" dirty="0" err="1" smtClean="0">
                <a:solidFill>
                  <a:srgbClr val="000099"/>
                </a:solidFill>
              </a:rPr>
              <a:t>ଏହି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ରୋଗରୁ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ନିଜକୁ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ରକ୍ଷା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କରିବାକୁ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ହେଲେ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ପ୍ରଥମେ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ଆମେ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ନିଜେ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ସଚେତନ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ହେବା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ଆବଶ୍ୟକ</a:t>
            </a:r>
            <a:r>
              <a:rPr lang="en-IN" sz="2800" dirty="0">
                <a:solidFill>
                  <a:srgbClr val="000099"/>
                </a:solidFill>
              </a:rPr>
              <a:t>  l </a:t>
            </a:r>
            <a:r>
              <a:rPr lang="en-IN" sz="2800" dirty="0" err="1">
                <a:solidFill>
                  <a:srgbClr val="000099"/>
                </a:solidFill>
              </a:rPr>
              <a:t>ଯଥା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ବାହାରକୁ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ବାହାରିଲେ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ସର୍ବଦା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ମାସ୍କ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ପିନ୍ଧିବା</a:t>
            </a:r>
            <a:r>
              <a:rPr lang="en-IN" sz="2800" dirty="0">
                <a:solidFill>
                  <a:srgbClr val="000099"/>
                </a:solidFill>
              </a:rPr>
              <a:t>, </a:t>
            </a:r>
            <a:r>
              <a:rPr lang="en-IN" sz="2800" dirty="0" err="1" smtClean="0">
                <a:solidFill>
                  <a:srgbClr val="000099"/>
                </a:solidFill>
              </a:rPr>
              <a:t>ସାମାଜିକ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ଦୂରତା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ରକ୍ଷା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କରିବା,ସାନିଟାଇଜର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ବ୍ୟବହାର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କରିବା</a:t>
            </a:r>
            <a:r>
              <a:rPr lang="en-IN" sz="2800" dirty="0">
                <a:solidFill>
                  <a:srgbClr val="000099"/>
                </a:solidFill>
              </a:rPr>
              <a:t>, </a:t>
            </a:r>
            <a:r>
              <a:rPr lang="en-IN" sz="2800" dirty="0" err="1">
                <a:solidFill>
                  <a:srgbClr val="000099"/>
                </a:solidFill>
              </a:rPr>
              <a:t>ବାରମ୍ବାର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ହାତ</a:t>
            </a:r>
            <a:r>
              <a:rPr lang="en-IN" sz="2800" dirty="0">
                <a:solidFill>
                  <a:srgbClr val="000099"/>
                </a:solidFill>
              </a:rPr>
              <a:t>   </a:t>
            </a:r>
            <a:r>
              <a:rPr lang="en-IN" sz="2800" dirty="0" err="1">
                <a:solidFill>
                  <a:srgbClr val="000099"/>
                </a:solidFill>
              </a:rPr>
              <a:t>ଧୋଇବା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ସହ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 smtClean="0">
                <a:solidFill>
                  <a:srgbClr val="000099"/>
                </a:solidFill>
              </a:rPr>
              <a:t>ସରକାର</a:t>
            </a:r>
            <a:r>
              <a:rPr lang="or-IN" sz="2800" dirty="0">
                <a:solidFill>
                  <a:srgbClr val="000099"/>
                </a:solidFill>
              </a:rPr>
              <a:t>ଙ୍କର </a:t>
            </a:r>
            <a:r>
              <a:rPr lang="en-IN" sz="2800" dirty="0" err="1" smtClean="0">
                <a:solidFill>
                  <a:srgbClr val="000099"/>
                </a:solidFill>
              </a:rPr>
              <a:t>ସମସ୍ତ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ନିୟମ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କୁ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ପାଳନ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କରିବା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ଉଚିତ</a:t>
            </a:r>
            <a:r>
              <a:rPr lang="en-IN" sz="2800" dirty="0">
                <a:solidFill>
                  <a:srgbClr val="000099"/>
                </a:solidFill>
              </a:rPr>
              <a:t>  l </a:t>
            </a:r>
            <a:r>
              <a:rPr lang="en-IN" sz="2800" dirty="0" err="1">
                <a:solidFill>
                  <a:srgbClr val="000099"/>
                </a:solidFill>
              </a:rPr>
              <a:t>ଏହି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ପରିସ୍ଥିତି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ରେ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ନିଜେ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ସଚେତନ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 smtClean="0">
                <a:solidFill>
                  <a:srgbClr val="000099"/>
                </a:solidFill>
              </a:rPr>
              <a:t>ହେବା</a:t>
            </a:r>
            <a:r>
              <a:rPr lang="en-IN" sz="2800" dirty="0" smtClean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ସହ</a:t>
            </a:r>
            <a:r>
              <a:rPr lang="en-IN" sz="2800" dirty="0">
                <a:solidFill>
                  <a:srgbClr val="000099"/>
                </a:solidFill>
              </a:rPr>
              <a:t>   </a:t>
            </a:r>
            <a:r>
              <a:rPr lang="en-IN" sz="2800" dirty="0" err="1">
                <a:solidFill>
                  <a:srgbClr val="000099"/>
                </a:solidFill>
              </a:rPr>
              <a:t>ଅନ୍ୟ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ମାନଙ୍କୁ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ସଚେତନ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କରିବା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ହେଉଛି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ଆମର</a:t>
            </a:r>
            <a:r>
              <a:rPr lang="en-IN" sz="2800" dirty="0">
                <a:solidFill>
                  <a:srgbClr val="000099"/>
                </a:solidFill>
              </a:rPr>
              <a:t>  </a:t>
            </a:r>
            <a:r>
              <a:rPr lang="en-IN" sz="2800" dirty="0" err="1">
                <a:solidFill>
                  <a:srgbClr val="000099"/>
                </a:solidFill>
              </a:rPr>
              <a:t>ପ୍ରଥମ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err="1">
                <a:solidFill>
                  <a:srgbClr val="000099"/>
                </a:solidFill>
              </a:rPr>
              <a:t>କର୍ତ୍ତବ୍ୟ</a:t>
            </a:r>
            <a:r>
              <a:rPr lang="en-IN" sz="2800" dirty="0">
                <a:solidFill>
                  <a:srgbClr val="000099"/>
                </a:solidFill>
              </a:rPr>
              <a:t> </a:t>
            </a:r>
            <a:r>
              <a:rPr lang="en-IN" sz="2800" dirty="0" smtClean="0"/>
              <a:t>l</a:t>
            </a:r>
          </a:p>
          <a:p>
            <a:pPr algn="just">
              <a:lnSpc>
                <a:spcPct val="150000"/>
              </a:lnSpc>
            </a:pPr>
            <a:endParaRPr lang="en-IN" sz="2800" dirty="0" smtClean="0"/>
          </a:p>
          <a:p>
            <a:pPr algn="just">
              <a:lnSpc>
                <a:spcPct val="150000"/>
              </a:lnSpc>
            </a:pPr>
            <a:endParaRPr lang="en-US" sz="2800" dirty="0"/>
          </a:p>
          <a:p>
            <a:pPr algn="just">
              <a:lnSpc>
                <a:spcPct val="150000"/>
              </a:lnSpc>
            </a:pPr>
            <a:endParaRPr lang="en-IN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67270"/>
            <a:ext cx="12192000" cy="923330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ମହାମାରୀ</a:t>
            </a:r>
            <a:r>
              <a:rPr lang="en-IN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 </a:t>
            </a:r>
            <a:r>
              <a:rPr lang="en-IN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effectLst/>
              </a:rPr>
              <a:t>କରୋନା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effectLst/>
            </a:endParaRPr>
          </a:p>
        </p:txBody>
      </p:sp>
      <p:pic>
        <p:nvPicPr>
          <p:cNvPr id="6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9906000" y="70944"/>
            <a:ext cx="2146926" cy="843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0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0600"/>
            <a:ext cx="12192000" cy="7386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“</a:t>
            </a:r>
            <a:r>
              <a:rPr lang="or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ଐ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”</a:t>
            </a:r>
            <a:r>
              <a:rPr lang="or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କାର </a:t>
            </a:r>
            <a:r>
              <a:rPr lang="or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ଯୋଗ କରି ୦୫  ଟି ଶବ୍ଦ </a:t>
            </a:r>
            <a:r>
              <a:rPr lang="or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</a:rPr>
              <a:t>ଲେଖ</a:t>
            </a:r>
            <a:endParaRPr lang="en-IN" sz="2800" dirty="0">
              <a:solidFill>
                <a:srgbClr val="0000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270"/>
            <a:ext cx="12192000" cy="923330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or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ଶବ୍ଦାବଳୀ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6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686800" y="70944"/>
            <a:ext cx="3366126" cy="8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048000" y="182880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 </a:t>
            </a:r>
            <a:r>
              <a:rPr lang="or-IN" sz="2800" dirty="0" smtClean="0"/>
              <a:t>ତୈଳ </a:t>
            </a:r>
            <a:endParaRPr lang="or-IN" sz="2800" dirty="0"/>
          </a:p>
          <a:p>
            <a:pPr>
              <a:lnSpc>
                <a:spcPct val="200000"/>
              </a:lnSpc>
            </a:pPr>
            <a:r>
              <a:rPr lang="or-IN" sz="2800" dirty="0" smtClean="0"/>
              <a:t> କୈଳାଶ </a:t>
            </a:r>
            <a:endParaRPr lang="or-IN" sz="2800" dirty="0"/>
          </a:p>
          <a:p>
            <a:pPr>
              <a:lnSpc>
                <a:spcPct val="200000"/>
              </a:lnSpc>
            </a:pPr>
            <a:r>
              <a:rPr lang="or-IN" sz="2800" dirty="0" smtClean="0"/>
              <a:t> ସୈନିକ </a:t>
            </a:r>
            <a:endParaRPr lang="or-IN" sz="2800" dirty="0"/>
          </a:p>
          <a:p>
            <a:pPr>
              <a:lnSpc>
                <a:spcPct val="200000"/>
              </a:lnSpc>
            </a:pPr>
            <a:r>
              <a:rPr lang="or-IN" sz="2800" dirty="0" smtClean="0"/>
              <a:t> ଐରାବତ</a:t>
            </a:r>
            <a:endParaRPr lang="en-US" sz="2800" dirty="0" smtClean="0"/>
          </a:p>
          <a:p>
            <a:pPr>
              <a:lnSpc>
                <a:spcPct val="200000"/>
              </a:lnSpc>
            </a:pPr>
            <a:r>
              <a:rPr lang="or-IN" sz="2800" dirty="0" smtClean="0">
                <a:solidFill>
                  <a:prstClr val="black"/>
                </a:solidFill>
              </a:rPr>
              <a:t>ବୈଶାଖ</a:t>
            </a:r>
            <a:endParaRPr lang="en-US" sz="2800" dirty="0"/>
          </a:p>
          <a:p>
            <a:r>
              <a:rPr lang="or-IN" sz="2800" dirty="0" smtClean="0"/>
              <a:t> </a:t>
            </a:r>
            <a:endParaRPr lang="or-IN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828801"/>
            <a:ext cx="719137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1" y="2895599"/>
            <a:ext cx="1785937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43" y="3759071"/>
            <a:ext cx="19050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1"/>
            <a:ext cx="719137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30" y="4730621"/>
            <a:ext cx="1785937" cy="83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93" y="5562600"/>
            <a:ext cx="1895475" cy="94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53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7270"/>
            <a:ext cx="12192000" cy="923330"/>
          </a:xfrm>
          <a:prstGeom prst="rect">
            <a:avLst/>
          </a:prstGeom>
          <a:solidFill>
            <a:srgbClr val="009900"/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or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ପ୍ରତି ଶବ୍ଦ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6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8686800" y="70944"/>
            <a:ext cx="3366126" cy="8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352800" y="1371600"/>
            <a:ext cx="6096000" cy="481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or-IN" sz="3200" dirty="0">
                <a:solidFill>
                  <a:srgbClr val="C00000"/>
                </a:solidFill>
              </a:rPr>
              <a:t>ଗାଈ</a:t>
            </a:r>
            <a:r>
              <a:rPr lang="or-IN" sz="3200" dirty="0"/>
              <a:t>  </a:t>
            </a:r>
            <a:r>
              <a:rPr lang="en-US" sz="3200" dirty="0" smtClean="0"/>
              <a:t>		</a:t>
            </a:r>
            <a:r>
              <a:rPr lang="or-IN" sz="3200" dirty="0" smtClean="0">
                <a:solidFill>
                  <a:srgbClr val="000099"/>
                </a:solidFill>
              </a:rPr>
              <a:t>ଧେନୁ</a:t>
            </a:r>
            <a:r>
              <a:rPr lang="or-IN" sz="3200" dirty="0" smtClean="0"/>
              <a:t> </a:t>
            </a:r>
            <a:r>
              <a:rPr lang="en-US" sz="3200" dirty="0" smtClean="0"/>
              <a:t>		</a:t>
            </a:r>
            <a:r>
              <a:rPr lang="or-IN" sz="3200" dirty="0" smtClean="0">
                <a:solidFill>
                  <a:srgbClr val="975BEF"/>
                </a:solidFill>
              </a:rPr>
              <a:t>ଗୋମାତା</a:t>
            </a:r>
            <a:r>
              <a:rPr lang="or-IN" sz="3200" dirty="0" smtClean="0"/>
              <a:t> </a:t>
            </a:r>
            <a:endParaRPr lang="or-IN" sz="3200" dirty="0"/>
          </a:p>
          <a:p>
            <a:pPr>
              <a:lnSpc>
                <a:spcPct val="250000"/>
              </a:lnSpc>
            </a:pPr>
            <a:r>
              <a:rPr lang="or-IN" sz="3200" dirty="0">
                <a:solidFill>
                  <a:srgbClr val="C00000"/>
                </a:solidFill>
              </a:rPr>
              <a:t>ଘର</a:t>
            </a:r>
            <a:r>
              <a:rPr lang="or-IN" sz="3200" dirty="0"/>
              <a:t> </a:t>
            </a:r>
            <a:r>
              <a:rPr lang="en-US" sz="3200" dirty="0" smtClean="0"/>
              <a:t>			</a:t>
            </a:r>
            <a:r>
              <a:rPr lang="or-IN" sz="3200" dirty="0" smtClean="0">
                <a:solidFill>
                  <a:srgbClr val="000099"/>
                </a:solidFill>
              </a:rPr>
              <a:t>ସଦନ</a:t>
            </a:r>
            <a:r>
              <a:rPr lang="or-IN" sz="3200" dirty="0" smtClean="0"/>
              <a:t> </a:t>
            </a:r>
            <a:r>
              <a:rPr lang="en-US" sz="3200" dirty="0" smtClean="0"/>
              <a:t>	</a:t>
            </a:r>
            <a:r>
              <a:rPr lang="or-IN" sz="3200" dirty="0" smtClean="0">
                <a:solidFill>
                  <a:srgbClr val="975BEF"/>
                </a:solidFill>
              </a:rPr>
              <a:t>ଗୃହ</a:t>
            </a:r>
            <a:r>
              <a:rPr lang="or-IN" sz="3200" dirty="0" smtClean="0"/>
              <a:t> </a:t>
            </a:r>
            <a:endParaRPr lang="or-IN" sz="3200" dirty="0"/>
          </a:p>
          <a:p>
            <a:pPr>
              <a:lnSpc>
                <a:spcPct val="250000"/>
              </a:lnSpc>
            </a:pPr>
            <a:r>
              <a:rPr lang="or-IN" sz="3200" dirty="0">
                <a:solidFill>
                  <a:srgbClr val="C00000"/>
                </a:solidFill>
              </a:rPr>
              <a:t>ଜଳ</a:t>
            </a:r>
            <a:r>
              <a:rPr lang="or-IN" sz="3200" dirty="0"/>
              <a:t> </a:t>
            </a:r>
            <a:r>
              <a:rPr lang="en-US" sz="3200" dirty="0" smtClean="0"/>
              <a:t>			</a:t>
            </a:r>
            <a:r>
              <a:rPr lang="or-IN" sz="3200" dirty="0" smtClean="0">
                <a:solidFill>
                  <a:srgbClr val="000099"/>
                </a:solidFill>
              </a:rPr>
              <a:t>ବାରି</a:t>
            </a:r>
            <a:r>
              <a:rPr lang="or-IN" sz="3200" dirty="0" smtClean="0"/>
              <a:t> </a:t>
            </a:r>
            <a:r>
              <a:rPr lang="en-US" sz="3200" dirty="0" smtClean="0"/>
              <a:t>		</a:t>
            </a:r>
            <a:r>
              <a:rPr lang="or-IN" sz="3200" dirty="0" smtClean="0">
                <a:solidFill>
                  <a:srgbClr val="975BEF"/>
                </a:solidFill>
              </a:rPr>
              <a:t>ନୀର</a:t>
            </a:r>
            <a:r>
              <a:rPr lang="or-IN" sz="3200" dirty="0" smtClean="0"/>
              <a:t> </a:t>
            </a:r>
            <a:endParaRPr lang="or-IN" sz="3200" dirty="0"/>
          </a:p>
          <a:p>
            <a:pPr>
              <a:lnSpc>
                <a:spcPct val="250000"/>
              </a:lnSpc>
            </a:pPr>
            <a:r>
              <a:rPr lang="or-IN" sz="3200" dirty="0">
                <a:solidFill>
                  <a:srgbClr val="C00000"/>
                </a:solidFill>
              </a:rPr>
              <a:t>ପକ୍ଷୀ</a:t>
            </a:r>
            <a:r>
              <a:rPr lang="or-IN" sz="3200" dirty="0"/>
              <a:t> </a:t>
            </a:r>
            <a:r>
              <a:rPr lang="en-US" sz="3200" dirty="0" smtClean="0"/>
              <a:t>			</a:t>
            </a:r>
            <a:r>
              <a:rPr lang="or-IN" sz="3200" dirty="0" smtClean="0">
                <a:solidFill>
                  <a:srgbClr val="000099"/>
                </a:solidFill>
              </a:rPr>
              <a:t>ବିହଙ୍ଗ </a:t>
            </a:r>
            <a:r>
              <a:rPr lang="en-US" sz="3200" dirty="0" smtClean="0"/>
              <a:t>	</a:t>
            </a:r>
            <a:r>
              <a:rPr lang="or-IN" sz="3200" dirty="0" smtClean="0">
                <a:solidFill>
                  <a:srgbClr val="975BEF"/>
                </a:solidFill>
              </a:rPr>
              <a:t>ଖଗ</a:t>
            </a:r>
            <a:endParaRPr lang="en-US" sz="3200" dirty="0">
              <a:solidFill>
                <a:srgbClr val="975BE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905000"/>
            <a:ext cx="1885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3043237"/>
            <a:ext cx="2143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4205288"/>
            <a:ext cx="200977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5" y="5486400"/>
            <a:ext cx="194786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9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597" y="1378805"/>
            <a:ext cx="646362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or-IN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75BE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ଲବ୍ଧଜ୍ଞାନ </a:t>
            </a:r>
            <a:r>
              <a:rPr lang="or-IN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75BE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ର ଫଳାଫଳ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75BE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Google Shape;70;p15">
            <a:extLst>
              <a:ext uri="{FF2B5EF4-FFF2-40B4-BE49-F238E27FC236}">
                <a16:creationId xmlns="" xmlns:a16="http://schemas.microsoft.com/office/drawing/2014/main" xmlns:lc="http://schemas.openxmlformats.org/drawingml/2006/lockedCanvas" id="{9A840467-0940-C849-8C69-77E02D7CEA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906001" y="70944"/>
            <a:ext cx="2146927" cy="8434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397437" y="2967335"/>
            <a:ext cx="9397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or-IN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ପ୍ରଶ୍ନୋତ୍ତର ମାଧ୍ୟ୍ୟମରେ ଜ୍ଞାନ ହାସଲ କରିବା </a:t>
            </a:r>
            <a:endParaRPr lang="en-US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8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5003</TotalTime>
  <Words>206</Words>
  <Application>Microsoft Office PowerPoint</Application>
  <PresentationFormat>Custom</PresentationFormat>
  <Paragraphs>36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gayatri.rath@odmegroup.org</dc:creator>
  <cp:lastModifiedBy>DELL</cp:lastModifiedBy>
  <cp:revision>507</cp:revision>
  <dcterms:created xsi:type="dcterms:W3CDTF">2021-07-05T16:04:27Z</dcterms:created>
  <dcterms:modified xsi:type="dcterms:W3CDTF">2022-02-12T16:37:27Z</dcterms:modified>
</cp:coreProperties>
</file>