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4" r:id="rId2"/>
    <p:sldId id="321" r:id="rId3"/>
    <p:sldId id="492" r:id="rId4"/>
    <p:sldId id="506" r:id="rId5"/>
    <p:sldId id="509" r:id="rId6"/>
    <p:sldId id="512" r:id="rId7"/>
    <p:sldId id="498" r:id="rId8"/>
    <p:sldId id="508" r:id="rId9"/>
    <p:sldId id="510" r:id="rId10"/>
    <p:sldId id="511" r:id="rId11"/>
    <p:sldId id="513" r:id="rId12"/>
    <p:sldId id="489" r:id="rId13"/>
    <p:sldId id="3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99"/>
    <a:srgbClr val="009900"/>
    <a:srgbClr val="E65F22"/>
    <a:srgbClr val="FF7C80"/>
    <a:srgbClr val="66FF33"/>
    <a:srgbClr val="FFFF00"/>
    <a:srgbClr val="975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462" autoAdjust="0"/>
  </p:normalViewPr>
  <p:slideViewPr>
    <p:cSldViewPr>
      <p:cViewPr>
        <p:scale>
          <a:sx n="77" d="100"/>
          <a:sy n="77" d="100"/>
        </p:scale>
        <p:origin x="-72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F14FA-17D0-4267-9992-9F9E94C0F7D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F2B07-3692-4430-B0EA-D0A3366B1D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3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F2B07-3692-4430-B0EA-D0A3366B1DE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5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09600" y="1600199"/>
            <a:ext cx="10972800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200" b="1" dirty="0" smtClean="0"/>
              <a:t>SESSION </a:t>
            </a:r>
            <a:r>
              <a:rPr lang="en-US" sz="3200" b="1" dirty="0"/>
              <a:t>:	</a:t>
            </a:r>
            <a:r>
              <a:rPr lang="en-US" sz="3200" b="1" dirty="0" smtClean="0"/>
              <a:t>	</a:t>
            </a:r>
            <a:r>
              <a:rPr lang="en-US" sz="3200" b="1" dirty="0"/>
              <a:t>	</a:t>
            </a:r>
            <a:r>
              <a:rPr lang="or-IN" sz="3200" b="1" dirty="0" smtClean="0"/>
              <a:t> </a:t>
            </a:r>
            <a:r>
              <a:rPr lang="or-IN" sz="3200" b="1" dirty="0"/>
              <a:t>୦୩     </a:t>
            </a:r>
            <a:r>
              <a:rPr lang="en-US" sz="3200" b="1" dirty="0"/>
              <a:t>		</a:t>
            </a:r>
          </a:p>
          <a:p>
            <a:pPr lvl="0"/>
            <a:r>
              <a:rPr lang="en-IN" sz="3200" b="1" dirty="0"/>
              <a:t>CLASS :	</a:t>
            </a:r>
            <a:r>
              <a:rPr lang="en-IN" sz="3200" b="1" dirty="0" smtClean="0"/>
              <a:t>		</a:t>
            </a:r>
            <a:r>
              <a:rPr lang="or-IN" sz="3200" b="1" dirty="0"/>
              <a:t>ଚତୁର୍ଥ ଶ୍ରେଣୀ </a:t>
            </a:r>
            <a:endParaRPr lang="en" sz="3200" b="1" dirty="0"/>
          </a:p>
          <a:p>
            <a:pPr lvl="0"/>
            <a:r>
              <a:rPr lang="en" sz="3200" b="1" dirty="0"/>
              <a:t>SUBJECT : 	</a:t>
            </a:r>
            <a:r>
              <a:rPr lang="en" sz="3200" b="1" dirty="0" smtClean="0"/>
              <a:t>		</a:t>
            </a:r>
            <a:r>
              <a:rPr lang="or-IN" sz="3200" b="1" dirty="0" smtClean="0"/>
              <a:t>ଓଡ଼ିଆ </a:t>
            </a:r>
            <a:endParaRPr lang="en-US" sz="3200" b="1" dirty="0" smtClean="0"/>
          </a:p>
          <a:p>
            <a:pPr lvl="0"/>
            <a:r>
              <a:rPr lang="en-US" sz="3200" b="1" dirty="0" smtClean="0"/>
              <a:t>CHAPTER :			</a:t>
            </a:r>
            <a:r>
              <a:rPr lang="or-IN" sz="3200" b="1" dirty="0"/>
              <a:t> </a:t>
            </a:r>
            <a:r>
              <a:rPr lang="or-IN" sz="3200" b="1" dirty="0" smtClean="0"/>
              <a:t>ଜନ୍ </a:t>
            </a:r>
            <a:r>
              <a:rPr lang="or-IN" sz="3200" b="1" dirty="0"/>
              <a:t>ଙ୍କ ପ୍ରିୟ ସାଥି ଡିକ୍</a:t>
            </a:r>
            <a:r>
              <a:rPr lang="or-IN" sz="3200" b="1" dirty="0" smtClean="0"/>
              <a:t> </a:t>
            </a:r>
            <a:r>
              <a:rPr lang="or-IN" sz="3200" b="1" dirty="0"/>
              <a:t>,ଭାରତ ର </a:t>
            </a:r>
            <a:r>
              <a:rPr lang="or-IN" sz="3200" b="1" dirty="0"/>
              <a:t>ବୁଲ୍ ଵୁଲ୍</a:t>
            </a:r>
            <a:r>
              <a:rPr lang="or-IN" sz="3200" b="1" dirty="0" smtClean="0"/>
              <a:t>, </a:t>
            </a:r>
            <a:r>
              <a:rPr lang="en-US" sz="3200" b="1" dirty="0" smtClean="0"/>
              <a:t>				</a:t>
            </a:r>
            <a:r>
              <a:rPr lang="or-IN" sz="3200" b="1" dirty="0" smtClean="0"/>
              <a:t>ସେମାନେ </a:t>
            </a:r>
            <a:r>
              <a:rPr lang="or-IN" sz="3200" b="1" dirty="0"/>
              <a:t>ଆମ ଭାଇ ଭଉଣୀ ଗଛ ଓ </a:t>
            </a:r>
            <a:r>
              <a:rPr lang="or-IN" sz="3200" b="1" dirty="0" smtClean="0"/>
              <a:t>କାଠୁରିଆ </a:t>
            </a:r>
            <a:endParaRPr lang="en-US" sz="3200" b="1" dirty="0" smtClean="0"/>
          </a:p>
          <a:p>
            <a:r>
              <a:rPr lang="en" sz="3200" b="1" dirty="0" smtClean="0"/>
              <a:t>TOPIC :			</a:t>
            </a:r>
            <a:r>
              <a:rPr lang="or-IN" sz="3200" b="1" dirty="0"/>
              <a:t>ପୁନରାବୃତ୍ତି ପରୀକ୍ଷା ୧ </a:t>
            </a:r>
            <a:endParaRPr lang="en-US" sz="3200" b="1" dirty="0"/>
          </a:p>
          <a:p>
            <a:endParaRPr lang="en-US" sz="3200" b="1" dirty="0" smtClean="0"/>
          </a:p>
        </p:txBody>
      </p:sp>
      <p:cxnSp>
        <p:nvCxnSpPr>
          <p:cNvPr id="3" name="Straight Connector 2"/>
          <p:cNvCxnSpPr/>
          <p:nvPr/>
        </p:nvCxnSpPr>
        <p:spPr>
          <a:xfrm>
            <a:off x="6400800" y="3657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9144000" y="3657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9677400" y="73926"/>
            <a:ext cx="2402647" cy="840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0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solidFill>
            <a:srgbClr val="0099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5400" b="1" dirty="0" err="1" smtClean="0">
                <a:solidFill>
                  <a:schemeClr val="tx1"/>
                </a:solidFill>
              </a:rPr>
              <a:t>ଉତ୍ତର</a:t>
            </a:r>
            <a:r>
              <a:rPr lang="en-IN" sz="5400" b="1" dirty="0" smtClean="0">
                <a:solidFill>
                  <a:schemeClr val="tx1"/>
                </a:solidFill>
              </a:rPr>
              <a:t> </a:t>
            </a:r>
            <a:r>
              <a:rPr lang="or-IN" sz="5400" b="1" dirty="0">
                <a:solidFill>
                  <a:schemeClr val="bg1"/>
                </a:solidFill>
              </a:rPr>
              <a:t>୨</a:t>
            </a:r>
            <a:endParaRPr lang="en-US" sz="7200" b="1" dirty="0">
              <a:solidFill>
                <a:schemeClr val="tx1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199" y="1066800"/>
            <a:ext cx="1143000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</a:t>
            </a:r>
            <a:r>
              <a:rPr lang="en-IN" sz="2800" dirty="0">
                <a:solidFill>
                  <a:srgbClr val="C00000"/>
                </a:solidFill>
              </a:rPr>
              <a:t>ଗ)	</a:t>
            </a:r>
            <a:r>
              <a:rPr lang="en-IN" sz="2800" dirty="0" err="1">
                <a:solidFill>
                  <a:srgbClr val="C00000"/>
                </a:solidFill>
              </a:rPr>
              <a:t>ସରୋଜିନୀ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ନାଇଡ଼ୁ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ଙ୍କର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କ୍ଷେତ୍ରରେ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ନିପୁଣତା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ଥିଲା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ସରୋଜିନୀ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ନାଇଡ଼ୁଙ୍କର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କବିତା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ଲେଖି</a:t>
            </a:r>
            <a:r>
              <a:rPr lang="or-IN" sz="2800" dirty="0" smtClean="0">
                <a:solidFill>
                  <a:schemeClr val="accent6">
                    <a:lumMod val="50000"/>
                  </a:schemeClr>
                </a:solidFill>
              </a:rPr>
              <a:t>ବାରେ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ସୁନ୍ଦର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ସ୍ୱରରେ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ଗାଇ</a:t>
            </a:r>
            <a:r>
              <a:rPr lang="or-IN" sz="2800" dirty="0" smtClean="0">
                <a:solidFill>
                  <a:schemeClr val="accent6">
                    <a:lumMod val="50000"/>
                  </a:schemeClr>
                </a:solidFill>
              </a:rPr>
              <a:t>ବାରେ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ଭାଷଣ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ଦେ</a:t>
            </a:r>
            <a:r>
              <a:rPr lang="or-IN" sz="2800" dirty="0" smtClean="0">
                <a:solidFill>
                  <a:schemeClr val="accent6">
                    <a:lumMod val="50000"/>
                  </a:schemeClr>
                </a:solidFill>
              </a:rPr>
              <a:t>ବାରେ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ଓ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ରାଜନୀତି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କ୍ଷେତ୍ରରେ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ନିପୁଣତା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ଥିଲା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2800" dirty="0">
                <a:solidFill>
                  <a:srgbClr val="C00000"/>
                </a:solidFill>
              </a:rPr>
              <a:t>(ଘ) </a:t>
            </a:r>
            <a:r>
              <a:rPr lang="en-US" sz="2800" dirty="0">
                <a:solidFill>
                  <a:srgbClr val="C00000"/>
                </a:solidFill>
              </a:rPr>
              <a:t>	</a:t>
            </a:r>
            <a:r>
              <a:rPr lang="en-IN" sz="2800" dirty="0" err="1">
                <a:solidFill>
                  <a:srgbClr val="C00000"/>
                </a:solidFill>
              </a:rPr>
              <a:t>ବଣ୍ଡା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ଲୋକମାନେ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କ’ଣ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 smtClean="0">
                <a:solidFill>
                  <a:srgbClr val="C00000"/>
                </a:solidFill>
              </a:rPr>
              <a:t>କ’ଣ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ଫସଲ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ଚାଷ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କରନ୍ତି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ବଣ୍ଡା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ଲୋକମାନେ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ଧାନ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ମାଣ୍ଡିଆ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କାଙ୍ଗୁ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ଅଳସୀ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ଇତ୍ୟାଦି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ଫସଲ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ଚାଷ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କରନ୍ତି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IN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12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solidFill>
            <a:srgbClr val="0099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5400" b="1" dirty="0" err="1" smtClean="0">
                <a:solidFill>
                  <a:schemeClr val="tx1"/>
                </a:solidFill>
              </a:rPr>
              <a:t>ଉତ୍ତର</a:t>
            </a:r>
            <a:r>
              <a:rPr lang="en-IN" sz="5400" b="1" dirty="0" smtClean="0">
                <a:solidFill>
                  <a:schemeClr val="tx1"/>
                </a:solidFill>
              </a:rPr>
              <a:t> </a:t>
            </a:r>
            <a:r>
              <a:rPr lang="or-IN" sz="5400" b="1" dirty="0">
                <a:solidFill>
                  <a:schemeClr val="bg1"/>
                </a:solidFill>
              </a:rPr>
              <a:t>୩ </a:t>
            </a:r>
            <a:endParaRPr lang="en-US" sz="7200" b="1" dirty="0">
              <a:solidFill>
                <a:schemeClr val="tx1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199" y="1066800"/>
            <a:ext cx="11430001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B050"/>
                </a:solidFill>
              </a:rPr>
              <a:t>(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କ )	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ଦରିଦ୍ର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		–		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ଧନୀ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(ଖ) 	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ପ୍ରିୟ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		–		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ଅପ୍ରିୟ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(ଗ)	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ପ୍ରାଚ୍ୟ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		–		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ପାଶ୍ଚାତ୍ୟ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(ଘ)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ଜଳ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		–		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ସ୍ଥଳ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(ଙ)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ନିନ୍ଦା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		–		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ପ୍ରଶଂସା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0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0597" y="1378805"/>
            <a:ext cx="646362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75BE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ଲବ୍ଧଜ୍ଞାନ </a:t>
            </a:r>
            <a:r>
              <a:rPr lang="or-IN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75BE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ର ଫଳାଫଳ</a:t>
            </a:r>
            <a:endParaRPr 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975BEF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906001" y="70944"/>
            <a:ext cx="2146927" cy="8434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397437" y="2967335"/>
            <a:ext cx="93971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ପ୍ରଶ୍ନୋତ୍ତର ମାଧ୍ୟ୍ୟମରେ ଜ୍ଞାନ ହାସଲ କରିବା 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987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en-US" sz="4800" b="1" dirty="0"/>
              <a:t>THANKING YOU</a:t>
            </a:r>
          </a:p>
          <a:p>
            <a:pPr algn="ctr">
              <a:buNone/>
            </a:pPr>
            <a:r>
              <a:rPr lang="en-US" sz="48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5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144000" y="70944"/>
            <a:ext cx="2908926" cy="767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61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90800" y="381000"/>
            <a:ext cx="5943600" cy="1600200"/>
          </a:xfrm>
          <a:prstGeom prst="ellips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2949714"/>
            <a:ext cx="1190052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3600" b="1" dirty="0">
                <a:solidFill>
                  <a:srgbClr val="002060"/>
                </a:solidFill>
              </a:rPr>
              <a:t>ପ୍ରଶ୍ନୋତ୍ତର ମାଧ୍ୟମ ରେ ଜ୍ଞାନ ଆହରଣ କରିବା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99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753070"/>
            <a:ext cx="4381328" cy="92333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ଶୈକ୍ଷିକ ଉଦ୍ଦେଶ୍ୟ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0099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677400" y="73925"/>
            <a:ext cx="2402647" cy="840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855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718" y="-8187"/>
            <a:ext cx="12105401" cy="923330"/>
          </a:xfrm>
          <a:prstGeom prst="rect">
            <a:avLst/>
          </a:prstGeom>
          <a:solidFill>
            <a:srgbClr val="00B05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982200" y="73925"/>
            <a:ext cx="20978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381000" y="1781413"/>
            <a:ext cx="10972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 err="1">
                <a:solidFill>
                  <a:srgbClr val="000099"/>
                </a:solidFill>
              </a:rPr>
              <a:t>ଆଧୁନିକ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ଯୁଗ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ହେଉଛି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 smtClean="0">
                <a:solidFill>
                  <a:srgbClr val="000099"/>
                </a:solidFill>
              </a:rPr>
              <a:t>ବିଜ୍ଞାନର</a:t>
            </a:r>
            <a:r>
              <a:rPr lang="en-IN" sz="2800" dirty="0" smtClean="0">
                <a:solidFill>
                  <a:srgbClr val="000099"/>
                </a:solidFill>
              </a:rPr>
              <a:t>  </a:t>
            </a:r>
            <a:r>
              <a:rPr lang="en-IN" sz="2800" dirty="0" err="1">
                <a:solidFill>
                  <a:srgbClr val="000099"/>
                </a:solidFill>
              </a:rPr>
              <a:t>ଯୁଗ</a:t>
            </a:r>
            <a:r>
              <a:rPr lang="en-IN" sz="2800" dirty="0">
                <a:solidFill>
                  <a:srgbClr val="000099"/>
                </a:solidFill>
              </a:rPr>
              <a:t> l </a:t>
            </a:r>
            <a:r>
              <a:rPr lang="or-IN" sz="2800" dirty="0" smtClean="0">
                <a:solidFill>
                  <a:srgbClr val="000099"/>
                </a:solidFill>
              </a:rPr>
              <a:t>ବିଜ୍ଞାନର </a:t>
            </a:r>
            <a:r>
              <a:rPr lang="or-IN" sz="2800" dirty="0">
                <a:solidFill>
                  <a:srgbClr val="000099"/>
                </a:solidFill>
              </a:rPr>
              <a:t>ଅର୍ଥ "ବିଶିଷ୍ଟ ଜ୍ଞାନ" </a:t>
            </a:r>
            <a:r>
              <a:rPr lang="en-IN" sz="2800" dirty="0">
                <a:solidFill>
                  <a:srgbClr val="000099"/>
                </a:solidFill>
              </a:rPr>
              <a:t>I </a:t>
            </a:r>
            <a:r>
              <a:rPr lang="or-IN" sz="2800" dirty="0">
                <a:solidFill>
                  <a:srgbClr val="000099"/>
                </a:solidFill>
              </a:rPr>
              <a:t>ଆଜିପର୍ଯ୍ୟନ୍ତ </a:t>
            </a:r>
            <a:r>
              <a:rPr lang="or-IN" sz="2800" dirty="0" smtClean="0">
                <a:solidFill>
                  <a:srgbClr val="000099"/>
                </a:solidFill>
              </a:rPr>
              <a:t>ଯେତେବି </a:t>
            </a:r>
            <a:r>
              <a:rPr lang="or-IN" sz="2800" dirty="0">
                <a:solidFill>
                  <a:srgbClr val="000099"/>
                </a:solidFill>
              </a:rPr>
              <a:t>ଉଦ୍ଭାବନ ହୋଇଛି </a:t>
            </a:r>
            <a:r>
              <a:rPr lang="or-IN" sz="2800" dirty="0" smtClean="0">
                <a:solidFill>
                  <a:srgbClr val="000099"/>
                </a:solidFill>
              </a:rPr>
              <a:t>ସେ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or-IN" sz="2800" dirty="0" smtClean="0">
                <a:solidFill>
                  <a:srgbClr val="000099"/>
                </a:solidFill>
              </a:rPr>
              <a:t>ସବୁ </a:t>
            </a:r>
            <a:r>
              <a:rPr lang="or-IN" sz="2800" dirty="0">
                <a:solidFill>
                  <a:srgbClr val="000099"/>
                </a:solidFill>
              </a:rPr>
              <a:t>ବିଜ୍ଞାନ ଦ୍ୱାରା ସମ୍ଭବ ହୋଇପାରିଛି </a:t>
            </a:r>
            <a:r>
              <a:rPr lang="en-IN" sz="2800" dirty="0">
                <a:solidFill>
                  <a:srgbClr val="000099"/>
                </a:solidFill>
              </a:rPr>
              <a:t>I </a:t>
            </a:r>
            <a:r>
              <a:rPr lang="or-IN" sz="2800" dirty="0">
                <a:solidFill>
                  <a:srgbClr val="000099"/>
                </a:solidFill>
              </a:rPr>
              <a:t>ବିଜ୍ଞାନ ନିଜ ବଳଦ୍ୱାରା ସମ୍ପୂର୍ଣ୍ଣ </a:t>
            </a:r>
            <a:r>
              <a:rPr lang="or-IN" sz="2800" dirty="0" smtClean="0">
                <a:solidFill>
                  <a:srgbClr val="000099"/>
                </a:solidFill>
              </a:rPr>
              <a:t>ଜଗତକୁ </a:t>
            </a:r>
            <a:r>
              <a:rPr lang="or-IN" sz="2800" dirty="0">
                <a:solidFill>
                  <a:srgbClr val="000099"/>
                </a:solidFill>
              </a:rPr>
              <a:t>ଏକ </a:t>
            </a:r>
            <a:r>
              <a:rPr lang="or-IN" sz="2800" dirty="0" smtClean="0">
                <a:solidFill>
                  <a:srgbClr val="000099"/>
                </a:solidFill>
              </a:rPr>
              <a:t>ପରିବାରରେ </a:t>
            </a:r>
            <a:r>
              <a:rPr lang="or-IN" sz="2800" dirty="0">
                <a:solidFill>
                  <a:srgbClr val="000099"/>
                </a:solidFill>
              </a:rPr>
              <a:t>ପରିବର୍ତ୍ତିତ କରି </a:t>
            </a:r>
            <a:r>
              <a:rPr lang="or-IN" sz="2800" dirty="0" smtClean="0">
                <a:solidFill>
                  <a:srgbClr val="000099"/>
                </a:solidFill>
              </a:rPr>
              <a:t>ପାରିଛି</a:t>
            </a:r>
            <a:r>
              <a:rPr lang="en-US" sz="2800" dirty="0" smtClean="0">
                <a:solidFill>
                  <a:srgbClr val="000099"/>
                </a:solidFill>
              </a:rPr>
              <a:t> I </a:t>
            </a:r>
            <a:r>
              <a:rPr lang="en-IN" sz="2800" dirty="0" err="1" smtClean="0">
                <a:solidFill>
                  <a:srgbClr val="000099"/>
                </a:solidFill>
              </a:rPr>
              <a:t>ପ୍ରତ୍ୟେକ</a:t>
            </a:r>
            <a:r>
              <a:rPr lang="en-IN" sz="2800" dirty="0" smtClean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କ୍ଷେତ୍ରରେ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ଆଜି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 smtClean="0">
                <a:solidFill>
                  <a:srgbClr val="000099"/>
                </a:solidFill>
              </a:rPr>
              <a:t>ବିଜ୍ଞାନର</a:t>
            </a:r>
            <a:r>
              <a:rPr lang="en-IN" sz="2800" dirty="0" smtClean="0">
                <a:solidFill>
                  <a:srgbClr val="000099"/>
                </a:solidFill>
              </a:rPr>
              <a:t>  </a:t>
            </a:r>
            <a:r>
              <a:rPr lang="en-IN" sz="2800" dirty="0" err="1">
                <a:solidFill>
                  <a:srgbClr val="000099"/>
                </a:solidFill>
              </a:rPr>
              <a:t>ଜୟଯାତ୍ରା</a:t>
            </a:r>
            <a:r>
              <a:rPr lang="en-IN" sz="2800" dirty="0">
                <a:solidFill>
                  <a:srgbClr val="000099"/>
                </a:solidFill>
              </a:rPr>
              <a:t>  </a:t>
            </a:r>
            <a:r>
              <a:rPr lang="en-IN" sz="2800" dirty="0" smtClean="0">
                <a:solidFill>
                  <a:srgbClr val="000099"/>
                </a:solidFill>
              </a:rPr>
              <a:t>l </a:t>
            </a:r>
            <a:r>
              <a:rPr lang="en-IN" sz="2800" dirty="0" err="1">
                <a:solidFill>
                  <a:srgbClr val="000099"/>
                </a:solidFill>
              </a:rPr>
              <a:t>କୃଷି</a:t>
            </a:r>
            <a:r>
              <a:rPr lang="en-IN" sz="2800" dirty="0">
                <a:solidFill>
                  <a:srgbClr val="000099"/>
                </a:solidFill>
              </a:rPr>
              <a:t>, </a:t>
            </a:r>
            <a:r>
              <a:rPr lang="en-IN" sz="2800" dirty="0" err="1">
                <a:solidFill>
                  <a:srgbClr val="000099"/>
                </a:solidFill>
              </a:rPr>
              <a:t>ଶିକ୍ଷା</a:t>
            </a:r>
            <a:r>
              <a:rPr lang="en-IN" sz="2800" dirty="0">
                <a:solidFill>
                  <a:srgbClr val="000099"/>
                </a:solidFill>
              </a:rPr>
              <a:t>, </a:t>
            </a:r>
            <a:r>
              <a:rPr lang="en-IN" sz="2800" dirty="0" err="1">
                <a:solidFill>
                  <a:srgbClr val="000099"/>
                </a:solidFill>
              </a:rPr>
              <a:t>ଶିଳ୍ପ</a:t>
            </a:r>
            <a:r>
              <a:rPr lang="en-IN" sz="2800" dirty="0">
                <a:solidFill>
                  <a:srgbClr val="000099"/>
                </a:solidFill>
              </a:rPr>
              <a:t>, </a:t>
            </a:r>
            <a:r>
              <a:rPr lang="en-IN" sz="2800" dirty="0" err="1">
                <a:solidFill>
                  <a:srgbClr val="000099"/>
                </a:solidFill>
              </a:rPr>
              <a:t>ଚିକିତ୍ସା</a:t>
            </a:r>
            <a:r>
              <a:rPr lang="en-IN" sz="2800" dirty="0">
                <a:solidFill>
                  <a:srgbClr val="000099"/>
                </a:solidFill>
              </a:rPr>
              <a:t> ଓ </a:t>
            </a:r>
            <a:r>
              <a:rPr lang="en-IN" sz="2800" dirty="0" err="1">
                <a:solidFill>
                  <a:srgbClr val="000099"/>
                </a:solidFill>
              </a:rPr>
              <a:t>ମନୋରଞ୍ଜନ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ପ୍ରଭୃତି</a:t>
            </a:r>
            <a:r>
              <a:rPr lang="en-IN" sz="2800" dirty="0">
                <a:solidFill>
                  <a:srgbClr val="000099"/>
                </a:solidFill>
              </a:rPr>
              <a:t>  </a:t>
            </a:r>
            <a:r>
              <a:rPr lang="en-IN" sz="2800" dirty="0" err="1">
                <a:solidFill>
                  <a:srgbClr val="000099"/>
                </a:solidFill>
              </a:rPr>
              <a:t>କ୍ଷେତ୍ରରେ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 smtClean="0">
                <a:solidFill>
                  <a:srgbClr val="000099"/>
                </a:solidFill>
              </a:rPr>
              <a:t>ବିଜ୍ଞାନର</a:t>
            </a:r>
            <a:r>
              <a:rPr lang="en-IN" sz="2800" dirty="0" smtClean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ଆବଶ୍ୟକତା</a:t>
            </a:r>
            <a:r>
              <a:rPr lang="en-IN" sz="2800" dirty="0">
                <a:solidFill>
                  <a:srgbClr val="000099"/>
                </a:solidFill>
              </a:rPr>
              <a:t>  </a:t>
            </a:r>
            <a:r>
              <a:rPr lang="en-IN" sz="2800" dirty="0" err="1">
                <a:solidFill>
                  <a:srgbClr val="000099"/>
                </a:solidFill>
              </a:rPr>
              <a:t>ରହିଛି</a:t>
            </a:r>
            <a:r>
              <a:rPr lang="en-IN" sz="2800" dirty="0">
                <a:solidFill>
                  <a:srgbClr val="000099"/>
                </a:solidFill>
              </a:rPr>
              <a:t> l </a:t>
            </a:r>
            <a:r>
              <a:rPr lang="en-IN" sz="2800" dirty="0" err="1">
                <a:solidFill>
                  <a:srgbClr val="000099"/>
                </a:solidFill>
              </a:rPr>
              <a:t>ଆଧୁନିକ</a:t>
            </a:r>
            <a:r>
              <a:rPr lang="en-IN" sz="2800" dirty="0">
                <a:solidFill>
                  <a:srgbClr val="000099"/>
                </a:solidFill>
              </a:rPr>
              <a:t>  </a:t>
            </a:r>
            <a:r>
              <a:rPr lang="en-IN" sz="2800" dirty="0" err="1">
                <a:solidFill>
                  <a:srgbClr val="000099"/>
                </a:solidFill>
              </a:rPr>
              <a:t>ସଭ୍ୟତା</a:t>
            </a:r>
            <a:r>
              <a:rPr lang="en-IN" sz="2800" dirty="0">
                <a:solidFill>
                  <a:srgbClr val="000099"/>
                </a:solidFill>
              </a:rPr>
              <a:t>  </a:t>
            </a:r>
            <a:r>
              <a:rPr lang="en-IN" sz="2800" dirty="0" err="1">
                <a:solidFill>
                  <a:srgbClr val="000099"/>
                </a:solidFill>
              </a:rPr>
              <a:t>ହେଉଛି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 smtClean="0">
                <a:solidFill>
                  <a:srgbClr val="000099"/>
                </a:solidFill>
              </a:rPr>
              <a:t>ବିଜ୍ଞାନର</a:t>
            </a:r>
            <a:r>
              <a:rPr lang="en-IN" sz="2800" dirty="0" smtClean="0">
                <a:solidFill>
                  <a:srgbClr val="000099"/>
                </a:solidFill>
              </a:rPr>
              <a:t>  </a:t>
            </a:r>
            <a:r>
              <a:rPr lang="en-IN" sz="2800" dirty="0" err="1">
                <a:solidFill>
                  <a:srgbClr val="000099"/>
                </a:solidFill>
              </a:rPr>
              <a:t>ଦାନ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smtClean="0">
                <a:solidFill>
                  <a:srgbClr val="000099"/>
                </a:solidFill>
              </a:rPr>
              <a:t>l</a:t>
            </a:r>
            <a:endParaRPr lang="en-IN" sz="2800" dirty="0">
              <a:solidFill>
                <a:srgbClr val="00009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68759"/>
            <a:ext cx="9859418" cy="584775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3200" b="1" dirty="0" err="1" smtClean="0"/>
              <a:t>ଅନୁଛେଦ</a:t>
            </a:r>
            <a:r>
              <a:rPr lang="en-IN" sz="3200" b="1" dirty="0" smtClean="0"/>
              <a:t> </a:t>
            </a:r>
            <a:r>
              <a:rPr lang="en-IN" sz="3200" b="1" dirty="0" err="1" smtClean="0"/>
              <a:t>ଟି</a:t>
            </a:r>
            <a:r>
              <a:rPr lang="en-IN" sz="3200" b="1" dirty="0" smtClean="0"/>
              <a:t> </a:t>
            </a:r>
            <a:r>
              <a:rPr lang="en-IN" sz="3200" b="1" dirty="0" err="1"/>
              <a:t>ପଢି</a:t>
            </a:r>
            <a:r>
              <a:rPr lang="en-IN" sz="3200" b="1" dirty="0"/>
              <a:t>  </a:t>
            </a:r>
            <a:r>
              <a:rPr lang="en-IN" sz="3200" b="1" dirty="0" err="1"/>
              <a:t>ତଳେ</a:t>
            </a:r>
            <a:r>
              <a:rPr lang="en-IN" sz="3200" b="1" dirty="0"/>
              <a:t>  </a:t>
            </a:r>
            <a:r>
              <a:rPr lang="en-IN" sz="3200" b="1" dirty="0" err="1"/>
              <a:t>ଦିଆଯାଇଥିବା</a:t>
            </a:r>
            <a:r>
              <a:rPr lang="en-IN" sz="3200" b="1" dirty="0"/>
              <a:t> </a:t>
            </a:r>
            <a:r>
              <a:rPr lang="en-IN" sz="3200" b="1" dirty="0" err="1" smtClean="0"/>
              <a:t>ପ୍ରଶ୍ନର</a:t>
            </a:r>
            <a:r>
              <a:rPr lang="en-IN" sz="3200" b="1" dirty="0" smtClean="0"/>
              <a:t> </a:t>
            </a:r>
            <a:r>
              <a:rPr lang="en-IN" sz="3200" b="1" dirty="0" err="1"/>
              <a:t>ଉତ୍ତର</a:t>
            </a:r>
            <a:r>
              <a:rPr lang="en-IN" sz="3200" b="1" dirty="0"/>
              <a:t> </a:t>
            </a:r>
            <a:r>
              <a:rPr lang="en-IN" sz="3200" b="1" dirty="0" err="1"/>
              <a:t>ଦିଅ</a:t>
            </a:r>
            <a:r>
              <a:rPr lang="en-IN" sz="3200" b="1" dirty="0"/>
              <a:t> </a:t>
            </a:r>
            <a:endParaRPr lang="en-US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3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718" y="-8187"/>
            <a:ext cx="12105401" cy="923330"/>
          </a:xfrm>
          <a:prstGeom prst="rect">
            <a:avLst/>
          </a:prstGeom>
          <a:solidFill>
            <a:srgbClr val="C000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8494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228600" y="1927311"/>
            <a:ext cx="12039600" cy="3254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(କ </a:t>
            </a:r>
            <a:r>
              <a:rPr lang="en-IN" sz="2800" dirty="0" smtClean="0">
                <a:solidFill>
                  <a:srgbClr val="C00000"/>
                </a:solidFill>
              </a:rPr>
              <a:t>)	</a:t>
            </a:r>
            <a:r>
              <a:rPr lang="en-IN" sz="2800" dirty="0" err="1" smtClean="0">
                <a:solidFill>
                  <a:srgbClr val="C00000"/>
                </a:solidFill>
              </a:rPr>
              <a:t>ଆଧୁନିକ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ଯୁଗ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ଆଉ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ଯୁଗ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ଭାବରେ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ପରିଚିତ</a:t>
            </a:r>
            <a:r>
              <a:rPr lang="en-IN" sz="2800" dirty="0">
                <a:solidFill>
                  <a:srgbClr val="C00000"/>
                </a:solidFill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</a:t>
            </a:r>
            <a:r>
              <a:rPr lang="en-IN" sz="2800" dirty="0">
                <a:solidFill>
                  <a:srgbClr val="C00000"/>
                </a:solidFill>
              </a:rPr>
              <a:t>ଖ) </a:t>
            </a:r>
            <a:r>
              <a:rPr lang="en-IN" sz="2800" dirty="0" smtClean="0">
                <a:solidFill>
                  <a:srgbClr val="C00000"/>
                </a:solidFill>
              </a:rPr>
              <a:t>	</a:t>
            </a:r>
            <a:r>
              <a:rPr lang="or-IN" sz="2800" dirty="0" smtClean="0">
                <a:solidFill>
                  <a:srgbClr val="C00000"/>
                </a:solidFill>
              </a:rPr>
              <a:t>ବିଜ୍ଞାନର ଅର୍ଥ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or-IN" sz="2800" dirty="0">
                <a:solidFill>
                  <a:srgbClr val="C00000"/>
                </a:solidFill>
              </a:rPr>
              <a:t>କଣ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(ଗ)	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କ୍ଷେତ୍ରରେ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ବିଜ୍ଞାନ</a:t>
            </a:r>
            <a:r>
              <a:rPr lang="en-IN" sz="2800" dirty="0">
                <a:solidFill>
                  <a:srgbClr val="C00000"/>
                </a:solidFill>
              </a:rPr>
              <a:t> ର  </a:t>
            </a:r>
            <a:r>
              <a:rPr lang="en-IN" sz="2800" dirty="0" err="1">
                <a:solidFill>
                  <a:srgbClr val="C00000"/>
                </a:solidFill>
              </a:rPr>
              <a:t>ଆବଶ୍ୟକତା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ରହିଛି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or-IN" sz="2800" dirty="0">
                <a:solidFill>
                  <a:srgbClr val="C00000"/>
                </a:solidFill>
              </a:rPr>
              <a:t>(ଘ)</a:t>
            </a:r>
            <a:r>
              <a:rPr lang="or-IN" sz="2800" dirty="0">
                <a:solidFill>
                  <a:srgbClr val="000099"/>
                </a:solidFill>
              </a:rPr>
              <a:t> </a:t>
            </a:r>
            <a:r>
              <a:rPr lang="en-US" sz="2800" dirty="0" smtClean="0">
                <a:solidFill>
                  <a:srgbClr val="000099"/>
                </a:solidFill>
              </a:rPr>
              <a:t>	</a:t>
            </a:r>
            <a:r>
              <a:rPr lang="or-IN" sz="2800" dirty="0" smtClean="0">
                <a:solidFill>
                  <a:srgbClr val="C00000"/>
                </a:solidFill>
              </a:rPr>
              <a:t>ବିଜ୍ଞାନ </a:t>
            </a:r>
            <a:r>
              <a:rPr lang="or-IN" sz="2800" dirty="0">
                <a:solidFill>
                  <a:srgbClr val="C00000"/>
                </a:solidFill>
              </a:rPr>
              <a:t>ନିଜ ବଳଦ୍ୱାରା କାହାକୁ ଏକ </a:t>
            </a:r>
            <a:r>
              <a:rPr lang="or-IN" sz="2800" dirty="0" smtClean="0">
                <a:solidFill>
                  <a:srgbClr val="C00000"/>
                </a:solidFill>
              </a:rPr>
              <a:t>ପରିବାରରେ </a:t>
            </a:r>
            <a:r>
              <a:rPr lang="or-IN" sz="2800" dirty="0">
                <a:solidFill>
                  <a:srgbClr val="C00000"/>
                </a:solidFill>
              </a:rPr>
              <a:t>ପରିବର୍ତ୍ତିତ କରି </a:t>
            </a:r>
            <a:r>
              <a:rPr lang="or-IN" sz="2800" dirty="0" smtClean="0">
                <a:solidFill>
                  <a:srgbClr val="C00000"/>
                </a:solidFill>
              </a:rPr>
              <a:t>ପାରିଛି</a:t>
            </a:r>
            <a:r>
              <a:rPr lang="en-US" sz="2800" dirty="0" smtClean="0">
                <a:solidFill>
                  <a:srgbClr val="C00000"/>
                </a:solidFill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C00000"/>
                </a:solidFill>
              </a:rPr>
              <a:t>(</a:t>
            </a:r>
            <a:r>
              <a:rPr lang="or-IN" sz="2800" dirty="0">
                <a:solidFill>
                  <a:srgbClr val="C00000"/>
                </a:solidFill>
              </a:rPr>
              <a:t>ଙ</a:t>
            </a:r>
            <a:r>
              <a:rPr lang="or-IN" sz="2800" dirty="0" smtClean="0">
                <a:solidFill>
                  <a:srgbClr val="C00000"/>
                </a:solidFill>
              </a:rPr>
              <a:t>)</a:t>
            </a:r>
            <a:r>
              <a:rPr lang="en-US" sz="2800" dirty="0" smtClean="0">
                <a:solidFill>
                  <a:srgbClr val="C00000"/>
                </a:solidFill>
              </a:rPr>
              <a:t>	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ଆଧୁନିକ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ସଭ୍ୟତା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ହେଉଛି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or-IN" sz="2800" dirty="0" smtClean="0">
                <a:solidFill>
                  <a:srgbClr val="C00000"/>
                </a:solidFill>
              </a:rPr>
              <a:t>କାହାର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ଦାନ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  <a:endParaRPr lang="en-IN" sz="28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87845" y="68759"/>
            <a:ext cx="1718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5400" b="1" dirty="0" smtClean="0">
                <a:solidFill>
                  <a:schemeClr val="bg1"/>
                </a:solidFill>
              </a:rPr>
              <a:t>ପ୍ରଶ୍ନ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or-IN" sz="5400" b="1" dirty="0" smtClean="0">
                <a:solidFill>
                  <a:schemeClr val="bg1"/>
                </a:solidFill>
              </a:rPr>
              <a:t>୧</a:t>
            </a:r>
            <a:endParaRPr lang="en-US" sz="7200" b="1" dirty="0"/>
          </a:p>
        </p:txBody>
      </p:sp>
      <p:sp>
        <p:nvSpPr>
          <p:cNvPr id="8" name="Rectangle 7"/>
          <p:cNvSpPr/>
          <p:nvPr/>
        </p:nvSpPr>
        <p:spPr>
          <a:xfrm>
            <a:off x="304800" y="914400"/>
            <a:ext cx="45143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or-IN" sz="4400" b="1" dirty="0">
                <a:solidFill>
                  <a:srgbClr val="C00000"/>
                </a:solidFill>
              </a:rPr>
              <a:t>ପ୍ରଶ୍ନ ପଢି ଉତ୍ତର ଦିଅ</a:t>
            </a:r>
            <a:endParaRPr lang="en-US" sz="44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012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718" y="-8187"/>
            <a:ext cx="12105401" cy="923330"/>
          </a:xfrm>
          <a:prstGeom prst="rect">
            <a:avLst/>
          </a:prstGeom>
          <a:solidFill>
            <a:srgbClr val="C000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8494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228600" y="1828800"/>
            <a:ext cx="12039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(କ </a:t>
            </a:r>
            <a:r>
              <a:rPr lang="en-IN" sz="2800" dirty="0" smtClean="0">
                <a:solidFill>
                  <a:srgbClr val="C00000"/>
                </a:solidFill>
              </a:rPr>
              <a:t>)	</a:t>
            </a:r>
            <a:r>
              <a:rPr lang="en-IN" sz="2800" dirty="0"/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ଋତୁରେ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କୋଇଲି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ଫୁଲଭରା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ଡାଳରେ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ଗୀତ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ଗାଏ</a:t>
            </a:r>
            <a:r>
              <a:rPr lang="en-IN" sz="2800" dirty="0">
                <a:solidFill>
                  <a:srgbClr val="C00000"/>
                </a:solidFill>
              </a:rPr>
              <a:t> ? </a:t>
            </a:r>
            <a:endParaRPr lang="en-IN" sz="28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</a:t>
            </a:r>
            <a:r>
              <a:rPr lang="en-IN" sz="2800" dirty="0">
                <a:solidFill>
                  <a:srgbClr val="C00000"/>
                </a:solidFill>
              </a:rPr>
              <a:t>ଖ) </a:t>
            </a:r>
            <a:r>
              <a:rPr lang="en-IN" sz="2800" dirty="0" smtClean="0">
                <a:solidFill>
                  <a:srgbClr val="C00000"/>
                </a:solidFill>
              </a:rPr>
              <a:t>	</a:t>
            </a:r>
            <a:r>
              <a:rPr lang="or-IN" sz="2800" dirty="0" smtClean="0">
                <a:solidFill>
                  <a:srgbClr val="C00000"/>
                </a:solidFill>
              </a:rPr>
              <a:t>ଡିକ୍ ଜନ୍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or-IN" sz="2800" dirty="0" smtClean="0">
                <a:solidFill>
                  <a:srgbClr val="C00000"/>
                </a:solidFill>
              </a:rPr>
              <a:t>ଙ୍କୁ 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କାମରେ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ସାହାଯ୍ୟ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କରେ</a:t>
            </a:r>
            <a:r>
              <a:rPr lang="en-IN" sz="2800" dirty="0">
                <a:solidFill>
                  <a:srgbClr val="C00000"/>
                </a:solidFill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(ଗ)	</a:t>
            </a:r>
            <a:r>
              <a:rPr lang="en-IN" sz="2800" dirty="0" err="1">
                <a:solidFill>
                  <a:srgbClr val="C00000"/>
                </a:solidFill>
              </a:rPr>
              <a:t>ସରୋଜିନୀ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ନାଇଡ଼ୁ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ଙ୍କର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କ୍ଷେତ୍ରରେ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ନିପୁଣତା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ଥିଲା</a:t>
            </a:r>
            <a:r>
              <a:rPr lang="en-IN" sz="2800" dirty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or-IN" sz="2800" dirty="0" smtClean="0">
                <a:solidFill>
                  <a:srgbClr val="C00000"/>
                </a:solidFill>
              </a:rPr>
              <a:t>(</a:t>
            </a:r>
            <a:r>
              <a:rPr lang="or-IN" sz="2800" dirty="0">
                <a:solidFill>
                  <a:srgbClr val="C00000"/>
                </a:solidFill>
              </a:rPr>
              <a:t>ଘ) </a:t>
            </a:r>
            <a:r>
              <a:rPr lang="en-US" sz="2800" dirty="0" smtClean="0">
                <a:solidFill>
                  <a:srgbClr val="C00000"/>
                </a:solidFill>
              </a:rPr>
              <a:t>	</a:t>
            </a:r>
            <a:r>
              <a:rPr lang="en-IN" sz="2800" dirty="0" err="1">
                <a:solidFill>
                  <a:srgbClr val="C00000"/>
                </a:solidFill>
              </a:rPr>
              <a:t>ବଣ୍ଡା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ଲୋକମାନେ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କ’ଣ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 smtClean="0">
                <a:solidFill>
                  <a:srgbClr val="C00000"/>
                </a:solidFill>
              </a:rPr>
              <a:t>କ’ଣ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ଫସଲ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ଚାଷ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କରନ୍ତି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  <a:endParaRPr lang="en-IN" sz="28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91665" y="68759"/>
            <a:ext cx="19111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5400" b="1" dirty="0" smtClean="0">
                <a:solidFill>
                  <a:schemeClr val="bg1"/>
                </a:solidFill>
              </a:rPr>
              <a:t>ପ୍ରଶ୍ନ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or-IN" sz="5400" b="1" dirty="0">
                <a:solidFill>
                  <a:schemeClr val="bg1"/>
                </a:solidFill>
              </a:rPr>
              <a:t>୨</a:t>
            </a:r>
            <a:r>
              <a:rPr lang="or-IN" sz="5400" b="1" dirty="0" smtClean="0"/>
              <a:t> </a:t>
            </a:r>
            <a:endParaRPr lang="en-US" sz="7200" b="1" dirty="0"/>
          </a:p>
        </p:txBody>
      </p:sp>
      <p:sp>
        <p:nvSpPr>
          <p:cNvPr id="7" name="Rectangle 6"/>
          <p:cNvSpPr/>
          <p:nvPr/>
        </p:nvSpPr>
        <p:spPr>
          <a:xfrm>
            <a:off x="304800" y="914400"/>
            <a:ext cx="45143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or-IN" sz="4400" b="1" dirty="0">
                <a:solidFill>
                  <a:srgbClr val="C00000"/>
                </a:solidFill>
              </a:rPr>
              <a:t>ପ୍ରଶ୍ନ ପଢି ଉତ୍ତର ଦିଅ</a:t>
            </a:r>
            <a:endParaRPr lang="en-US" sz="44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35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718" y="-8187"/>
            <a:ext cx="12105401" cy="923330"/>
          </a:xfrm>
          <a:prstGeom prst="rect">
            <a:avLst/>
          </a:prstGeom>
          <a:solidFill>
            <a:srgbClr val="C000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8494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228600" y="2188726"/>
            <a:ext cx="120396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C00000"/>
                </a:solidFill>
              </a:rPr>
              <a:t>(କ </a:t>
            </a:r>
            <a:r>
              <a:rPr lang="en-IN" sz="2800" dirty="0" smtClean="0">
                <a:solidFill>
                  <a:srgbClr val="C00000"/>
                </a:solidFill>
              </a:rPr>
              <a:t>)	</a:t>
            </a:r>
            <a:r>
              <a:rPr lang="en-IN" sz="2800" dirty="0" err="1" smtClean="0">
                <a:solidFill>
                  <a:srgbClr val="C00000"/>
                </a:solidFill>
              </a:rPr>
              <a:t>ଦରିଦ୍ର</a:t>
            </a:r>
            <a:r>
              <a:rPr lang="en-IN" sz="2800" dirty="0" smtClean="0">
                <a:solidFill>
                  <a:srgbClr val="C00000"/>
                </a:solidFill>
              </a:rPr>
              <a:t>		– </a:t>
            </a:r>
            <a:endParaRPr lang="en-IN" sz="28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</a:t>
            </a:r>
            <a:r>
              <a:rPr lang="en-IN" sz="2800" dirty="0">
                <a:solidFill>
                  <a:srgbClr val="C00000"/>
                </a:solidFill>
              </a:rPr>
              <a:t>ଖ) </a:t>
            </a:r>
            <a:r>
              <a:rPr lang="en-IN" sz="2800" dirty="0" smtClean="0">
                <a:solidFill>
                  <a:srgbClr val="C00000"/>
                </a:solidFill>
              </a:rPr>
              <a:t>	</a:t>
            </a:r>
            <a:r>
              <a:rPr lang="en-IN" sz="2800" dirty="0" err="1">
                <a:solidFill>
                  <a:srgbClr val="C00000"/>
                </a:solidFill>
              </a:rPr>
              <a:t>ପ୍ରିୟ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		– </a:t>
            </a:r>
            <a:endParaRPr lang="en-IN" sz="28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(ଗ)	</a:t>
            </a:r>
            <a:r>
              <a:rPr lang="en-IN" sz="2800" dirty="0" err="1">
                <a:solidFill>
                  <a:srgbClr val="C00000"/>
                </a:solidFill>
              </a:rPr>
              <a:t>ପ୍ରାଚ୍ୟ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		– </a:t>
            </a:r>
            <a:endParaRPr lang="en-IN" sz="28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2800" dirty="0" smtClean="0">
                <a:solidFill>
                  <a:srgbClr val="C00000"/>
                </a:solidFill>
              </a:rPr>
              <a:t>(</a:t>
            </a:r>
            <a:r>
              <a:rPr lang="or-IN" sz="2800" dirty="0">
                <a:solidFill>
                  <a:srgbClr val="C00000"/>
                </a:solidFill>
              </a:rPr>
              <a:t>ଘ) </a:t>
            </a:r>
            <a:r>
              <a:rPr lang="en-US" sz="2800" dirty="0" smtClean="0">
                <a:solidFill>
                  <a:srgbClr val="C00000"/>
                </a:solidFill>
              </a:rPr>
              <a:t>	</a:t>
            </a:r>
            <a:r>
              <a:rPr lang="en-IN" sz="2800" dirty="0" err="1">
                <a:solidFill>
                  <a:srgbClr val="C00000"/>
                </a:solidFill>
              </a:rPr>
              <a:t>ଜଳ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		– </a:t>
            </a:r>
          </a:p>
          <a:p>
            <a:pPr>
              <a:lnSpc>
                <a:spcPct val="150000"/>
              </a:lnSpc>
            </a:pPr>
            <a:r>
              <a:rPr lang="or-IN" sz="2800" dirty="0">
                <a:solidFill>
                  <a:srgbClr val="C00000"/>
                </a:solidFill>
              </a:rPr>
              <a:t>(</a:t>
            </a:r>
            <a:r>
              <a:rPr lang="or-IN" sz="2800" dirty="0" smtClean="0">
                <a:solidFill>
                  <a:srgbClr val="C00000"/>
                </a:solidFill>
              </a:rPr>
              <a:t>ଙ)</a:t>
            </a:r>
            <a:r>
              <a:rPr lang="en-IN" sz="2800" dirty="0" smtClean="0">
                <a:solidFill>
                  <a:srgbClr val="C00000"/>
                </a:solidFill>
              </a:rPr>
              <a:t> 	</a:t>
            </a:r>
            <a:r>
              <a:rPr lang="en-IN" sz="2800" dirty="0" err="1" smtClean="0">
                <a:solidFill>
                  <a:srgbClr val="C00000"/>
                </a:solidFill>
              </a:rPr>
              <a:t>ନିନ୍ଦା</a:t>
            </a:r>
            <a:r>
              <a:rPr lang="en-IN" sz="2800" dirty="0" smtClean="0">
                <a:solidFill>
                  <a:srgbClr val="C00000"/>
                </a:solidFill>
              </a:rPr>
              <a:t> 		– </a:t>
            </a:r>
            <a:endParaRPr lang="en-US" sz="28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endParaRPr lang="en-IN" sz="2800" dirty="0"/>
          </a:p>
        </p:txBody>
      </p:sp>
      <p:sp>
        <p:nvSpPr>
          <p:cNvPr id="2" name="Rectangle 1"/>
          <p:cNvSpPr/>
          <p:nvPr/>
        </p:nvSpPr>
        <p:spPr>
          <a:xfrm>
            <a:off x="3872054" y="68759"/>
            <a:ext cx="23503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5400" b="1" dirty="0" smtClean="0">
                <a:solidFill>
                  <a:schemeClr val="bg1"/>
                </a:solidFill>
              </a:rPr>
              <a:t>ପ୍ରଶ୍ନ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or-IN" sz="5400" b="1" dirty="0">
                <a:solidFill>
                  <a:schemeClr val="bg1"/>
                </a:solidFill>
              </a:rPr>
              <a:t>୩ </a:t>
            </a:r>
            <a:r>
              <a:rPr lang="or-IN" sz="5400" b="1" dirty="0" smtClean="0"/>
              <a:t> </a:t>
            </a:r>
            <a:endParaRPr lang="en-US" sz="7200" b="1" dirty="0"/>
          </a:p>
        </p:txBody>
      </p:sp>
      <p:sp>
        <p:nvSpPr>
          <p:cNvPr id="7" name="Rectangle 6"/>
          <p:cNvSpPr/>
          <p:nvPr/>
        </p:nvSpPr>
        <p:spPr>
          <a:xfrm>
            <a:off x="552406" y="1143000"/>
            <a:ext cx="4498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IN" sz="4400" b="1" dirty="0" err="1" smtClean="0">
                <a:solidFill>
                  <a:srgbClr val="C00000"/>
                </a:solidFill>
              </a:rPr>
              <a:t>ବିପରୀତ</a:t>
            </a:r>
            <a:r>
              <a:rPr lang="en-IN" sz="4400" b="1" dirty="0" smtClean="0">
                <a:solidFill>
                  <a:srgbClr val="C00000"/>
                </a:solidFill>
              </a:rPr>
              <a:t> </a:t>
            </a:r>
            <a:r>
              <a:rPr lang="en-IN" sz="4400" b="1" dirty="0" err="1">
                <a:solidFill>
                  <a:srgbClr val="C00000"/>
                </a:solidFill>
              </a:rPr>
              <a:t>ଶବ୍ଦ</a:t>
            </a:r>
            <a:r>
              <a:rPr lang="en-IN" sz="4400" b="1" dirty="0">
                <a:solidFill>
                  <a:srgbClr val="C00000"/>
                </a:solidFill>
              </a:rPr>
              <a:t> </a:t>
            </a:r>
            <a:r>
              <a:rPr lang="en-IN" sz="4400" b="1" dirty="0" err="1">
                <a:solidFill>
                  <a:srgbClr val="C00000"/>
                </a:solidFill>
              </a:rPr>
              <a:t>ଲେଖ</a:t>
            </a:r>
            <a:r>
              <a:rPr lang="en-IN" sz="5400" b="1" dirty="0"/>
              <a:t> 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Curved Up Arrow 7"/>
          <p:cNvSpPr/>
          <p:nvPr/>
        </p:nvSpPr>
        <p:spPr>
          <a:xfrm>
            <a:off x="6143418" y="4572000"/>
            <a:ext cx="4067382" cy="16764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>
            <a:off x="4800600" y="2671465"/>
            <a:ext cx="4495800" cy="174813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11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solidFill>
            <a:srgbClr val="0099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5400" b="1" dirty="0" err="1" smtClean="0">
                <a:solidFill>
                  <a:schemeClr val="tx1"/>
                </a:solidFill>
              </a:rPr>
              <a:t>ଉତ୍ତର</a:t>
            </a:r>
            <a:r>
              <a:rPr lang="en-IN" sz="5400" b="1" dirty="0" smtClean="0">
                <a:solidFill>
                  <a:schemeClr val="tx1"/>
                </a:solidFill>
              </a:rPr>
              <a:t> </a:t>
            </a:r>
            <a:r>
              <a:rPr lang="or-IN" sz="5400" b="1" dirty="0">
                <a:solidFill>
                  <a:schemeClr val="bg1"/>
                </a:solidFill>
              </a:rPr>
              <a:t>୧</a:t>
            </a:r>
            <a:endParaRPr lang="en-US" sz="7200" b="1" dirty="0">
              <a:solidFill>
                <a:schemeClr val="tx1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199" y="1066800"/>
            <a:ext cx="1143000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(କ )	</a:t>
            </a:r>
            <a:r>
              <a:rPr lang="en-IN" sz="2800" dirty="0" err="1">
                <a:solidFill>
                  <a:srgbClr val="C00000"/>
                </a:solidFill>
              </a:rPr>
              <a:t>ଆଧୁନିକ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ଯୁଗ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ଆଉ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ଯୁଗ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ଭାବରେ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ପରିଚିତ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ଆଧୁନିକ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ଯୁଗ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ବିଜ୍ଞାନର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ଯୁଗ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ଭାବରେ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ପରିଚିତ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(ଖ) 	</a:t>
            </a:r>
            <a:r>
              <a:rPr lang="or-IN" sz="2800" dirty="0">
                <a:solidFill>
                  <a:srgbClr val="C00000"/>
                </a:solidFill>
              </a:rPr>
              <a:t>ବିଜ୍ଞାନର ଅର୍ଥ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or-IN" sz="2800" dirty="0">
                <a:solidFill>
                  <a:srgbClr val="C00000"/>
                </a:solidFill>
              </a:rPr>
              <a:t>କଣ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ବିଜ୍ଞାନର ଅର୍ଥ "ବିଶିଷ୍ଟ </a:t>
            </a:r>
            <a:r>
              <a:rPr lang="or-IN" sz="2800" dirty="0" smtClean="0">
                <a:solidFill>
                  <a:schemeClr val="accent6">
                    <a:lumMod val="50000"/>
                  </a:schemeClr>
                </a:solidFill>
              </a:rPr>
              <a:t>ଜ୍ଞାନ“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(ଗ)	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କ୍ଷେତ୍ରରେ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ବିଜ୍ଞାନର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ଆବଶ୍ୟକତା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ରହିଛି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କୃଷି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ଶିକ୍ଷା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ଶିଳ୍ପ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ଚିକିତ୍ସା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ଓ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ମନୋରଞ୍ଜନ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ପ୍ରଭୃତି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କ୍ଷେତ୍ରରେ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ବିଜ୍ଞାନର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ଆବଶ୍ୟକତା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ରହିଛି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46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solidFill>
            <a:srgbClr val="0099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5400" b="1" dirty="0" err="1" smtClean="0">
                <a:solidFill>
                  <a:schemeClr val="tx1"/>
                </a:solidFill>
              </a:rPr>
              <a:t>ଉତ୍ତର</a:t>
            </a:r>
            <a:r>
              <a:rPr lang="en-IN" sz="5400" b="1" dirty="0" smtClean="0">
                <a:solidFill>
                  <a:schemeClr val="tx1"/>
                </a:solidFill>
              </a:rPr>
              <a:t> </a:t>
            </a:r>
            <a:r>
              <a:rPr lang="or-IN" sz="5400" b="1" dirty="0">
                <a:solidFill>
                  <a:schemeClr val="bg1"/>
                </a:solidFill>
              </a:rPr>
              <a:t>୧</a:t>
            </a:r>
            <a:endParaRPr lang="en-US" sz="5400" b="1" dirty="0">
              <a:solidFill>
                <a:schemeClr val="tx1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199" y="1066800"/>
            <a:ext cx="114300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or-IN" sz="2800" dirty="0" smtClean="0">
                <a:solidFill>
                  <a:srgbClr val="C00000"/>
                </a:solidFill>
              </a:rPr>
              <a:t>(</a:t>
            </a:r>
            <a:r>
              <a:rPr lang="or-IN" sz="2800" dirty="0">
                <a:solidFill>
                  <a:srgbClr val="C00000"/>
                </a:solidFill>
              </a:rPr>
              <a:t>ଘ)</a:t>
            </a:r>
            <a:r>
              <a:rPr lang="or-IN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	</a:t>
            </a:r>
            <a:r>
              <a:rPr lang="or-IN" sz="2800" dirty="0">
                <a:solidFill>
                  <a:srgbClr val="C00000"/>
                </a:solidFill>
              </a:rPr>
              <a:t>ବିଜ୍ଞାନ ନିଜ ବଳଦ୍ୱାରା କାହାକୁ ଏକ ପରିବାରରେ ପରିବର୍ତ୍ତିତ କରି ପାରିଛି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?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ବିଜ୍ଞାନ ନିଜ ବଳଦ୍ୱାରା ସମ୍ପୂର୍ଣ୍ଣ ଜଗତକୁ ଏକ </a:t>
            </a:r>
            <a:r>
              <a:rPr lang="or-IN" sz="2800" dirty="0" smtClean="0">
                <a:solidFill>
                  <a:schemeClr val="accent6">
                    <a:lumMod val="50000"/>
                  </a:schemeClr>
                </a:solidFill>
              </a:rPr>
              <a:t>ପରିବାରରେ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ପରିବର୍ତ୍ତିତ କରି </a:t>
            </a:r>
            <a:r>
              <a:rPr lang="or-IN" sz="2800" dirty="0" smtClean="0">
                <a:solidFill>
                  <a:schemeClr val="accent6">
                    <a:lumMod val="50000"/>
                  </a:schemeClr>
                </a:solidFill>
              </a:rPr>
              <a:t>ପାରିଛି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C00000"/>
                </a:solidFill>
              </a:rPr>
              <a:t>(</a:t>
            </a:r>
            <a:r>
              <a:rPr lang="or-IN" sz="2800" dirty="0">
                <a:solidFill>
                  <a:srgbClr val="C00000"/>
                </a:solidFill>
              </a:rPr>
              <a:t>ଙ)</a:t>
            </a:r>
            <a:r>
              <a:rPr lang="en-US" sz="2800" dirty="0">
                <a:solidFill>
                  <a:srgbClr val="C00000"/>
                </a:solidFill>
              </a:rPr>
              <a:t>	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ଆଧୁନିକ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ସଭ୍ୟତା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ହେଉଛି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or-IN" sz="2800" dirty="0">
                <a:solidFill>
                  <a:srgbClr val="C00000"/>
                </a:solidFill>
              </a:rPr>
              <a:t>କାହାର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ଦାନ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ଆଧୁନିକ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ସଭ୍ୟତା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ହେଉଛି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ବିଜ୍ଞାନର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ଦାନ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l</a:t>
            </a:r>
          </a:p>
        </p:txBody>
      </p:sp>
    </p:spTree>
    <p:extLst>
      <p:ext uri="{BB962C8B-B14F-4D97-AF65-F5344CB8AC3E}">
        <p14:creationId xmlns:p14="http://schemas.microsoft.com/office/powerpoint/2010/main" val="1162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solidFill>
            <a:srgbClr val="009900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5400" b="1" dirty="0" err="1" smtClean="0">
                <a:solidFill>
                  <a:schemeClr val="tx1"/>
                </a:solidFill>
              </a:rPr>
              <a:t>ଉତ୍ତର</a:t>
            </a:r>
            <a:r>
              <a:rPr lang="en-IN" sz="5400" b="1" dirty="0" smtClean="0">
                <a:solidFill>
                  <a:schemeClr val="tx1"/>
                </a:solidFill>
              </a:rPr>
              <a:t> </a:t>
            </a:r>
            <a:r>
              <a:rPr lang="or-IN" sz="5400" b="1" dirty="0">
                <a:solidFill>
                  <a:schemeClr val="bg1"/>
                </a:solidFill>
              </a:rPr>
              <a:t>୨</a:t>
            </a:r>
            <a:endParaRPr lang="en-US" sz="7200" b="1" dirty="0">
              <a:solidFill>
                <a:schemeClr val="tx1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199" y="1066800"/>
            <a:ext cx="1143000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(କ )	</a:t>
            </a:r>
            <a:r>
              <a:rPr lang="en-IN" sz="2800" dirty="0"/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ଋତୁରେ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କୋଇଲି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ଫୁଲଭରା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ଡାଳରେ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ଗୀତ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ଗାଏ</a:t>
            </a:r>
            <a:r>
              <a:rPr lang="en-IN" sz="2800" dirty="0">
                <a:solidFill>
                  <a:srgbClr val="C00000"/>
                </a:solidFill>
              </a:rPr>
              <a:t> ? </a:t>
            </a:r>
            <a:endParaRPr lang="en-IN" sz="2800" dirty="0" smtClean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ବସନ୍ତ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ଋତୁରେ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କୋଇଲି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ଫୁଲଭରା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ଡାଳରେ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ଗୀତ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ଗାଏ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(ଖ) 	</a:t>
            </a:r>
            <a:r>
              <a:rPr lang="or-IN" sz="2800" dirty="0">
                <a:solidFill>
                  <a:srgbClr val="C00000"/>
                </a:solidFill>
              </a:rPr>
              <a:t>ଡିକ୍ ଜନ୍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or-IN" sz="2800" dirty="0">
                <a:solidFill>
                  <a:srgbClr val="C00000"/>
                </a:solidFill>
              </a:rPr>
              <a:t>ଙ୍କୁ 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କାମରେ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ସାହାଯ୍ୟ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କରେ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ଡିକ୍ ଜନ୍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ଙ୍କୁ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ଦୋକାନ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କୁ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ନେବାରେ 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ଜଳଖିଆ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ଦୋକାନ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କୁ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ବାଟ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ଦେଖା</a:t>
            </a:r>
            <a:r>
              <a:rPr lang="or-IN" sz="2800" dirty="0" smtClean="0">
                <a:solidFill>
                  <a:schemeClr val="accent6">
                    <a:lumMod val="50000"/>
                  </a:schemeClr>
                </a:solidFill>
              </a:rPr>
              <a:t>ଇବାରେ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ରାସ୍ତା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ପାର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କରାଇଦେବାରେ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ସାହାଯ୍ୟ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କରେ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IN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0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4878</TotalTime>
  <Words>148</Words>
  <Application>Microsoft Office PowerPoint</Application>
  <PresentationFormat>Custom</PresentationFormat>
  <Paragraphs>64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497</cp:revision>
  <dcterms:created xsi:type="dcterms:W3CDTF">2021-07-05T16:04:27Z</dcterms:created>
  <dcterms:modified xsi:type="dcterms:W3CDTF">2022-02-12T16:34:10Z</dcterms:modified>
</cp:coreProperties>
</file>