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321" r:id="rId3"/>
    <p:sldId id="500" r:id="rId4"/>
    <p:sldId id="492" r:id="rId5"/>
    <p:sldId id="498" r:id="rId6"/>
    <p:sldId id="501" r:id="rId7"/>
    <p:sldId id="502" r:id="rId8"/>
    <p:sldId id="503" r:id="rId9"/>
    <p:sldId id="505" r:id="rId10"/>
    <p:sldId id="497" r:id="rId11"/>
    <p:sldId id="489" r:id="rId12"/>
    <p:sldId id="3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99"/>
    <a:srgbClr val="E65F22"/>
    <a:srgbClr val="FF7C80"/>
    <a:srgbClr val="66FF33"/>
    <a:srgbClr val="FFFF00"/>
    <a:srgbClr val="975BE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462" autoAdjust="0"/>
  </p:normalViewPr>
  <p:slideViewPr>
    <p:cSldViewPr>
      <p:cViewPr>
        <p:scale>
          <a:sx n="77" d="100"/>
          <a:sy n="77" d="100"/>
        </p:scale>
        <p:origin x="-72" y="-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F14FA-17D0-4267-9992-9F9E94C0F7D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F2B07-3692-4430-B0EA-D0A3366B1D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3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F2B07-3692-4430-B0EA-D0A3366B1DE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54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F2B07-3692-4430-B0EA-D0A3366B1DE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5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09600" y="1600199"/>
            <a:ext cx="10608983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200" b="1" dirty="0" smtClean="0"/>
              <a:t>SESSION </a:t>
            </a:r>
            <a:r>
              <a:rPr lang="en-US" sz="3200" b="1" dirty="0"/>
              <a:t>:	</a:t>
            </a:r>
            <a:r>
              <a:rPr lang="en-US" sz="3200" b="1" dirty="0" smtClean="0"/>
              <a:t>	</a:t>
            </a:r>
            <a:r>
              <a:rPr lang="en-US" sz="3200" b="1" dirty="0"/>
              <a:t>	</a:t>
            </a:r>
            <a:r>
              <a:rPr lang="or-IN" sz="3200" b="1" dirty="0" smtClean="0"/>
              <a:t> </a:t>
            </a:r>
            <a:r>
              <a:rPr lang="or-IN" sz="3200" b="1" dirty="0"/>
              <a:t>୦୧   </a:t>
            </a:r>
            <a:r>
              <a:rPr lang="en-US" sz="3200" b="1" dirty="0"/>
              <a:t>		</a:t>
            </a:r>
          </a:p>
          <a:p>
            <a:pPr lvl="0"/>
            <a:r>
              <a:rPr lang="en-IN" sz="3200" b="1" dirty="0"/>
              <a:t>CLASS :	</a:t>
            </a:r>
            <a:r>
              <a:rPr lang="en-IN" sz="3200" b="1" dirty="0" smtClean="0"/>
              <a:t>		</a:t>
            </a:r>
            <a:r>
              <a:rPr lang="or-IN" sz="3200" b="1" dirty="0"/>
              <a:t>ଚତୁର୍ଥ ଶ୍ରେଣୀ </a:t>
            </a:r>
            <a:endParaRPr lang="en" sz="3200" b="1" dirty="0"/>
          </a:p>
          <a:p>
            <a:pPr lvl="0"/>
            <a:r>
              <a:rPr lang="en" sz="3200" b="1" dirty="0"/>
              <a:t>SUBJECT : 	</a:t>
            </a:r>
            <a:r>
              <a:rPr lang="en" sz="3200" b="1" dirty="0" smtClean="0"/>
              <a:t>		</a:t>
            </a:r>
            <a:r>
              <a:rPr lang="or-IN" sz="3200" b="1" dirty="0" smtClean="0"/>
              <a:t>ଓଡ଼ିଆ </a:t>
            </a:r>
            <a:endParaRPr lang="en-US" sz="3200" b="1" dirty="0" smtClean="0"/>
          </a:p>
          <a:p>
            <a:r>
              <a:rPr lang="en" sz="3200" b="1" dirty="0" smtClean="0"/>
              <a:t>TOPIC :			</a:t>
            </a:r>
            <a:r>
              <a:rPr lang="or-IN" sz="3200" b="1" dirty="0"/>
              <a:t>ପୁନରାବୃତ୍ତି କାର୍ଯ୍ୟ  ୧ </a:t>
            </a:r>
            <a:endParaRPr lang="en-US" sz="3200" b="1" dirty="0" smtClean="0"/>
          </a:p>
          <a:p>
            <a:r>
              <a:rPr lang="en-US" sz="3200" b="1" dirty="0" smtClean="0"/>
              <a:t>SUB TOPIC :                  </a:t>
            </a:r>
            <a:r>
              <a:rPr lang="or-IN" sz="3200" b="1" dirty="0"/>
              <a:t>ଅଜଣା ଅନୁଛେଦ ଓ ଶବ୍ଦାବଳୀ </a:t>
            </a:r>
            <a:endParaRPr lang="en-US" sz="3200" b="1" dirty="0" smtClean="0"/>
          </a:p>
        </p:txBody>
      </p:sp>
      <p:cxnSp>
        <p:nvCxnSpPr>
          <p:cNvPr id="3" name="Straight Connector 2"/>
          <p:cNvCxnSpPr/>
          <p:nvPr/>
        </p:nvCxnSpPr>
        <p:spPr>
          <a:xfrm>
            <a:off x="6400800" y="36576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9144000" y="36576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9677400" y="73926"/>
            <a:ext cx="2402647" cy="840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0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36177" y="5255"/>
            <a:ext cx="48005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60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ଗୃହକର୍ମ</a:t>
            </a:r>
            <a:endParaRPr lang="en-US" sz="60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788974"/>
            <a:ext cx="7315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or-IN" sz="3600" b="1" dirty="0">
              <a:solidFill>
                <a:schemeClr val="bg1"/>
              </a:solidFill>
            </a:endParaRPr>
          </a:p>
          <a:p>
            <a:r>
              <a:rPr lang="or-IN" sz="2800" b="1" dirty="0">
                <a:solidFill>
                  <a:schemeClr val="bg1"/>
                </a:solidFill>
              </a:rPr>
              <a:t>ଆଲୋଚନା କରାଯାଇଥିବା ଶ୍ରେଣୀ କାର୍ଯ୍ୟ କୁ ମନେରଖ 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19200"/>
            <a:ext cx="10414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62400" y="5130225"/>
            <a:ext cx="571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3200" b="1" dirty="0">
                <a:solidFill>
                  <a:srgbClr val="000099"/>
                </a:solidFill>
              </a:rPr>
              <a:t>ଶ୍ରେଣୀ ର </a:t>
            </a:r>
            <a:r>
              <a:rPr lang="or-IN" sz="3200" b="1" dirty="0" smtClean="0">
                <a:solidFill>
                  <a:srgbClr val="000099"/>
                </a:solidFill>
              </a:rPr>
              <a:t>କାର୍ଯ୍ୟକୁ </a:t>
            </a:r>
            <a:r>
              <a:rPr lang="or-IN" sz="3200" b="1" dirty="0">
                <a:solidFill>
                  <a:srgbClr val="000099"/>
                </a:solidFill>
              </a:rPr>
              <a:t>ମନେରଖ </a:t>
            </a:r>
            <a:endParaRPr lang="en-US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26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0597" y="1378805"/>
            <a:ext cx="646362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75BE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ଲବ୍ଧଜ୍ଞାନ </a:t>
            </a:r>
            <a:r>
              <a:rPr lang="or-IN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75BE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ର ଫଳାଫଳ</a:t>
            </a:r>
            <a:endParaRPr lang="en-U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975BEF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9906001" y="70944"/>
            <a:ext cx="2146927" cy="84345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397437" y="2967335"/>
            <a:ext cx="93971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ପ୍ରଶ୍ନୋତ୍ତର ମାଧ୍ୟ୍ୟମରେ ଜ୍ଞାନ ହାସଲ କରିବା 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99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987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en-US" sz="4800" b="1" dirty="0"/>
              <a:t>THANKING YOU</a:t>
            </a:r>
          </a:p>
          <a:p>
            <a:pPr algn="ctr">
              <a:buNone/>
            </a:pPr>
            <a:r>
              <a:rPr lang="en-US" sz="48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5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144000" y="70944"/>
            <a:ext cx="2908926" cy="767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61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90800" y="381000"/>
            <a:ext cx="5943600" cy="1600200"/>
          </a:xfrm>
          <a:prstGeom prst="ellipse">
            <a:avLst/>
          </a:prstGeom>
          <a:ln w="76200">
            <a:solidFill>
              <a:srgbClr val="000099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2949714"/>
            <a:ext cx="1190052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3600" b="1" dirty="0">
                <a:solidFill>
                  <a:srgbClr val="002060"/>
                </a:solidFill>
              </a:rPr>
              <a:t>ପ୍ରଶ୍ନୋତ୍ତର ମାଧ୍ୟମ ରେ ଜ୍ଞାନ ଆହରଣ କରିବା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99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0" y="753070"/>
            <a:ext cx="4381328" cy="923330"/>
          </a:xfrm>
          <a:prstGeom prst="rect">
            <a:avLst/>
          </a:prstGeom>
          <a:ln/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ଶୈକ୍ଷିକ ଉଦ୍ଦେଶ୍ୟ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9677400" y="73925"/>
            <a:ext cx="2402647" cy="840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855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124200"/>
            <a:ext cx="6087762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107724"/>
            <a:ext cx="5715000" cy="3461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28832"/>
            <a:ext cx="6087762" cy="3019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2667000"/>
            <a:ext cx="4648200" cy="381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b="1" dirty="0"/>
              <a:t>ଜଗନ୍ନାଥ ବଳଭଦ୍ର ସୁଭଦ୍ରା ଓ ସୁଦର୍ଶନ 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981200" y="6248399"/>
            <a:ext cx="2438400" cy="30480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b="1" dirty="0"/>
              <a:t>ଶ୍ରୀ ଜଗନ୍ନାଥ ମନ୍ଦିର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7086600" y="6248399"/>
            <a:ext cx="3886200" cy="3212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b="1" dirty="0"/>
              <a:t>ମହୋଦଧି ରୁ ଶ୍ରୀ </a:t>
            </a:r>
            <a:r>
              <a:rPr lang="en-US" b="1" dirty="0" smtClean="0"/>
              <a:t> </a:t>
            </a:r>
            <a:r>
              <a:rPr lang="or-IN" b="1" dirty="0" smtClean="0"/>
              <a:t>ଜଗନ୍ନାଥ </a:t>
            </a:r>
            <a:r>
              <a:rPr lang="or-IN" b="1" dirty="0"/>
              <a:t>ମନ୍ଦିର </a:t>
            </a:r>
            <a:endParaRPr lang="en-US" b="1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432" y="457200"/>
            <a:ext cx="583856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Callout 4"/>
          <p:cNvSpPr/>
          <p:nvPr/>
        </p:nvSpPr>
        <p:spPr>
          <a:xfrm>
            <a:off x="10820400" y="2171700"/>
            <a:ext cx="914400" cy="685800"/>
          </a:xfrm>
          <a:prstGeom prst="wedgeEllipseCallout">
            <a:avLst>
              <a:gd name="adj1" fmla="val -77203"/>
              <a:gd name="adj2" fmla="val -83446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dirty="0"/>
              <a:t>ପୁରୀ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315200" y="2667000"/>
            <a:ext cx="3200400" cy="381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b="1" dirty="0"/>
              <a:t>ଭୌଗୋଳିକ </a:t>
            </a:r>
            <a:r>
              <a:rPr lang="or-IN" b="1" dirty="0" smtClean="0"/>
              <a:t>ଅବସ୍ଥିତି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4325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718" y="-8187"/>
            <a:ext cx="12105401" cy="923330"/>
          </a:xfrm>
          <a:prstGeom prst="rect">
            <a:avLst/>
          </a:prstGeom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3600" b="1" dirty="0">
                <a:solidFill>
                  <a:srgbClr val="FFFF00"/>
                </a:solidFill>
              </a:rPr>
              <a:t>ଅନୁଛେଦ ଟି ପଢି ପ୍ରଶ୍ନ ଗୁଡିକ ର ଉତ୍ତର ଦିଅ 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8494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381000" y="1371600"/>
            <a:ext cx="11430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or-IN" sz="2800" dirty="0">
                <a:solidFill>
                  <a:srgbClr val="000099"/>
                </a:solidFill>
              </a:rPr>
              <a:t>ଓଡିଶା ପ୍ରଦେଶର ପୁରୀ ସହରର ମଧ୍ୟଭାଗରେ ପ୍ରସିଦ୍ଧ ଜଗନ୍ନାଥ ମନ୍ଦିର ଅବସ୍ଥିତ </a:t>
            </a:r>
            <a:r>
              <a:rPr lang="en-US" sz="2800" dirty="0">
                <a:solidFill>
                  <a:srgbClr val="000099"/>
                </a:solidFill>
              </a:rPr>
              <a:t>I </a:t>
            </a:r>
            <a:r>
              <a:rPr lang="or-IN" sz="2800" dirty="0">
                <a:solidFill>
                  <a:srgbClr val="000099"/>
                </a:solidFill>
              </a:rPr>
              <a:t>ଏହି </a:t>
            </a:r>
            <a:r>
              <a:rPr lang="or-IN" sz="2800" dirty="0" smtClean="0">
                <a:solidFill>
                  <a:srgbClr val="000099"/>
                </a:solidFill>
              </a:rPr>
              <a:t>ମନ୍ଦିରରେ </a:t>
            </a:r>
            <a:r>
              <a:rPr lang="or-IN" sz="2800" dirty="0">
                <a:solidFill>
                  <a:srgbClr val="000099"/>
                </a:solidFill>
              </a:rPr>
              <a:t>ଜଗନ୍ନାଥ, ବଳଭଦ୍ର , ସୁଭଦ୍ରା ଓ ସୁଦର୍ଶନ ପୂଜା ପାଆନ୍ତି </a:t>
            </a:r>
            <a:r>
              <a:rPr lang="en-US" sz="2800" dirty="0">
                <a:solidFill>
                  <a:srgbClr val="000099"/>
                </a:solidFill>
              </a:rPr>
              <a:t>I </a:t>
            </a:r>
            <a:r>
              <a:rPr lang="or-IN" sz="2800" dirty="0" smtClean="0">
                <a:solidFill>
                  <a:srgbClr val="000099"/>
                </a:solidFill>
              </a:rPr>
              <a:t>ଓଡିଶାର </a:t>
            </a:r>
            <a:r>
              <a:rPr lang="or-IN" sz="2800" dirty="0">
                <a:solidFill>
                  <a:srgbClr val="000099"/>
                </a:solidFill>
              </a:rPr>
              <a:t>ସଂସ୍କୃତି ଓ ଜୀବନ ଶୈଳୀ ଉପରେ ଏହି </a:t>
            </a:r>
            <a:r>
              <a:rPr lang="or-IN" sz="2800" dirty="0" smtClean="0">
                <a:solidFill>
                  <a:srgbClr val="000099"/>
                </a:solidFill>
              </a:rPr>
              <a:t>ମନ୍ଦିରର </a:t>
            </a:r>
            <a:r>
              <a:rPr lang="or-IN" sz="2800" dirty="0">
                <a:solidFill>
                  <a:srgbClr val="000099"/>
                </a:solidFill>
              </a:rPr>
              <a:t>ସବିଶେଷ ସ୍ଥାନ ରହିଅଛି </a:t>
            </a:r>
            <a:r>
              <a:rPr lang="en-US" sz="2800" dirty="0">
                <a:solidFill>
                  <a:srgbClr val="000099"/>
                </a:solidFill>
              </a:rPr>
              <a:t>I </a:t>
            </a:r>
            <a:r>
              <a:rPr lang="or-IN" sz="2800" dirty="0">
                <a:solidFill>
                  <a:srgbClr val="000099"/>
                </a:solidFill>
              </a:rPr>
              <a:t>ଏହି ମନ୍ଦିର କଳିଙ୍ଗ ସ୍ଥାପତ୍ୟ </a:t>
            </a:r>
            <a:r>
              <a:rPr lang="or-IN" sz="2800" dirty="0" smtClean="0">
                <a:solidFill>
                  <a:srgbClr val="000099"/>
                </a:solidFill>
              </a:rPr>
              <a:t>କଳାରେ </a:t>
            </a:r>
            <a:r>
              <a:rPr lang="or-IN" sz="2800" dirty="0">
                <a:solidFill>
                  <a:srgbClr val="000099"/>
                </a:solidFill>
              </a:rPr>
              <a:t>ନିର୍ମିତ </a:t>
            </a:r>
            <a:r>
              <a:rPr lang="en-US" sz="2800" dirty="0">
                <a:solidFill>
                  <a:srgbClr val="000099"/>
                </a:solidFill>
              </a:rPr>
              <a:t>I </a:t>
            </a:r>
            <a:r>
              <a:rPr lang="or-IN" sz="2800" dirty="0" smtClean="0">
                <a:solidFill>
                  <a:srgbClr val="000099"/>
                </a:solidFill>
              </a:rPr>
              <a:t>ଯଦିଓ </a:t>
            </a:r>
            <a:r>
              <a:rPr lang="or-IN" sz="2800" dirty="0">
                <a:solidFill>
                  <a:srgbClr val="000099"/>
                </a:solidFill>
              </a:rPr>
              <a:t>ଏହି ମନ୍ଦିର ମହୋଦଧୀ  </a:t>
            </a:r>
            <a:r>
              <a:rPr lang="or-IN" sz="2800" dirty="0" smtClean="0">
                <a:solidFill>
                  <a:srgbClr val="000099"/>
                </a:solidFill>
              </a:rPr>
              <a:t>କୂଳରେ ଅବସ୍ଥିତ</a:t>
            </a:r>
            <a:r>
              <a:rPr lang="en-US" sz="2800" dirty="0" smtClean="0">
                <a:solidFill>
                  <a:srgbClr val="000099"/>
                </a:solidFill>
              </a:rPr>
              <a:t>,</a:t>
            </a:r>
            <a:r>
              <a:rPr lang="or-IN" sz="2800" dirty="0" smtClean="0">
                <a:solidFill>
                  <a:srgbClr val="000099"/>
                </a:solidFill>
              </a:rPr>
              <a:t> </a:t>
            </a:r>
            <a:r>
              <a:rPr lang="or-IN" sz="2800" dirty="0">
                <a:solidFill>
                  <a:srgbClr val="000099"/>
                </a:solidFill>
              </a:rPr>
              <a:t>ତଥାପି ଏଠାରେ କୂଅ ଖୋଲିଲେ ମଧୁର ପାଣି ଝରିଥାଏ </a:t>
            </a:r>
            <a:r>
              <a:rPr lang="en-US" sz="2800" dirty="0">
                <a:solidFill>
                  <a:srgbClr val="000099"/>
                </a:solidFill>
              </a:rPr>
              <a:t>I </a:t>
            </a:r>
            <a:r>
              <a:rPr lang="or-IN" sz="2800" dirty="0">
                <a:solidFill>
                  <a:srgbClr val="000099"/>
                </a:solidFill>
              </a:rPr>
              <a:t>୧୯୭୫ </a:t>
            </a:r>
            <a:r>
              <a:rPr lang="or-IN" sz="2800" dirty="0" smtClean="0">
                <a:solidFill>
                  <a:srgbClr val="000099"/>
                </a:solidFill>
              </a:rPr>
              <a:t>ମସିହାରେ </a:t>
            </a:r>
            <a:r>
              <a:rPr lang="or-IN" sz="2800" dirty="0">
                <a:solidFill>
                  <a:srgbClr val="000099"/>
                </a:solidFill>
              </a:rPr>
              <a:t>ଏହି </a:t>
            </a:r>
            <a:r>
              <a:rPr lang="or-IN" sz="2800" dirty="0" smtClean="0">
                <a:solidFill>
                  <a:srgbClr val="000099"/>
                </a:solidFill>
              </a:rPr>
              <a:t>ମନ୍ଦିରକୁ </a:t>
            </a:r>
            <a:r>
              <a:rPr lang="or-IN" sz="2800" dirty="0">
                <a:solidFill>
                  <a:srgbClr val="000099"/>
                </a:solidFill>
              </a:rPr>
              <a:t>ଜାତୀୟ କୀର୍ତ୍ତି ରୂପେ ଘୋଷଣା କରାଯାଇଛି </a:t>
            </a:r>
            <a:r>
              <a:rPr lang="en-US" sz="2800" dirty="0">
                <a:solidFill>
                  <a:srgbClr val="000099"/>
                </a:solidFill>
              </a:rPr>
              <a:t>I </a:t>
            </a:r>
          </a:p>
        </p:txBody>
      </p:sp>
    </p:spTree>
    <p:extLst>
      <p:ext uri="{BB962C8B-B14F-4D97-AF65-F5344CB8AC3E}">
        <p14:creationId xmlns:p14="http://schemas.microsoft.com/office/powerpoint/2010/main" val="218033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solidFill>
            <a:srgbClr val="E65F22"/>
          </a:solidFill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3600" b="1" dirty="0">
                <a:solidFill>
                  <a:srgbClr val="FFFF00"/>
                </a:solidFill>
              </a:rPr>
              <a:t>ତଳେ ଦିଆଯାଇଥିବା ପ୍ରଶ୍ନ </a:t>
            </a:r>
            <a:r>
              <a:rPr lang="or-IN" sz="3600" b="1" dirty="0" smtClean="0">
                <a:solidFill>
                  <a:srgbClr val="FFFF00"/>
                </a:solidFill>
              </a:rPr>
              <a:t>ଗୁଡିକର </a:t>
            </a:r>
            <a:r>
              <a:rPr lang="or-IN" sz="3600" b="1" dirty="0">
                <a:solidFill>
                  <a:srgbClr val="FFFF00"/>
                </a:solidFill>
              </a:rPr>
              <a:t>ଉତ୍ତର ଦିଅ 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62000" y="1246641"/>
            <a:ext cx="108204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or-IN" sz="3200" dirty="0" smtClean="0">
                <a:solidFill>
                  <a:srgbClr val="C00000"/>
                </a:solidFill>
              </a:rPr>
              <a:t>୧</a:t>
            </a:r>
            <a:r>
              <a:rPr lang="en-US" sz="3200" dirty="0" smtClean="0">
                <a:solidFill>
                  <a:srgbClr val="C00000"/>
                </a:solidFill>
              </a:rPr>
              <a:t>. </a:t>
            </a:r>
            <a:r>
              <a:rPr lang="or-IN" sz="3200" dirty="0" smtClean="0">
                <a:solidFill>
                  <a:srgbClr val="C00000"/>
                </a:solidFill>
              </a:rPr>
              <a:t>ପୁରୀ </a:t>
            </a:r>
            <a:r>
              <a:rPr lang="or-IN" sz="3200" dirty="0">
                <a:solidFill>
                  <a:srgbClr val="C00000"/>
                </a:solidFill>
              </a:rPr>
              <a:t>କେଉଁ </a:t>
            </a:r>
            <a:r>
              <a:rPr lang="or-IN" sz="3200" dirty="0" smtClean="0">
                <a:solidFill>
                  <a:srgbClr val="C00000"/>
                </a:solidFill>
              </a:rPr>
              <a:t>ପ୍ରଦେଶରେ </a:t>
            </a:r>
            <a:r>
              <a:rPr lang="or-IN" sz="3200" dirty="0">
                <a:solidFill>
                  <a:srgbClr val="C00000"/>
                </a:solidFill>
              </a:rPr>
              <a:t>ଅବସ୍ଥିତ?</a:t>
            </a:r>
            <a:endParaRPr lang="en-US" sz="3200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 smtClean="0">
                <a:solidFill>
                  <a:srgbClr val="C00000"/>
                </a:solidFill>
              </a:rPr>
              <a:t>୨</a:t>
            </a:r>
            <a:r>
              <a:rPr lang="or-IN" sz="3200" dirty="0">
                <a:solidFill>
                  <a:srgbClr val="C00000"/>
                </a:solidFill>
              </a:rPr>
              <a:t>. ପ୍ରସିଦ୍ଧ ଜଗନ୍ନାଥ ମନ୍ଦିର ପୁରୀ </a:t>
            </a:r>
            <a:r>
              <a:rPr lang="or-IN" sz="3200" dirty="0" smtClean="0">
                <a:solidFill>
                  <a:srgbClr val="C00000"/>
                </a:solidFill>
              </a:rPr>
              <a:t>ସହରର </a:t>
            </a:r>
            <a:r>
              <a:rPr lang="or-IN" sz="3200" dirty="0">
                <a:solidFill>
                  <a:srgbClr val="C00000"/>
                </a:solidFill>
              </a:rPr>
              <a:t>କେଉଁ </a:t>
            </a:r>
            <a:r>
              <a:rPr lang="or-IN" sz="3200" dirty="0" smtClean="0">
                <a:solidFill>
                  <a:srgbClr val="C00000"/>
                </a:solidFill>
              </a:rPr>
              <a:t>ଭାଗରେ </a:t>
            </a:r>
            <a:r>
              <a:rPr lang="or-IN" sz="3200" dirty="0">
                <a:solidFill>
                  <a:srgbClr val="C00000"/>
                </a:solidFill>
              </a:rPr>
              <a:t>ଅବସ୍ଥିତ ?</a:t>
            </a:r>
            <a:endParaRPr lang="en-US" sz="3200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 smtClean="0">
                <a:solidFill>
                  <a:srgbClr val="C00000"/>
                </a:solidFill>
              </a:rPr>
              <a:t>୩</a:t>
            </a:r>
            <a:r>
              <a:rPr lang="or-IN" sz="3200" dirty="0">
                <a:solidFill>
                  <a:srgbClr val="C00000"/>
                </a:solidFill>
              </a:rPr>
              <a:t>. ଜଗନ୍ନାଥ ମନ୍ଦିର କେଉଁ ସ୍ଥାପତ୍ୟ </a:t>
            </a:r>
            <a:r>
              <a:rPr lang="or-IN" sz="3200" dirty="0" smtClean="0">
                <a:solidFill>
                  <a:srgbClr val="C00000"/>
                </a:solidFill>
              </a:rPr>
              <a:t>କଳାରେ </a:t>
            </a:r>
            <a:r>
              <a:rPr lang="or-IN" sz="3200" dirty="0">
                <a:solidFill>
                  <a:srgbClr val="C00000"/>
                </a:solidFill>
              </a:rPr>
              <a:t>ନିର୍ମିତ </a:t>
            </a:r>
            <a:r>
              <a:rPr lang="or-IN" sz="3200" dirty="0" smtClean="0">
                <a:solidFill>
                  <a:srgbClr val="C00000"/>
                </a:solidFill>
              </a:rPr>
              <a:t>?</a:t>
            </a:r>
            <a:endParaRPr lang="en-US" sz="3200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>
                <a:solidFill>
                  <a:srgbClr val="C00000"/>
                </a:solidFill>
              </a:rPr>
              <a:t>୪. ଏହି ମନ୍ଦିର ଟି </a:t>
            </a:r>
            <a:r>
              <a:rPr lang="or-IN" sz="3200" dirty="0" smtClean="0">
                <a:solidFill>
                  <a:srgbClr val="C00000"/>
                </a:solidFill>
              </a:rPr>
              <a:t>କାହା କୂଳରେ ସ୍ଥାପିତ</a:t>
            </a:r>
            <a:r>
              <a:rPr lang="en-US" sz="3200" dirty="0" smtClean="0">
                <a:solidFill>
                  <a:srgbClr val="C00000"/>
                </a:solidFill>
              </a:rPr>
              <a:t> ?</a:t>
            </a:r>
          </a:p>
          <a:p>
            <a:r>
              <a:rPr lang="or-IN" sz="3200" dirty="0">
                <a:solidFill>
                  <a:srgbClr val="C00000"/>
                </a:solidFill>
              </a:rPr>
              <a:t>୫. କେଉଁ ମସିହା ରେ ଶ୍ରୀ ଜଗନ୍ନାଥ ମନ୍ଦିର କୁ ଜାତୀୟ କୀର୍ତ୍ତି ରୂପେ ଘୋଷଣା </a:t>
            </a:r>
            <a:r>
              <a:rPr lang="or-IN" sz="3200" dirty="0" smtClean="0">
                <a:solidFill>
                  <a:srgbClr val="C00000"/>
                </a:solidFill>
              </a:rPr>
              <a:t>କରାଯାଇଛି</a:t>
            </a:r>
            <a:r>
              <a:rPr lang="en-US" sz="3200" dirty="0" smtClean="0">
                <a:solidFill>
                  <a:srgbClr val="C00000"/>
                </a:solidFill>
              </a:rPr>
              <a:t> ?</a:t>
            </a:r>
            <a:endParaRPr lang="en-US" sz="3200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>
                <a:solidFill>
                  <a:srgbClr val="C00000"/>
                </a:solidFill>
              </a:rPr>
              <a:t>୬. ଏହି </a:t>
            </a:r>
            <a:r>
              <a:rPr lang="or-IN" sz="3200" dirty="0" smtClean="0">
                <a:solidFill>
                  <a:srgbClr val="C00000"/>
                </a:solidFill>
              </a:rPr>
              <a:t>ମନ୍ଦିରରେ </a:t>
            </a:r>
            <a:r>
              <a:rPr lang="or-IN" sz="3200" dirty="0">
                <a:solidFill>
                  <a:srgbClr val="C00000"/>
                </a:solidFill>
              </a:rPr>
              <a:t>କେଉଁ କେଉଁ ଦେବାଦେବୀ ପୂଜା </a:t>
            </a:r>
            <a:r>
              <a:rPr lang="or-IN" sz="3200" dirty="0" smtClean="0">
                <a:solidFill>
                  <a:srgbClr val="C00000"/>
                </a:solidFill>
              </a:rPr>
              <a:t>ପାଆନ୍ତି</a:t>
            </a:r>
            <a:r>
              <a:rPr lang="en-US" sz="3200" dirty="0" smtClean="0">
                <a:solidFill>
                  <a:srgbClr val="C00000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85446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3600" b="1" dirty="0">
                <a:solidFill>
                  <a:srgbClr val="FFFF00"/>
                </a:solidFill>
              </a:rPr>
              <a:t>ତଳେ ଦିଆଯାଇଥିବା ପ୍ରଶ୍ନ ଗୁଡିକ ର </a:t>
            </a:r>
            <a:r>
              <a:rPr lang="or-IN" sz="3600" b="1" dirty="0" smtClean="0">
                <a:solidFill>
                  <a:srgbClr val="FFFF00"/>
                </a:solidFill>
              </a:rPr>
              <a:t>ଉତ୍ତର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62000" y="1246641"/>
            <a:ext cx="10820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or-IN" sz="3200" dirty="0" smtClean="0">
                <a:solidFill>
                  <a:srgbClr val="C00000"/>
                </a:solidFill>
              </a:rPr>
              <a:t>ପୁରୀ </a:t>
            </a:r>
            <a:r>
              <a:rPr lang="or-IN" sz="3200" dirty="0">
                <a:solidFill>
                  <a:srgbClr val="C00000"/>
                </a:solidFill>
              </a:rPr>
              <a:t>କେଉଁ </a:t>
            </a:r>
            <a:r>
              <a:rPr lang="or-IN" sz="3200" dirty="0" smtClean="0">
                <a:solidFill>
                  <a:srgbClr val="C00000"/>
                </a:solidFill>
              </a:rPr>
              <a:t>ପ୍ରଦେଶରେ </a:t>
            </a:r>
            <a:r>
              <a:rPr lang="or-IN" sz="3200" dirty="0">
                <a:solidFill>
                  <a:srgbClr val="C00000"/>
                </a:solidFill>
              </a:rPr>
              <a:t>ଅବସ୍ଥିତ</a:t>
            </a:r>
            <a:r>
              <a:rPr lang="or-IN" sz="3200" dirty="0" smtClean="0">
                <a:solidFill>
                  <a:srgbClr val="C00000"/>
                </a:solidFill>
              </a:rPr>
              <a:t>?</a:t>
            </a:r>
            <a:endParaRPr lang="en-US" sz="3200" dirty="0" smtClean="0">
              <a:solidFill>
                <a:srgbClr val="C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or-IN" sz="3200" dirty="0">
                <a:solidFill>
                  <a:srgbClr val="009900"/>
                </a:solidFill>
              </a:rPr>
              <a:t>ପୁରୀ ଓଡିଶା</a:t>
            </a:r>
            <a:r>
              <a:rPr lang="or-IN" sz="3200" dirty="0" smtClean="0">
                <a:solidFill>
                  <a:srgbClr val="009900"/>
                </a:solidFill>
              </a:rPr>
              <a:t> </a:t>
            </a:r>
            <a:r>
              <a:rPr lang="or-IN" sz="3200" dirty="0">
                <a:solidFill>
                  <a:srgbClr val="009900"/>
                </a:solidFill>
              </a:rPr>
              <a:t>ପ୍ରଦେଶରେ </a:t>
            </a:r>
            <a:r>
              <a:rPr lang="or-IN" sz="3200" dirty="0" smtClean="0">
                <a:solidFill>
                  <a:srgbClr val="009900"/>
                </a:solidFill>
              </a:rPr>
              <a:t>ଅବସ୍ଥିତ</a:t>
            </a:r>
            <a:r>
              <a:rPr lang="en-US" sz="3200" dirty="0" smtClean="0">
                <a:solidFill>
                  <a:srgbClr val="009900"/>
                </a:solidFill>
              </a:rPr>
              <a:t> I</a:t>
            </a:r>
            <a:endParaRPr lang="en-US" sz="3200" dirty="0" smtClean="0">
              <a:solidFill>
                <a:srgbClr val="0099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 smtClean="0">
                <a:solidFill>
                  <a:srgbClr val="C00000"/>
                </a:solidFill>
              </a:rPr>
              <a:t>୨</a:t>
            </a:r>
            <a:r>
              <a:rPr lang="or-IN" sz="3200" dirty="0">
                <a:solidFill>
                  <a:srgbClr val="C00000"/>
                </a:solidFill>
              </a:rPr>
              <a:t>. ପ୍ରସିଦ୍ଧ ଜଗନ୍ନାଥ ମନ୍ଦିର ପୁରୀ </a:t>
            </a:r>
            <a:r>
              <a:rPr lang="or-IN" sz="3200" dirty="0" smtClean="0">
                <a:solidFill>
                  <a:srgbClr val="C00000"/>
                </a:solidFill>
              </a:rPr>
              <a:t>ସହରର </a:t>
            </a:r>
            <a:r>
              <a:rPr lang="or-IN" sz="3200" dirty="0">
                <a:solidFill>
                  <a:srgbClr val="C00000"/>
                </a:solidFill>
              </a:rPr>
              <a:t>କେଉଁ </a:t>
            </a:r>
            <a:r>
              <a:rPr lang="or-IN" sz="3200" dirty="0" smtClean="0">
                <a:solidFill>
                  <a:srgbClr val="C00000"/>
                </a:solidFill>
              </a:rPr>
              <a:t>ଭାଗରେ </a:t>
            </a:r>
            <a:r>
              <a:rPr lang="or-IN" sz="3200" dirty="0">
                <a:solidFill>
                  <a:srgbClr val="C00000"/>
                </a:solidFill>
              </a:rPr>
              <a:t>ଅବସ୍ଥିତ </a:t>
            </a:r>
            <a:r>
              <a:rPr lang="or-IN" sz="3200" dirty="0" smtClean="0">
                <a:solidFill>
                  <a:srgbClr val="C00000"/>
                </a:solidFill>
              </a:rPr>
              <a:t>?</a:t>
            </a:r>
            <a:endParaRPr lang="en-US" sz="3200" dirty="0" smtClean="0">
              <a:solidFill>
                <a:srgbClr val="C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or-IN" sz="3200" dirty="0">
                <a:solidFill>
                  <a:srgbClr val="009900"/>
                </a:solidFill>
              </a:rPr>
              <a:t>ପ୍ରସିଦ୍ଧ ଜଗନ୍ନାଥ ମନ୍ଦିର ପୁରୀ ସହରର ମଧ୍ୟଭାଗରେ</a:t>
            </a:r>
            <a:r>
              <a:rPr lang="or-IN" sz="3200" dirty="0" smtClean="0">
                <a:solidFill>
                  <a:srgbClr val="009900"/>
                </a:solidFill>
              </a:rPr>
              <a:t> </a:t>
            </a:r>
            <a:r>
              <a:rPr lang="or-IN" sz="3200" dirty="0">
                <a:solidFill>
                  <a:srgbClr val="009900"/>
                </a:solidFill>
              </a:rPr>
              <a:t>ଭାଗରେ </a:t>
            </a:r>
            <a:r>
              <a:rPr lang="or-IN" sz="3200" dirty="0" smtClean="0">
                <a:solidFill>
                  <a:srgbClr val="009900"/>
                </a:solidFill>
              </a:rPr>
              <a:t>ଅବସ୍ଥିତ</a:t>
            </a:r>
            <a:r>
              <a:rPr lang="en-US" sz="3200" dirty="0" smtClean="0">
                <a:solidFill>
                  <a:srgbClr val="009900"/>
                </a:solidFill>
              </a:rPr>
              <a:t> I</a:t>
            </a:r>
            <a:endParaRPr lang="en-US" sz="3200" dirty="0" smtClean="0">
              <a:solidFill>
                <a:srgbClr val="0099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 smtClean="0">
                <a:solidFill>
                  <a:srgbClr val="C00000"/>
                </a:solidFill>
              </a:rPr>
              <a:t>୩</a:t>
            </a:r>
            <a:r>
              <a:rPr lang="or-IN" sz="3200" dirty="0">
                <a:solidFill>
                  <a:srgbClr val="C00000"/>
                </a:solidFill>
              </a:rPr>
              <a:t>. ଜଗନ୍ନାଥ ମନ୍ଦିର କେଉଁ ସ୍ଥାପତ୍ୟ </a:t>
            </a:r>
            <a:r>
              <a:rPr lang="or-IN" sz="3200" dirty="0" smtClean="0">
                <a:solidFill>
                  <a:srgbClr val="C00000"/>
                </a:solidFill>
              </a:rPr>
              <a:t>କଳାରେ </a:t>
            </a:r>
            <a:r>
              <a:rPr lang="or-IN" sz="3200" dirty="0">
                <a:solidFill>
                  <a:srgbClr val="C00000"/>
                </a:solidFill>
              </a:rPr>
              <a:t>ନିର୍ମିତ </a:t>
            </a:r>
            <a:r>
              <a:rPr lang="or-IN" sz="3200" dirty="0" smtClean="0">
                <a:solidFill>
                  <a:srgbClr val="C00000"/>
                </a:solidFill>
              </a:rPr>
              <a:t>?</a:t>
            </a:r>
            <a:endParaRPr lang="en-US" sz="3200" dirty="0" smtClean="0">
              <a:solidFill>
                <a:srgbClr val="C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or-IN" sz="3200" dirty="0">
                <a:solidFill>
                  <a:srgbClr val="009900"/>
                </a:solidFill>
              </a:rPr>
              <a:t>ଜଗନ୍ନାଥ ମନ୍ଦିର କଳିଙ୍ଗ ସ୍ଥାପତ୍ୟ</a:t>
            </a:r>
            <a:r>
              <a:rPr lang="or-IN" sz="3200" dirty="0" smtClean="0">
                <a:solidFill>
                  <a:srgbClr val="009900"/>
                </a:solidFill>
              </a:rPr>
              <a:t> </a:t>
            </a:r>
            <a:r>
              <a:rPr lang="or-IN" sz="3200" dirty="0" smtClean="0">
                <a:solidFill>
                  <a:srgbClr val="009900"/>
                </a:solidFill>
              </a:rPr>
              <a:t>କଳାରେ ନିର୍ମିତ</a:t>
            </a:r>
            <a:r>
              <a:rPr lang="en-US" sz="3200" dirty="0" smtClean="0">
                <a:solidFill>
                  <a:srgbClr val="009900"/>
                </a:solidFill>
              </a:rPr>
              <a:t> I</a:t>
            </a:r>
            <a:endParaRPr lang="en-US" sz="3200" dirty="0" smtClean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91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30313"/>
            <a:ext cx="8229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3600" b="1" dirty="0">
                <a:solidFill>
                  <a:srgbClr val="FFFF00"/>
                </a:solidFill>
              </a:rPr>
              <a:t>ତଳେ ଦିଆଯାଇଥିବା ପ୍ରଶ୍ନ ଗୁଡିକ ର </a:t>
            </a:r>
            <a:r>
              <a:rPr lang="or-IN" sz="3600" b="1" dirty="0" smtClean="0">
                <a:solidFill>
                  <a:srgbClr val="FFFF00"/>
                </a:solidFill>
              </a:rPr>
              <a:t>ଉତ୍ତର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81000" y="1246641"/>
            <a:ext cx="11201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or-IN" sz="3200" dirty="0" smtClean="0">
                <a:solidFill>
                  <a:srgbClr val="C00000"/>
                </a:solidFill>
              </a:rPr>
              <a:t>୪</a:t>
            </a:r>
            <a:r>
              <a:rPr lang="or-IN" sz="3200" dirty="0">
                <a:solidFill>
                  <a:srgbClr val="C00000"/>
                </a:solidFill>
              </a:rPr>
              <a:t>. ଏହି </a:t>
            </a:r>
            <a:r>
              <a:rPr lang="or-IN" sz="3200" dirty="0" smtClean="0">
                <a:solidFill>
                  <a:srgbClr val="C00000"/>
                </a:solidFill>
              </a:rPr>
              <a:t>ମନ୍ଦିର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or-IN" sz="3200" dirty="0" smtClean="0">
                <a:solidFill>
                  <a:srgbClr val="C00000"/>
                </a:solidFill>
              </a:rPr>
              <a:t>ଟି </a:t>
            </a:r>
            <a:r>
              <a:rPr lang="or-IN" sz="3200" dirty="0" smtClean="0">
                <a:solidFill>
                  <a:srgbClr val="C00000"/>
                </a:solidFill>
              </a:rPr>
              <a:t>କାହା କୂଳରେ ସ୍ଥାପିତ</a:t>
            </a:r>
            <a:r>
              <a:rPr lang="en-US" sz="3200" dirty="0" smtClean="0">
                <a:solidFill>
                  <a:srgbClr val="C00000"/>
                </a:solidFill>
              </a:rPr>
              <a:t> 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or-IN" sz="3200" dirty="0">
                <a:solidFill>
                  <a:schemeClr val="accent6">
                    <a:lumMod val="50000"/>
                  </a:schemeClr>
                </a:solidFill>
              </a:rPr>
              <a:t>ଏହି ମନ୍ଦିର ଟି ମହୋଦଧୀ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or-IN" sz="3200" dirty="0">
                <a:solidFill>
                  <a:schemeClr val="accent6">
                    <a:lumMod val="50000"/>
                  </a:schemeClr>
                </a:solidFill>
              </a:rPr>
              <a:t>କୂଳରେ 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ସ୍ଥାପିତ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dirty="0" smtClean="0">
                <a:solidFill>
                  <a:srgbClr val="009900"/>
                </a:solidFill>
              </a:rPr>
              <a:t>I</a:t>
            </a:r>
          </a:p>
          <a:p>
            <a:r>
              <a:rPr lang="or-IN" sz="3200" dirty="0">
                <a:solidFill>
                  <a:srgbClr val="C00000"/>
                </a:solidFill>
              </a:rPr>
              <a:t>୫. କେଉଁ </a:t>
            </a:r>
            <a:r>
              <a:rPr lang="or-IN" sz="3200" dirty="0" smtClean="0">
                <a:solidFill>
                  <a:srgbClr val="C00000"/>
                </a:solidFill>
              </a:rPr>
              <a:t>ମସିହାରେ </a:t>
            </a:r>
            <a:r>
              <a:rPr lang="or-IN" sz="3200" dirty="0">
                <a:solidFill>
                  <a:srgbClr val="C00000"/>
                </a:solidFill>
              </a:rPr>
              <a:t>ଶ୍ରୀ ଜଗନ୍ନାଥ ମନ୍ଦିର କୁ ଜାତୀୟ କୀର୍ତ୍ତି ରୂପେ ଘୋଷଣା </a:t>
            </a:r>
            <a:r>
              <a:rPr lang="or-IN" sz="3200" dirty="0" smtClean="0">
                <a:solidFill>
                  <a:srgbClr val="C00000"/>
                </a:solidFill>
              </a:rPr>
              <a:t>କରାଯାଇଛି</a:t>
            </a:r>
            <a:r>
              <a:rPr lang="en-US" sz="3200" dirty="0" smtClean="0">
                <a:solidFill>
                  <a:srgbClr val="C00000"/>
                </a:solidFill>
              </a:rPr>
              <a:t> ?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or-IN" sz="3200" dirty="0">
                <a:solidFill>
                  <a:schemeClr val="accent6">
                    <a:lumMod val="50000"/>
                  </a:schemeClr>
                </a:solidFill>
              </a:rPr>
              <a:t>୧୯୭୫ ମସିହାରେ 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ଶ୍ରୀ </a:t>
            </a:r>
            <a:r>
              <a:rPr lang="or-IN" sz="3200" dirty="0">
                <a:solidFill>
                  <a:schemeClr val="accent6">
                    <a:lumMod val="50000"/>
                  </a:schemeClr>
                </a:solidFill>
              </a:rPr>
              <a:t>ଜଗନ୍ନାଥ ମନ୍ଦିର କୁ ଜାତୀୟ କୀର୍ତ୍ତି ରୂପେ ଘୋଷଣା 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କରାଯାଇଛି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</a:p>
          <a:p>
            <a:pPr>
              <a:lnSpc>
                <a:spcPct val="150000"/>
              </a:lnSpc>
            </a:pPr>
            <a:r>
              <a:rPr lang="or-IN" sz="3200" dirty="0">
                <a:solidFill>
                  <a:srgbClr val="C00000"/>
                </a:solidFill>
              </a:rPr>
              <a:t>୬. ଏହି </a:t>
            </a:r>
            <a:r>
              <a:rPr lang="or-IN" sz="3200" dirty="0" smtClean="0">
                <a:solidFill>
                  <a:srgbClr val="C00000"/>
                </a:solidFill>
              </a:rPr>
              <a:t>ମନ୍ଦିରରେ </a:t>
            </a:r>
            <a:r>
              <a:rPr lang="or-IN" sz="3200" dirty="0">
                <a:solidFill>
                  <a:srgbClr val="C00000"/>
                </a:solidFill>
              </a:rPr>
              <a:t>କେଉଁ କେଉଁ ଦେବାଦେବୀ ପୂଜା </a:t>
            </a:r>
            <a:r>
              <a:rPr lang="or-IN" sz="3200" dirty="0" smtClean="0">
                <a:solidFill>
                  <a:srgbClr val="C00000"/>
                </a:solidFill>
              </a:rPr>
              <a:t>ପାଆନ୍ତି</a:t>
            </a:r>
            <a:r>
              <a:rPr lang="en-US" sz="3200" dirty="0" smtClean="0">
                <a:solidFill>
                  <a:srgbClr val="C00000"/>
                </a:solidFill>
              </a:rPr>
              <a:t> 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or-IN" sz="3200" dirty="0">
                <a:solidFill>
                  <a:schemeClr val="accent6">
                    <a:lumMod val="50000"/>
                  </a:schemeClr>
                </a:solidFill>
              </a:rPr>
              <a:t>ଏହି 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ମନ୍ଦିରରେ </a:t>
            </a:r>
            <a:r>
              <a:rPr lang="or-IN" sz="3200" dirty="0">
                <a:solidFill>
                  <a:schemeClr val="accent6">
                    <a:lumMod val="50000"/>
                  </a:schemeClr>
                </a:solidFill>
              </a:rPr>
              <a:t>ଜଗନ୍ନାଥ, ବଳଭଦ୍ର , ସୁଭଦ୍ରା ଓ ସୁଦର୍ଶନ </a:t>
            </a:r>
            <a:r>
              <a:rPr lang="or-IN" sz="3200" dirty="0" smtClean="0">
                <a:solidFill>
                  <a:schemeClr val="accent6">
                    <a:lumMod val="50000"/>
                  </a:schemeClr>
                </a:solidFill>
              </a:rPr>
              <a:t>ପୂଜା ପାଆନ୍ତି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</a:p>
        </p:txBody>
      </p:sp>
    </p:spTree>
    <p:extLst>
      <p:ext uri="{BB962C8B-B14F-4D97-AF65-F5344CB8AC3E}">
        <p14:creationId xmlns:p14="http://schemas.microsoft.com/office/powerpoint/2010/main" val="271621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ବିପରୀତ ଶବ୍ଦ 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3048000" y="783530"/>
            <a:ext cx="6096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or-IN" dirty="0"/>
              <a:t> </a:t>
            </a:r>
            <a:r>
              <a:rPr lang="or-IN" sz="3200" dirty="0">
                <a:solidFill>
                  <a:srgbClr val="C00000"/>
                </a:solidFill>
              </a:rPr>
              <a:t>ଆନନ୍ଦ </a:t>
            </a:r>
            <a:r>
              <a:rPr lang="en-US" sz="3200" dirty="0" smtClean="0"/>
              <a:t>		_____		</a:t>
            </a:r>
            <a:endParaRPr lang="or-IN" sz="3200" dirty="0"/>
          </a:p>
          <a:p>
            <a:pPr>
              <a:lnSpc>
                <a:spcPct val="150000"/>
              </a:lnSpc>
            </a:pPr>
            <a:r>
              <a:rPr lang="or-IN" sz="3200" dirty="0">
                <a:solidFill>
                  <a:srgbClr val="C00000"/>
                </a:solidFill>
              </a:rPr>
              <a:t>ଆଶା</a:t>
            </a:r>
            <a:r>
              <a:rPr lang="or-IN" sz="3200" dirty="0"/>
              <a:t> </a:t>
            </a:r>
            <a:r>
              <a:rPr lang="en-US" sz="3200" dirty="0" smtClean="0"/>
              <a:t>			_____		</a:t>
            </a:r>
          </a:p>
          <a:p>
            <a:pPr>
              <a:lnSpc>
                <a:spcPct val="150000"/>
              </a:lnSpc>
            </a:pPr>
            <a:r>
              <a:rPr lang="or-IN" sz="3200" dirty="0" smtClean="0">
                <a:solidFill>
                  <a:srgbClr val="C00000"/>
                </a:solidFill>
              </a:rPr>
              <a:t>କାରଣ</a:t>
            </a:r>
            <a:r>
              <a:rPr lang="or-IN" sz="3200" dirty="0" smtClean="0"/>
              <a:t> </a:t>
            </a:r>
            <a:r>
              <a:rPr lang="en-US" sz="3200" dirty="0" smtClean="0"/>
              <a:t>		_____		</a:t>
            </a:r>
            <a:endParaRPr lang="or-IN" sz="3200" dirty="0"/>
          </a:p>
          <a:p>
            <a:pPr>
              <a:lnSpc>
                <a:spcPct val="150000"/>
              </a:lnSpc>
            </a:pPr>
            <a:r>
              <a:rPr lang="or-IN" sz="3200" dirty="0" smtClean="0">
                <a:solidFill>
                  <a:srgbClr val="C00000"/>
                </a:solidFill>
              </a:rPr>
              <a:t>ଜଳ</a:t>
            </a:r>
            <a:r>
              <a:rPr lang="en-US" sz="3200" dirty="0" smtClean="0"/>
              <a:t>			_____		</a:t>
            </a:r>
            <a:endParaRPr lang="or-IN" sz="3200" dirty="0"/>
          </a:p>
          <a:p>
            <a:pPr>
              <a:lnSpc>
                <a:spcPct val="150000"/>
              </a:lnSpc>
            </a:pPr>
            <a:r>
              <a:rPr lang="or-IN" sz="3200" dirty="0">
                <a:solidFill>
                  <a:srgbClr val="C00000"/>
                </a:solidFill>
              </a:rPr>
              <a:t>ଅର୍ଥ</a:t>
            </a:r>
            <a:r>
              <a:rPr lang="or-IN" sz="3200" dirty="0"/>
              <a:t> </a:t>
            </a:r>
            <a:r>
              <a:rPr lang="en-US" sz="3200" dirty="0" smtClean="0"/>
              <a:t>			_____		</a:t>
            </a:r>
            <a:endParaRPr lang="or-IN" sz="3200" dirty="0">
              <a:solidFill>
                <a:srgbClr val="0099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>
                <a:solidFill>
                  <a:srgbClr val="C00000"/>
                </a:solidFill>
              </a:rPr>
              <a:t>ଅନ୍ଧାର</a:t>
            </a:r>
            <a:r>
              <a:rPr lang="or-IN" sz="3200" dirty="0"/>
              <a:t> </a:t>
            </a:r>
            <a:r>
              <a:rPr lang="en-US" sz="3200" dirty="0" smtClean="0"/>
              <a:t>		_____		</a:t>
            </a:r>
          </a:p>
          <a:p>
            <a:pPr>
              <a:lnSpc>
                <a:spcPct val="150000"/>
              </a:lnSpc>
            </a:pPr>
            <a:r>
              <a:rPr lang="or-IN" sz="3200" dirty="0" smtClean="0">
                <a:solidFill>
                  <a:srgbClr val="C00000"/>
                </a:solidFill>
              </a:rPr>
              <a:t>ଉଚ୍ଚ </a:t>
            </a:r>
            <a:r>
              <a:rPr lang="en-US" sz="3200" dirty="0" smtClean="0"/>
              <a:t>			_____		</a:t>
            </a:r>
            <a:endParaRPr lang="or-IN" sz="3200" dirty="0"/>
          </a:p>
          <a:p>
            <a:pPr>
              <a:lnSpc>
                <a:spcPct val="150000"/>
              </a:lnSpc>
            </a:pPr>
            <a:r>
              <a:rPr lang="or-IN" sz="3200" dirty="0">
                <a:solidFill>
                  <a:srgbClr val="C00000"/>
                </a:solidFill>
              </a:rPr>
              <a:t>ପ୍ରଶ୍ନ</a:t>
            </a:r>
            <a:r>
              <a:rPr lang="or-IN" sz="3200" dirty="0"/>
              <a:t> </a:t>
            </a:r>
            <a:r>
              <a:rPr lang="en-US" sz="3200" dirty="0" smtClean="0"/>
              <a:t>			_____			</a:t>
            </a:r>
            <a:endParaRPr lang="en-US" sz="3200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2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" y="0"/>
            <a:ext cx="12105401" cy="923330"/>
          </a:xfrm>
          <a:prstGeom prst="rect">
            <a:avLst/>
          </a:prstGeom>
          <a:ln w="76200">
            <a:solidFill>
              <a:srgbClr val="000099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ବିପରୀତ ଶବ୍ଦ 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677400" y="73925"/>
            <a:ext cx="2402647" cy="7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3048000" y="783530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or-IN" dirty="0"/>
              <a:t> </a:t>
            </a:r>
            <a:r>
              <a:rPr lang="or-IN" sz="3200" dirty="0"/>
              <a:t>ଆନନ୍ଦ </a:t>
            </a:r>
            <a:r>
              <a:rPr lang="en-US" sz="3200" dirty="0" smtClean="0"/>
              <a:t>		</a:t>
            </a:r>
            <a:r>
              <a:rPr lang="or-IN" sz="3200" u="sng" dirty="0" smtClean="0">
                <a:solidFill>
                  <a:srgbClr val="009900"/>
                </a:solidFill>
              </a:rPr>
              <a:t>ନିରାନନ୍ଦ</a:t>
            </a:r>
            <a:r>
              <a:rPr lang="or-IN" sz="3200" dirty="0" smtClean="0"/>
              <a:t> </a:t>
            </a:r>
            <a:endParaRPr lang="or-IN" sz="3200" dirty="0"/>
          </a:p>
          <a:p>
            <a:pPr>
              <a:lnSpc>
                <a:spcPct val="150000"/>
              </a:lnSpc>
            </a:pPr>
            <a:r>
              <a:rPr lang="or-IN" sz="3200" dirty="0"/>
              <a:t>ଆଶା </a:t>
            </a:r>
            <a:r>
              <a:rPr lang="en-US" sz="3200" dirty="0" smtClean="0"/>
              <a:t>			</a:t>
            </a:r>
            <a:r>
              <a:rPr lang="or-IN" sz="3200" u="sng" dirty="0" smtClean="0">
                <a:solidFill>
                  <a:srgbClr val="009900"/>
                </a:solidFill>
              </a:rPr>
              <a:t>ନିରାଶା</a:t>
            </a:r>
            <a:endParaRPr lang="or-IN" sz="3200" u="sng" dirty="0">
              <a:solidFill>
                <a:srgbClr val="0099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/>
              <a:t>କାରଣ </a:t>
            </a:r>
            <a:r>
              <a:rPr lang="en-US" sz="3200" dirty="0" smtClean="0"/>
              <a:t>		</a:t>
            </a:r>
            <a:r>
              <a:rPr lang="or-IN" sz="3200" u="sng" dirty="0" smtClean="0">
                <a:solidFill>
                  <a:srgbClr val="009900"/>
                </a:solidFill>
              </a:rPr>
              <a:t>ଅକାରଣ</a:t>
            </a:r>
            <a:r>
              <a:rPr lang="or-IN" sz="3200" dirty="0" smtClean="0"/>
              <a:t> </a:t>
            </a:r>
            <a:endParaRPr lang="or-IN" sz="3200" dirty="0"/>
          </a:p>
          <a:p>
            <a:pPr>
              <a:lnSpc>
                <a:spcPct val="150000"/>
              </a:lnSpc>
            </a:pPr>
            <a:r>
              <a:rPr lang="or-IN" sz="3200" dirty="0"/>
              <a:t>ଜଳ </a:t>
            </a:r>
            <a:r>
              <a:rPr lang="en-US" sz="3200" dirty="0" smtClean="0"/>
              <a:t>			</a:t>
            </a:r>
            <a:r>
              <a:rPr lang="or-IN" sz="3200" u="sng" dirty="0" smtClean="0">
                <a:solidFill>
                  <a:srgbClr val="009900"/>
                </a:solidFill>
              </a:rPr>
              <a:t>ସ୍ଥଳ</a:t>
            </a:r>
            <a:r>
              <a:rPr lang="or-IN" sz="3200" dirty="0" smtClean="0"/>
              <a:t> </a:t>
            </a:r>
            <a:endParaRPr lang="or-IN" sz="3200" dirty="0"/>
          </a:p>
          <a:p>
            <a:pPr>
              <a:lnSpc>
                <a:spcPct val="150000"/>
              </a:lnSpc>
            </a:pPr>
            <a:r>
              <a:rPr lang="or-IN" sz="3200" dirty="0"/>
              <a:t>ଅର୍ଥ </a:t>
            </a:r>
            <a:r>
              <a:rPr lang="en-US" sz="3200" dirty="0" smtClean="0"/>
              <a:t>			</a:t>
            </a:r>
            <a:r>
              <a:rPr lang="or-IN" sz="3200" u="sng" dirty="0" smtClean="0">
                <a:solidFill>
                  <a:srgbClr val="009900"/>
                </a:solidFill>
              </a:rPr>
              <a:t>ଅନର୍ଥ</a:t>
            </a:r>
            <a:r>
              <a:rPr lang="or-IN" sz="3200" dirty="0" smtClean="0">
                <a:solidFill>
                  <a:srgbClr val="009900"/>
                </a:solidFill>
              </a:rPr>
              <a:t> </a:t>
            </a:r>
            <a:endParaRPr lang="or-IN" sz="3200" dirty="0">
              <a:solidFill>
                <a:srgbClr val="0099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/>
              <a:t>ଅନ୍ଧାର </a:t>
            </a:r>
            <a:r>
              <a:rPr lang="en-US" sz="3200" dirty="0" smtClean="0"/>
              <a:t>		</a:t>
            </a:r>
            <a:r>
              <a:rPr lang="or-IN" sz="3200" u="sng" dirty="0" smtClean="0">
                <a:solidFill>
                  <a:srgbClr val="009900"/>
                </a:solidFill>
              </a:rPr>
              <a:t>ଆଲୋକ </a:t>
            </a:r>
            <a:endParaRPr lang="or-IN" sz="3200" u="sng" dirty="0">
              <a:solidFill>
                <a:srgbClr val="0099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3200" dirty="0"/>
              <a:t>ଉଚ୍ଚ </a:t>
            </a:r>
            <a:r>
              <a:rPr lang="en-US" sz="3200" dirty="0" smtClean="0"/>
              <a:t>			</a:t>
            </a:r>
            <a:r>
              <a:rPr lang="or-IN" sz="3200" u="sng" dirty="0" smtClean="0">
                <a:solidFill>
                  <a:srgbClr val="009900"/>
                </a:solidFill>
              </a:rPr>
              <a:t>ନୀଚ୍ଚ</a:t>
            </a:r>
            <a:r>
              <a:rPr lang="or-IN" sz="3200" dirty="0" smtClean="0"/>
              <a:t> </a:t>
            </a:r>
            <a:endParaRPr lang="or-IN" sz="3200" dirty="0"/>
          </a:p>
          <a:p>
            <a:pPr>
              <a:lnSpc>
                <a:spcPct val="150000"/>
              </a:lnSpc>
            </a:pPr>
            <a:r>
              <a:rPr lang="or-IN" sz="3200" dirty="0"/>
              <a:t>ପ୍ରଶ୍ନ </a:t>
            </a:r>
            <a:r>
              <a:rPr lang="en-US" sz="3200" dirty="0" smtClean="0"/>
              <a:t>			</a:t>
            </a:r>
            <a:r>
              <a:rPr lang="or-IN" sz="3200" u="sng" dirty="0" smtClean="0">
                <a:solidFill>
                  <a:srgbClr val="009900"/>
                </a:solidFill>
              </a:rPr>
              <a:t>ଉତ୍ତର</a:t>
            </a:r>
            <a:endParaRPr lang="en-US" sz="3200" u="sng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24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4743</TotalTime>
  <Words>326</Words>
  <Application>Microsoft Office PowerPoint</Application>
  <PresentationFormat>Custom</PresentationFormat>
  <Paragraphs>65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484</cp:revision>
  <dcterms:created xsi:type="dcterms:W3CDTF">2021-07-05T16:04:27Z</dcterms:created>
  <dcterms:modified xsi:type="dcterms:W3CDTF">2022-02-12T16:25:49Z</dcterms:modified>
</cp:coreProperties>
</file>