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87" r:id="rId4"/>
    <p:sldId id="280" r:id="rId5"/>
    <p:sldId id="275" r:id="rId6"/>
    <p:sldId id="276" r:id="rId7"/>
    <p:sldId id="277" r:id="rId8"/>
    <p:sldId id="278" r:id="rId9"/>
    <p:sldId id="281" r:id="rId10"/>
    <p:sldId id="279" r:id="rId11"/>
    <p:sldId id="285" r:id="rId12"/>
    <p:sldId id="286" r:id="rId13"/>
    <p:sldId id="268" r:id="rId14"/>
    <p:sldId id="261" r:id="rId15"/>
    <p:sldId id="284" r:id="rId16"/>
    <p:sldId id="262"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6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6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00107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06278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88452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534104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 id="2147483659"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comments" Target="../comments/commen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omments" Target="../comments/comment8.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9.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15</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NUMBER:3</a:t>
            </a:r>
          </a:p>
          <a:p>
            <a:pPr fontAlgn="ctr"/>
            <a:r>
              <a:rPr lang="en-US" sz="1600" b="1" dirty="0">
                <a:latin typeface="Calibri" pitchFamily="34" charset="0"/>
                <a:cs typeface="Calibri" pitchFamily="34" charset="0"/>
              </a:rPr>
              <a:t>CHAPTER NAME :MORE ON PAINT 3D</a:t>
            </a:r>
          </a:p>
          <a:p>
            <a:r>
              <a:rPr lang="en-US" sz="1600" b="1" dirty="0">
                <a:latin typeface="Calibri" pitchFamily="34" charset="0"/>
                <a:cs typeface="Calibri" pitchFamily="34" charset="0"/>
              </a:rPr>
              <a:t>SUBTOPIC </a:t>
            </a:r>
            <a:r>
              <a:rPr lang="en-US" sz="1600" b="1">
                <a:latin typeface="Calibri" pitchFamily="34" charset="0"/>
                <a:cs typeface="Calibri" pitchFamily="34" charset="0"/>
              </a:rPr>
              <a:t>: REVISION ORAL</a:t>
            </a:r>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IN" sz="2400" b="1" dirty="0">
                <a:solidFill>
                  <a:srgbClr val="FF0000"/>
                </a:solidFill>
              </a:rPr>
              <a:t>S</a:t>
            </a:r>
            <a:r>
              <a:rPr lang="en" sz="2400" b="1" dirty="0">
                <a:solidFill>
                  <a:srgbClr val="FF0000"/>
                </a:solidFill>
              </a:rPr>
              <a:t>tate true and false</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342900" indent="-342900">
              <a:buSzPct val="95000"/>
              <a:buFont typeface="+mj-lt"/>
              <a:buAutoNum type="arabicPeriod"/>
            </a:pPr>
            <a:r>
              <a:rPr lang="en-US" sz="3500" dirty="0">
                <a:latin typeface="Calibri" pitchFamily="34" charset="0"/>
                <a:ea typeface="Calibri"/>
                <a:cs typeface="Calibri" pitchFamily="34" charset="0"/>
                <a:sym typeface="Calibri"/>
              </a:rPr>
              <a:t>There are five 3D shapes that we can use to make our own 3D models.</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Stickers can be added to only 2D drawings.  .           </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There are four icons on top of sticker panel.</a:t>
            </a:r>
          </a:p>
          <a:p>
            <a:pPr marL="342900" indent="-342900">
              <a:buSzPct val="95000"/>
              <a:buFont typeface="+mj-lt"/>
              <a:buAutoNum type="arabicPeriod"/>
            </a:pPr>
            <a:r>
              <a:rPr lang="en-US" sz="3500" dirty="0">
                <a:latin typeface="Calibri" pitchFamily="34" charset="0"/>
                <a:ea typeface="Calibri"/>
                <a:cs typeface="Calibri" pitchFamily="34" charset="0"/>
                <a:sym typeface="Calibri"/>
              </a:rPr>
              <a:t>We can change the position and size of the sticker by dragging its edges.</a:t>
            </a:r>
          </a:p>
        </p:txBody>
      </p:sp>
      <p:sp>
        <p:nvSpPr>
          <p:cNvPr id="9" name="TextBox 8">
            <a:extLst>
              <a:ext uri="{FF2B5EF4-FFF2-40B4-BE49-F238E27FC236}">
                <a16:creationId xmlns:a16="http://schemas.microsoft.com/office/drawing/2014/main" id="{1C14A2B6-11A2-4260-82B0-FAA5284FB177}"/>
              </a:ext>
            </a:extLst>
          </p:cNvPr>
          <p:cNvSpPr txBox="1"/>
          <p:nvPr/>
        </p:nvSpPr>
        <p:spPr>
          <a:xfrm>
            <a:off x="6076919" y="1159536"/>
            <a:ext cx="1999371" cy="461665"/>
          </a:xfrm>
          <a:prstGeom prst="rect">
            <a:avLst/>
          </a:prstGeom>
          <a:noFill/>
        </p:spPr>
        <p:txBody>
          <a:bodyPr wrap="square" rtlCol="0">
            <a:spAutoFit/>
          </a:bodyPr>
          <a:lstStyle/>
          <a:p>
            <a:r>
              <a:rPr lang="en-IN" sz="2400" b="1" dirty="0">
                <a:solidFill>
                  <a:srgbClr val="002060"/>
                </a:solidFill>
              </a:rPr>
              <a:t>False  </a:t>
            </a:r>
          </a:p>
        </p:txBody>
      </p:sp>
      <p:sp>
        <p:nvSpPr>
          <p:cNvPr id="10" name="TextBox 9">
            <a:extLst>
              <a:ext uri="{FF2B5EF4-FFF2-40B4-BE49-F238E27FC236}">
                <a16:creationId xmlns:a16="http://schemas.microsoft.com/office/drawing/2014/main" id="{188F91E2-7CA7-4805-B66A-4C2559DCC521}"/>
              </a:ext>
            </a:extLst>
          </p:cNvPr>
          <p:cNvSpPr txBox="1"/>
          <p:nvPr/>
        </p:nvSpPr>
        <p:spPr>
          <a:xfrm>
            <a:off x="2465394" y="2325562"/>
            <a:ext cx="1999371" cy="461665"/>
          </a:xfrm>
          <a:prstGeom prst="rect">
            <a:avLst/>
          </a:prstGeom>
          <a:noFill/>
        </p:spPr>
        <p:txBody>
          <a:bodyPr wrap="square" rtlCol="0">
            <a:spAutoFit/>
          </a:bodyPr>
          <a:lstStyle/>
          <a:p>
            <a:r>
              <a:rPr lang="en-IN" sz="2400" b="1" dirty="0">
                <a:solidFill>
                  <a:srgbClr val="002060"/>
                </a:solidFill>
              </a:rPr>
              <a:t>False  </a:t>
            </a:r>
          </a:p>
        </p:txBody>
      </p:sp>
      <p:sp>
        <p:nvSpPr>
          <p:cNvPr id="11" name="TextBox 10">
            <a:extLst>
              <a:ext uri="{FF2B5EF4-FFF2-40B4-BE49-F238E27FC236}">
                <a16:creationId xmlns:a16="http://schemas.microsoft.com/office/drawing/2014/main" id="{8684D070-D005-42A0-89CB-3C786DE55495}"/>
              </a:ext>
            </a:extLst>
          </p:cNvPr>
          <p:cNvSpPr txBox="1"/>
          <p:nvPr/>
        </p:nvSpPr>
        <p:spPr>
          <a:xfrm>
            <a:off x="2284640" y="3334887"/>
            <a:ext cx="1999371" cy="461665"/>
          </a:xfrm>
          <a:prstGeom prst="rect">
            <a:avLst/>
          </a:prstGeom>
          <a:noFill/>
        </p:spPr>
        <p:txBody>
          <a:bodyPr wrap="square" rtlCol="0">
            <a:spAutoFit/>
          </a:bodyPr>
          <a:lstStyle/>
          <a:p>
            <a:r>
              <a:rPr lang="en-IN" sz="2400" b="1" dirty="0">
                <a:solidFill>
                  <a:srgbClr val="002060"/>
                </a:solidFill>
              </a:rPr>
              <a:t>False  </a:t>
            </a:r>
          </a:p>
        </p:txBody>
      </p:sp>
      <p:sp>
        <p:nvSpPr>
          <p:cNvPr id="12" name="TextBox 11">
            <a:extLst>
              <a:ext uri="{FF2B5EF4-FFF2-40B4-BE49-F238E27FC236}">
                <a16:creationId xmlns:a16="http://schemas.microsoft.com/office/drawing/2014/main" id="{3D7DFA28-1FFD-4A34-BE4C-111163B97098}"/>
              </a:ext>
            </a:extLst>
          </p:cNvPr>
          <p:cNvSpPr txBox="1"/>
          <p:nvPr/>
        </p:nvSpPr>
        <p:spPr>
          <a:xfrm>
            <a:off x="6864044" y="4365006"/>
            <a:ext cx="1999371" cy="461665"/>
          </a:xfrm>
          <a:prstGeom prst="rect">
            <a:avLst/>
          </a:prstGeom>
          <a:noFill/>
        </p:spPr>
        <p:txBody>
          <a:bodyPr wrap="square" rtlCol="0">
            <a:spAutoFit/>
          </a:bodyPr>
          <a:lstStyle/>
          <a:p>
            <a:r>
              <a:rPr lang="en-IN" sz="2400" b="1" dirty="0">
                <a:solidFill>
                  <a:srgbClr val="002060"/>
                </a:solidFill>
              </a:rPr>
              <a:t>True  </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IN" sz="2400" b="1" dirty="0">
                <a:solidFill>
                  <a:srgbClr val="FF0000"/>
                </a:solidFill>
              </a:rPr>
              <a:t>S</a:t>
            </a:r>
            <a:r>
              <a:rPr lang="en" sz="2400" b="1" dirty="0">
                <a:solidFill>
                  <a:srgbClr val="FF0000"/>
                </a:solidFill>
              </a:rPr>
              <a:t>tate true and false</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Word 2016 is a word processor.</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Find button is present in the Home group of Editing tab.           </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Header and footer is used to place information on top and bottom of every page.</a:t>
            </a:r>
          </a:p>
          <a:p>
            <a:pPr marL="514350" indent="-514350">
              <a:buSzPct val="95000"/>
              <a:buFont typeface="+mj-lt"/>
              <a:buAutoNum type="arabicPeriod" startAt="5"/>
            </a:pPr>
            <a:r>
              <a:rPr lang="en-US" sz="3500" dirty="0">
                <a:latin typeface="Calibri" pitchFamily="34" charset="0"/>
                <a:ea typeface="Calibri"/>
                <a:cs typeface="Calibri" pitchFamily="34" charset="0"/>
                <a:sym typeface="Calibri"/>
              </a:rPr>
              <a:t>Line spacing is the amount of space above or below a paragraph.</a:t>
            </a:r>
          </a:p>
        </p:txBody>
      </p:sp>
      <p:sp>
        <p:nvSpPr>
          <p:cNvPr id="9" name="TextBox 8">
            <a:extLst>
              <a:ext uri="{FF2B5EF4-FFF2-40B4-BE49-F238E27FC236}">
                <a16:creationId xmlns:a16="http://schemas.microsoft.com/office/drawing/2014/main" id="{1C14A2B6-11A2-4260-82B0-FAA5284FB177}"/>
              </a:ext>
            </a:extLst>
          </p:cNvPr>
          <p:cNvSpPr txBox="1"/>
          <p:nvPr/>
        </p:nvSpPr>
        <p:spPr>
          <a:xfrm>
            <a:off x="6715770" y="680193"/>
            <a:ext cx="1999371" cy="461665"/>
          </a:xfrm>
          <a:prstGeom prst="rect">
            <a:avLst/>
          </a:prstGeom>
          <a:noFill/>
        </p:spPr>
        <p:txBody>
          <a:bodyPr wrap="square" rtlCol="0">
            <a:spAutoFit/>
          </a:bodyPr>
          <a:lstStyle/>
          <a:p>
            <a:r>
              <a:rPr lang="en-IN" sz="2400" b="1" dirty="0">
                <a:solidFill>
                  <a:srgbClr val="002060"/>
                </a:solidFill>
              </a:rPr>
              <a:t>True   </a:t>
            </a:r>
          </a:p>
        </p:txBody>
      </p:sp>
      <p:sp>
        <p:nvSpPr>
          <p:cNvPr id="10" name="TextBox 9">
            <a:extLst>
              <a:ext uri="{FF2B5EF4-FFF2-40B4-BE49-F238E27FC236}">
                <a16:creationId xmlns:a16="http://schemas.microsoft.com/office/drawing/2014/main" id="{188F91E2-7CA7-4805-B66A-4C2559DCC521}"/>
              </a:ext>
            </a:extLst>
          </p:cNvPr>
          <p:cNvSpPr txBox="1"/>
          <p:nvPr/>
        </p:nvSpPr>
        <p:spPr>
          <a:xfrm>
            <a:off x="3605931" y="1808613"/>
            <a:ext cx="1999371" cy="461665"/>
          </a:xfrm>
          <a:prstGeom prst="rect">
            <a:avLst/>
          </a:prstGeom>
          <a:noFill/>
        </p:spPr>
        <p:txBody>
          <a:bodyPr wrap="square" rtlCol="0">
            <a:spAutoFit/>
          </a:bodyPr>
          <a:lstStyle/>
          <a:p>
            <a:r>
              <a:rPr lang="en-IN" sz="2400" b="1" dirty="0">
                <a:solidFill>
                  <a:srgbClr val="002060"/>
                </a:solidFill>
              </a:rPr>
              <a:t>False  </a:t>
            </a:r>
          </a:p>
        </p:txBody>
      </p:sp>
      <p:sp>
        <p:nvSpPr>
          <p:cNvPr id="11" name="TextBox 10">
            <a:extLst>
              <a:ext uri="{FF2B5EF4-FFF2-40B4-BE49-F238E27FC236}">
                <a16:creationId xmlns:a16="http://schemas.microsoft.com/office/drawing/2014/main" id="{8684D070-D005-42A0-89CB-3C786DE55495}"/>
              </a:ext>
            </a:extLst>
          </p:cNvPr>
          <p:cNvSpPr txBox="1"/>
          <p:nvPr/>
        </p:nvSpPr>
        <p:spPr>
          <a:xfrm>
            <a:off x="2284640" y="3334887"/>
            <a:ext cx="1999371" cy="461665"/>
          </a:xfrm>
          <a:prstGeom prst="rect">
            <a:avLst/>
          </a:prstGeom>
          <a:noFill/>
        </p:spPr>
        <p:txBody>
          <a:bodyPr wrap="square" rtlCol="0">
            <a:spAutoFit/>
          </a:bodyPr>
          <a:lstStyle/>
          <a:p>
            <a:r>
              <a:rPr lang="en-IN" sz="2400" b="1" dirty="0">
                <a:solidFill>
                  <a:srgbClr val="002060"/>
                </a:solidFill>
              </a:rPr>
              <a:t>True </a:t>
            </a:r>
          </a:p>
        </p:txBody>
      </p:sp>
      <p:sp>
        <p:nvSpPr>
          <p:cNvPr id="12" name="TextBox 11">
            <a:extLst>
              <a:ext uri="{FF2B5EF4-FFF2-40B4-BE49-F238E27FC236}">
                <a16:creationId xmlns:a16="http://schemas.microsoft.com/office/drawing/2014/main" id="{3D7DFA28-1FFD-4A34-BE4C-111163B97098}"/>
              </a:ext>
            </a:extLst>
          </p:cNvPr>
          <p:cNvSpPr txBox="1"/>
          <p:nvPr/>
        </p:nvSpPr>
        <p:spPr>
          <a:xfrm>
            <a:off x="6864044" y="4365006"/>
            <a:ext cx="1999371" cy="461665"/>
          </a:xfrm>
          <a:prstGeom prst="rect">
            <a:avLst/>
          </a:prstGeom>
          <a:noFill/>
        </p:spPr>
        <p:txBody>
          <a:bodyPr wrap="square" rtlCol="0">
            <a:spAutoFit/>
          </a:bodyPr>
          <a:lstStyle/>
          <a:p>
            <a:r>
              <a:rPr lang="en-IN" sz="2400" b="1" dirty="0">
                <a:solidFill>
                  <a:srgbClr val="002060"/>
                </a:solidFill>
              </a:rPr>
              <a:t>False   </a:t>
            </a:r>
          </a:p>
        </p:txBody>
      </p:sp>
    </p:spTree>
    <p:extLst>
      <p:ext uri="{BB962C8B-B14F-4D97-AF65-F5344CB8AC3E}">
        <p14:creationId xmlns:p14="http://schemas.microsoft.com/office/powerpoint/2010/main" val="67603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2" name="Google Shape;92;p6"/>
          <p:cNvSpPr txBox="1"/>
          <p:nvPr/>
        </p:nvSpPr>
        <p:spPr>
          <a:xfrm>
            <a:off x="675168" y="301126"/>
            <a:ext cx="6724439" cy="4664279"/>
          </a:xfrm>
          <a:prstGeom prst="rect">
            <a:avLst/>
          </a:prstGeom>
          <a:noFill/>
          <a:ln>
            <a:noFill/>
          </a:ln>
        </p:spPr>
        <p:txBody>
          <a:bodyPr spcFirstLastPara="1" wrap="square" lIns="68569" tIns="68569" rIns="68569" bIns="68569" anchor="t" anchorCtr="0">
            <a:noAutofit/>
          </a:bodyPr>
          <a:lstStyle/>
          <a:p>
            <a:pPr fontAlgn="base"/>
            <a:r>
              <a:rPr lang="en-IN" sz="20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is line spacing?</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vertical distance between successive lines of the text in a document.</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What are the three icons present on top of Stickers panel?.</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Stickers, Textures and Add Stickers.</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Write the shortcut key to add ruler to measure the picture in Paint 3D.</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R</a:t>
            </a:r>
          </a:p>
          <a:p>
            <a:pPr fontAlgn="base"/>
            <a:r>
              <a:rPr lang="en-IN" sz="2000" dirty="0">
                <a:latin typeface="Calibri" panose="020F0502020204030204" pitchFamily="34" charset="0"/>
                <a:ea typeface="Times New Roman" panose="02020603050405020304" pitchFamily="18" charset="0"/>
                <a:cs typeface="Calibri" panose="020F0502020204030204" pitchFamily="34" charset="0"/>
              </a:rPr>
              <a:t>4. </a:t>
            </a:r>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What are the six 3D shapes to make 3D models in Paint 3D</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Square, sphere, cylinder, capsule, cone and doughnut</a:t>
            </a:r>
          </a:p>
          <a:p>
            <a:pPr fontAlgn="base"/>
            <a:r>
              <a:rPr lang="en-IN" sz="2000" dirty="0">
                <a:solidFill>
                  <a:srgbClr val="373D3F"/>
                </a:solidFill>
                <a:latin typeface="Calibri" panose="020F0502020204030204" pitchFamily="34" charset="0"/>
                <a:ea typeface="Times New Roman" panose="02020603050405020304" pitchFamily="18" charset="0"/>
                <a:cs typeface="Calibri" panose="020F0502020204030204" pitchFamily="34" charset="0"/>
              </a:rPr>
              <a:t>5. In which orientation document is printed width wise?</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Landscape orientation</a:t>
            </a:r>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IN" sz="20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fontAlgn="base"/>
            <a:endParaRPr lang="en-IN"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7" end="7"/>
                                            </p:txEl>
                                          </p:spTgt>
                                        </p:tgtEl>
                                        <p:attrNameLst>
                                          <p:attrName>style.visibility</p:attrName>
                                        </p:attrNameLst>
                                      </p:cBhvr>
                                      <p:to>
                                        <p:strVal val="visible"/>
                                      </p:to>
                                    </p:set>
                                    <p:anim calcmode="lin" valueType="num">
                                      <p:cBhvr additive="base">
                                        <p:cTn id="25" dur="500" fill="hold"/>
                                        <p:tgtEl>
                                          <p:spTgt spid="9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8" end="8"/>
                                            </p:txEl>
                                          </p:spTgt>
                                        </p:tgtEl>
                                        <p:attrNameLst>
                                          <p:attrName>style.visibility</p:attrName>
                                        </p:attrNameLst>
                                      </p:cBhvr>
                                      <p:to>
                                        <p:strVal val="visible"/>
                                      </p:to>
                                    </p:set>
                                    <p:anim calcmode="lin" valueType="num">
                                      <p:cBhvr additive="base">
                                        <p:cTn id="31"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9" end="9"/>
                                            </p:txEl>
                                          </p:spTgt>
                                        </p:tgtEl>
                                        <p:attrNameLst>
                                          <p:attrName>style.visibility</p:attrName>
                                        </p:attrNameLst>
                                      </p:cBhvr>
                                      <p:to>
                                        <p:strVal val="visible"/>
                                      </p:to>
                                    </p:set>
                                    <p:anim calcmode="lin" valueType="num">
                                      <p:cBhvr additive="base">
                                        <p:cTn id="37"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2">
                                            <p:txEl>
                                              <p:pRg st="10" end="10"/>
                                            </p:txEl>
                                          </p:spTgt>
                                        </p:tgtEl>
                                        <p:attrNameLst>
                                          <p:attrName>style.visibility</p:attrName>
                                        </p:attrNameLst>
                                      </p:cBhvr>
                                      <p:to>
                                        <p:strVal val="visible"/>
                                      </p:to>
                                    </p:set>
                                    <p:anim calcmode="lin" valueType="num">
                                      <p:cBhvr additive="base">
                                        <p:cTn id="43"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611875"/>
          </a:xfrm>
          <a:prstGeom prst="rect">
            <a:avLst/>
          </a:prstGeom>
          <a:noFill/>
          <a:ln>
            <a:noFill/>
          </a:ln>
        </p:spPr>
      </p:pic>
      <p:sp>
        <p:nvSpPr>
          <p:cNvPr id="2" name="Content Placeholder 1"/>
          <p:cNvSpPr>
            <a:spLocks noGrp="1"/>
          </p:cNvSpPr>
          <p:nvPr>
            <p:ph idx="1"/>
          </p:nvPr>
        </p:nvSpPr>
        <p:spPr>
          <a:xfrm>
            <a:off x="0" y="-78698"/>
            <a:ext cx="9601200" cy="4913919"/>
          </a:xfrm>
        </p:spPr>
        <p:txBody>
          <a:bodyPr>
            <a:normAutofit/>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We can quickly set Tabs by using the ______ button?		        		  (Tab view/ Tab selector/ Tab orientation)</a:t>
            </a:r>
          </a:p>
          <a:p>
            <a:pPr marL="385763" indent="-385763">
              <a:lnSpc>
                <a:spcPct val="150000"/>
              </a:lnSpc>
              <a:buFont typeface="+mj-lt"/>
              <a:buAutoNum type="arabicPeriod"/>
            </a:pPr>
            <a:r>
              <a:rPr lang="en-IN" b="1" dirty="0"/>
              <a:t>Line and paragraph spacing button is present in ______ group?                   (paragraph / line/ space) </a:t>
            </a:r>
          </a:p>
          <a:p>
            <a:pPr marL="385763" indent="-385763">
              <a:lnSpc>
                <a:spcPct val="150000"/>
              </a:lnSpc>
              <a:buFont typeface="+mj-lt"/>
              <a:buAutoNum type="arabicPeriod"/>
            </a:pPr>
            <a:r>
              <a:rPr lang="en-IN" b="1" dirty="0"/>
              <a:t>Format painter button is present in _______ group ( home/ ribbon/ clipboard).</a:t>
            </a:r>
            <a:endParaRPr lang="en-IN" dirty="0"/>
          </a:p>
          <a:p>
            <a:pPr marL="385763" indent="-385763">
              <a:lnSpc>
                <a:spcPct val="150000"/>
              </a:lnSpc>
              <a:buFont typeface="+mj-lt"/>
              <a:buAutoNum type="arabicPeriod"/>
            </a:pPr>
            <a:r>
              <a:rPr lang="en-IN" b="1" dirty="0"/>
              <a:t>In _____ box, we type the text that we want to search. ( find what/ find next/ find new?</a:t>
            </a:r>
          </a:p>
          <a:p>
            <a:pPr marL="385763" indent="-385763">
              <a:lnSpc>
                <a:spcPct val="150000"/>
              </a:lnSpc>
              <a:buFont typeface="+mj-lt"/>
              <a:buAutoNum type="arabicPeriod"/>
            </a:pPr>
            <a:r>
              <a:rPr lang="en-IN" b="1" dirty="0"/>
              <a:t>Using _____ in Microsoft Paint 3D is similar to using a sticker. (format/ texture/ effects)</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2368108" y="1071356"/>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3298774" y="973102"/>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750052" y="1916596"/>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7940110" y="2198937"/>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7080423" y="2660602"/>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6155391" y="3878210"/>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8393948" y="3559483"/>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 :</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GB" sz="3200" b="0" i="0" u="none" strike="noStrike" dirty="0">
                <a:solidFill>
                  <a:srgbClr val="000000"/>
                </a:solidFill>
                <a:effectLst/>
                <a:latin typeface="Calibri" panose="020F0502020204030204" pitchFamily="34" charset="0"/>
              </a:rPr>
              <a:t>Learn </a:t>
            </a:r>
            <a:r>
              <a:rPr lang="en-GB" sz="3200" b="0" i="0" u="none" strike="noStrike" dirty="0" err="1">
                <a:solidFill>
                  <a:srgbClr val="000000"/>
                </a:solidFill>
                <a:effectLst/>
                <a:latin typeface="Calibri" panose="020F0502020204030204" pitchFamily="34" charset="0"/>
              </a:rPr>
              <a:t>ch</a:t>
            </a:r>
            <a:r>
              <a:rPr lang="en-GB" sz="3200" b="0" i="0" u="none" strike="noStrike" dirty="0">
                <a:solidFill>
                  <a:srgbClr val="000000"/>
                </a:solidFill>
                <a:effectLst/>
                <a:latin typeface="Calibri" panose="020F0502020204030204" pitchFamily="34" charset="0"/>
              </a:rPr>
              <a:t> - 3 and  4</a:t>
            </a:r>
            <a:endParaRPr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70976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Paint 3D.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 sz="2400" b="1" dirty="0">
                <a:solidFill>
                  <a:srgbClr val="FF0000"/>
                </a:solidFill>
              </a:rPr>
              <a:t>Fill in the blanks</a:t>
            </a:r>
            <a:endParaRPr sz="2400" b="1" dirty="0">
              <a:solidFill>
                <a:srgbClr val="FF0000"/>
              </a:solidFill>
            </a:endParaRPr>
          </a:p>
        </p:txBody>
      </p:sp>
      <p:sp>
        <p:nvSpPr>
          <p:cNvPr id="92" name="Google Shape;92;p6"/>
          <p:cNvSpPr txBox="1"/>
          <p:nvPr/>
        </p:nvSpPr>
        <p:spPr>
          <a:xfrm>
            <a:off x="496093" y="547661"/>
            <a:ext cx="8219048" cy="4522681"/>
          </a:xfrm>
          <a:prstGeom prst="rect">
            <a:avLst/>
          </a:prstGeom>
          <a:noFill/>
          <a:ln>
            <a:noFill/>
          </a:ln>
        </p:spPr>
        <p:txBody>
          <a:bodyPr spcFirstLastPara="1" wrap="square" lIns="68569" tIns="68569" rIns="68569" bIns="68569" anchor="t" anchorCtr="0">
            <a:noAutofit/>
          </a:bodyPr>
          <a:lstStyle/>
          <a:p>
            <a:pPr marL="342900" indent="-342900">
              <a:buSzPct val="95000"/>
              <a:buFont typeface="+mj-lt"/>
              <a:buAutoNum type="arabicPeriod"/>
            </a:pPr>
            <a:r>
              <a:rPr lang="en-US" sz="3600" dirty="0">
                <a:latin typeface="Calibri" pitchFamily="34" charset="0"/>
                <a:ea typeface="Calibri"/>
                <a:cs typeface="Calibri" pitchFamily="34" charset="0"/>
                <a:sym typeface="Calibri"/>
              </a:rPr>
              <a:t>____  is pressed to add ruler to line up and measure the picture.</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The effects panel will appear on ____ hand side.</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The sticker icon is available on the _________ menu.</a:t>
            </a:r>
          </a:p>
          <a:p>
            <a:pPr marL="342900" indent="-342900">
              <a:buSzPct val="95000"/>
              <a:buFont typeface="+mj-lt"/>
              <a:buAutoNum type="arabicPeriod"/>
            </a:pPr>
            <a:r>
              <a:rPr lang="en-US" sz="3600" dirty="0">
                <a:latin typeface="Calibri" pitchFamily="34" charset="0"/>
                <a:ea typeface="Calibri"/>
                <a:cs typeface="Calibri" pitchFamily="34" charset="0"/>
                <a:sym typeface="Calibri"/>
              </a:rPr>
              <a:t>_______ button changes the searched text with new text given</a:t>
            </a:r>
          </a:p>
        </p:txBody>
      </p:sp>
      <p:sp>
        <p:nvSpPr>
          <p:cNvPr id="3" name="TextBox 2">
            <a:extLst>
              <a:ext uri="{FF2B5EF4-FFF2-40B4-BE49-F238E27FC236}">
                <a16:creationId xmlns:a16="http://schemas.microsoft.com/office/drawing/2014/main" id="{1AC8E998-685C-4768-9B3D-58CF13136097}"/>
              </a:ext>
            </a:extLst>
          </p:cNvPr>
          <p:cNvSpPr txBox="1"/>
          <p:nvPr/>
        </p:nvSpPr>
        <p:spPr>
          <a:xfrm>
            <a:off x="756424" y="680193"/>
            <a:ext cx="1999371" cy="461665"/>
          </a:xfrm>
          <a:prstGeom prst="rect">
            <a:avLst/>
          </a:prstGeom>
          <a:noFill/>
        </p:spPr>
        <p:txBody>
          <a:bodyPr wrap="square" rtlCol="0">
            <a:spAutoFit/>
          </a:bodyPr>
          <a:lstStyle/>
          <a:p>
            <a:r>
              <a:rPr lang="en-IN" sz="2400" b="1" dirty="0">
                <a:solidFill>
                  <a:srgbClr val="002060"/>
                </a:solidFill>
              </a:rPr>
              <a:t>Ctrl + R</a:t>
            </a:r>
          </a:p>
        </p:txBody>
      </p:sp>
      <p:sp>
        <p:nvSpPr>
          <p:cNvPr id="7" name="TextBox 6">
            <a:extLst>
              <a:ext uri="{FF2B5EF4-FFF2-40B4-BE49-F238E27FC236}">
                <a16:creationId xmlns:a16="http://schemas.microsoft.com/office/drawing/2014/main" id="{EC288B14-E109-4C80-9932-56016DF4815D}"/>
              </a:ext>
            </a:extLst>
          </p:cNvPr>
          <p:cNvSpPr txBox="1"/>
          <p:nvPr/>
        </p:nvSpPr>
        <p:spPr>
          <a:xfrm>
            <a:off x="6864044" y="1816440"/>
            <a:ext cx="1999371" cy="461665"/>
          </a:xfrm>
          <a:prstGeom prst="rect">
            <a:avLst/>
          </a:prstGeom>
          <a:noFill/>
        </p:spPr>
        <p:txBody>
          <a:bodyPr wrap="square" rtlCol="0">
            <a:spAutoFit/>
          </a:bodyPr>
          <a:lstStyle/>
          <a:p>
            <a:r>
              <a:rPr lang="en-IN" sz="2400" b="1" dirty="0">
                <a:solidFill>
                  <a:srgbClr val="002060"/>
                </a:solidFill>
              </a:rPr>
              <a:t>right </a:t>
            </a:r>
          </a:p>
        </p:txBody>
      </p:sp>
      <p:sp>
        <p:nvSpPr>
          <p:cNvPr id="8" name="TextBox 7">
            <a:extLst>
              <a:ext uri="{FF2B5EF4-FFF2-40B4-BE49-F238E27FC236}">
                <a16:creationId xmlns:a16="http://schemas.microsoft.com/office/drawing/2014/main" id="{8EA18A79-DA22-4C84-A8A5-DD9E7775460C}"/>
              </a:ext>
            </a:extLst>
          </p:cNvPr>
          <p:cNvSpPr txBox="1"/>
          <p:nvPr/>
        </p:nvSpPr>
        <p:spPr>
          <a:xfrm>
            <a:off x="1622288" y="3468559"/>
            <a:ext cx="1999371" cy="461665"/>
          </a:xfrm>
          <a:prstGeom prst="rect">
            <a:avLst/>
          </a:prstGeom>
          <a:noFill/>
        </p:spPr>
        <p:txBody>
          <a:bodyPr wrap="square" rtlCol="0">
            <a:spAutoFit/>
          </a:bodyPr>
          <a:lstStyle/>
          <a:p>
            <a:r>
              <a:rPr lang="en-IN" sz="2400" b="1" dirty="0">
                <a:solidFill>
                  <a:srgbClr val="002060"/>
                </a:solidFill>
              </a:rPr>
              <a:t>top</a:t>
            </a:r>
          </a:p>
        </p:txBody>
      </p:sp>
      <p:sp>
        <p:nvSpPr>
          <p:cNvPr id="9" name="TextBox 8">
            <a:extLst>
              <a:ext uri="{FF2B5EF4-FFF2-40B4-BE49-F238E27FC236}">
                <a16:creationId xmlns:a16="http://schemas.microsoft.com/office/drawing/2014/main" id="{1C14A2B6-11A2-4260-82B0-FAA5284FB177}"/>
              </a:ext>
            </a:extLst>
          </p:cNvPr>
          <p:cNvSpPr txBox="1"/>
          <p:nvPr/>
        </p:nvSpPr>
        <p:spPr>
          <a:xfrm>
            <a:off x="940654" y="4022332"/>
            <a:ext cx="1999371" cy="461665"/>
          </a:xfrm>
          <a:prstGeom prst="rect">
            <a:avLst/>
          </a:prstGeom>
          <a:noFill/>
        </p:spPr>
        <p:txBody>
          <a:bodyPr wrap="square" rtlCol="0">
            <a:spAutoFit/>
          </a:bodyPr>
          <a:lstStyle/>
          <a:p>
            <a:r>
              <a:rPr lang="en-IN" sz="2400" b="1" dirty="0">
                <a:solidFill>
                  <a:srgbClr val="002060"/>
                </a:solidFill>
              </a:rPr>
              <a:t>Replace </a:t>
            </a:r>
          </a:p>
        </p:txBody>
      </p:sp>
    </p:spTree>
    <p:extLst>
      <p:ext uri="{BB962C8B-B14F-4D97-AF65-F5344CB8AC3E}">
        <p14:creationId xmlns:p14="http://schemas.microsoft.com/office/powerpoint/2010/main" val="283775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076605" y="1"/>
            <a:ext cx="924395" cy="611875"/>
          </a:xfrm>
          <a:prstGeom prst="rect">
            <a:avLst/>
          </a:prstGeom>
          <a:noFill/>
          <a:ln>
            <a:noFill/>
          </a:ln>
        </p:spPr>
      </p:pic>
      <p:sp>
        <p:nvSpPr>
          <p:cNvPr id="91" name="Google Shape;91;p6"/>
          <p:cNvSpPr txBox="1"/>
          <p:nvPr/>
        </p:nvSpPr>
        <p:spPr>
          <a:xfrm>
            <a:off x="1347505" y="130126"/>
            <a:ext cx="6516225" cy="780900"/>
          </a:xfrm>
          <a:prstGeom prst="rect">
            <a:avLst/>
          </a:prstGeom>
          <a:noFill/>
          <a:ln>
            <a:noFill/>
          </a:ln>
        </p:spPr>
        <p:txBody>
          <a:bodyPr spcFirstLastPara="1" wrap="square" lIns="68569" tIns="68569" rIns="68569" bIns="68569" anchor="t" anchorCtr="0">
            <a:noAutofit/>
          </a:bodyPr>
          <a:lstStyle/>
          <a:p>
            <a:pPr>
              <a:buClr>
                <a:srgbClr val="000000"/>
              </a:buClr>
              <a:buSzPts val="2200"/>
            </a:pPr>
            <a:r>
              <a:rPr lang="en" sz="2400" b="1" dirty="0">
                <a:solidFill>
                  <a:srgbClr val="FF0000"/>
                </a:solidFill>
              </a:rPr>
              <a:t>Fill in the blanks</a:t>
            </a:r>
            <a:endParaRPr sz="2400" b="1" dirty="0">
              <a:solidFill>
                <a:srgbClr val="FF0000"/>
              </a:solidFill>
            </a:endParaRPr>
          </a:p>
        </p:txBody>
      </p:sp>
      <p:sp>
        <p:nvSpPr>
          <p:cNvPr id="92" name="Google Shape;92;p6"/>
          <p:cNvSpPr txBox="1"/>
          <p:nvPr/>
        </p:nvSpPr>
        <p:spPr>
          <a:xfrm>
            <a:off x="496093" y="620818"/>
            <a:ext cx="8219048" cy="4443441"/>
          </a:xfrm>
          <a:prstGeom prst="rect">
            <a:avLst/>
          </a:prstGeom>
          <a:noFill/>
          <a:ln>
            <a:noFill/>
          </a:ln>
        </p:spPr>
        <p:txBody>
          <a:bodyPr spcFirstLastPara="1" wrap="square" lIns="68569" tIns="68569" rIns="68569" bIns="68569" anchor="t" anchorCtr="0">
            <a:noAutofit/>
          </a:bodyPr>
          <a:lstStyle/>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____________  is the property to set the printing direction of text on paper.</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Indentation determines the amount of spacing between text and ___________.</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The simplest way to create a multi – column document is to use ______button.</a:t>
            </a:r>
          </a:p>
          <a:p>
            <a:pPr marL="742950" indent="-742950">
              <a:buSzPct val="95000"/>
              <a:buFont typeface="+mj-lt"/>
              <a:buAutoNum type="arabicPeriod" startAt="5"/>
            </a:pPr>
            <a:r>
              <a:rPr lang="en-US" sz="3200" dirty="0">
                <a:latin typeface="Calibri" pitchFamily="34" charset="0"/>
                <a:ea typeface="Calibri"/>
                <a:cs typeface="Calibri" pitchFamily="34" charset="0"/>
                <a:sym typeface="Calibri"/>
              </a:rPr>
              <a:t>The most common way to indent text is to use the ______ key.</a:t>
            </a:r>
          </a:p>
        </p:txBody>
      </p:sp>
      <p:sp>
        <p:nvSpPr>
          <p:cNvPr id="3" name="TextBox 2">
            <a:extLst>
              <a:ext uri="{FF2B5EF4-FFF2-40B4-BE49-F238E27FC236}">
                <a16:creationId xmlns:a16="http://schemas.microsoft.com/office/drawing/2014/main" id="{1AC8E998-685C-4768-9B3D-58CF13136097}"/>
              </a:ext>
            </a:extLst>
          </p:cNvPr>
          <p:cNvSpPr txBox="1"/>
          <p:nvPr/>
        </p:nvSpPr>
        <p:spPr>
          <a:xfrm>
            <a:off x="858706" y="769502"/>
            <a:ext cx="2762953" cy="461665"/>
          </a:xfrm>
          <a:prstGeom prst="rect">
            <a:avLst/>
          </a:prstGeom>
          <a:noFill/>
        </p:spPr>
        <p:txBody>
          <a:bodyPr wrap="square" rtlCol="0">
            <a:spAutoFit/>
          </a:bodyPr>
          <a:lstStyle/>
          <a:p>
            <a:r>
              <a:rPr lang="en-IN" sz="2400" b="1" dirty="0">
                <a:solidFill>
                  <a:srgbClr val="002060"/>
                </a:solidFill>
              </a:rPr>
              <a:t>Page orientation</a:t>
            </a:r>
          </a:p>
        </p:txBody>
      </p:sp>
      <p:sp>
        <p:nvSpPr>
          <p:cNvPr id="7" name="TextBox 6">
            <a:extLst>
              <a:ext uri="{FF2B5EF4-FFF2-40B4-BE49-F238E27FC236}">
                <a16:creationId xmlns:a16="http://schemas.microsoft.com/office/drawing/2014/main" id="{EC288B14-E109-4C80-9932-56016DF4815D}"/>
              </a:ext>
            </a:extLst>
          </p:cNvPr>
          <p:cNvSpPr txBox="1"/>
          <p:nvPr/>
        </p:nvSpPr>
        <p:spPr>
          <a:xfrm>
            <a:off x="5741582" y="2185668"/>
            <a:ext cx="2345657" cy="461665"/>
          </a:xfrm>
          <a:prstGeom prst="rect">
            <a:avLst/>
          </a:prstGeom>
          <a:noFill/>
        </p:spPr>
        <p:txBody>
          <a:bodyPr wrap="square" rtlCol="0">
            <a:spAutoFit/>
          </a:bodyPr>
          <a:lstStyle/>
          <a:p>
            <a:r>
              <a:rPr lang="en-IN" sz="2400" b="1" dirty="0">
                <a:solidFill>
                  <a:srgbClr val="002060"/>
                </a:solidFill>
              </a:rPr>
              <a:t>Page margins </a:t>
            </a:r>
          </a:p>
        </p:txBody>
      </p:sp>
      <p:sp>
        <p:nvSpPr>
          <p:cNvPr id="8" name="TextBox 7">
            <a:extLst>
              <a:ext uri="{FF2B5EF4-FFF2-40B4-BE49-F238E27FC236}">
                <a16:creationId xmlns:a16="http://schemas.microsoft.com/office/drawing/2014/main" id="{8EA18A79-DA22-4C84-A8A5-DD9E7775460C}"/>
              </a:ext>
            </a:extLst>
          </p:cNvPr>
          <p:cNvSpPr txBox="1"/>
          <p:nvPr/>
        </p:nvSpPr>
        <p:spPr>
          <a:xfrm>
            <a:off x="4412512" y="3138025"/>
            <a:ext cx="1531088" cy="461665"/>
          </a:xfrm>
          <a:prstGeom prst="rect">
            <a:avLst/>
          </a:prstGeom>
          <a:noFill/>
        </p:spPr>
        <p:txBody>
          <a:bodyPr wrap="square" rtlCol="0">
            <a:spAutoFit/>
          </a:bodyPr>
          <a:lstStyle/>
          <a:p>
            <a:r>
              <a:rPr lang="en-IN" sz="2400" b="1" dirty="0">
                <a:solidFill>
                  <a:srgbClr val="002060"/>
                </a:solidFill>
              </a:rPr>
              <a:t>columns</a:t>
            </a:r>
          </a:p>
        </p:txBody>
      </p:sp>
      <p:sp>
        <p:nvSpPr>
          <p:cNvPr id="9" name="TextBox 8">
            <a:extLst>
              <a:ext uri="{FF2B5EF4-FFF2-40B4-BE49-F238E27FC236}">
                <a16:creationId xmlns:a16="http://schemas.microsoft.com/office/drawing/2014/main" id="{1C14A2B6-11A2-4260-82B0-FAA5284FB177}"/>
              </a:ext>
            </a:extLst>
          </p:cNvPr>
          <p:cNvSpPr txBox="1"/>
          <p:nvPr/>
        </p:nvSpPr>
        <p:spPr>
          <a:xfrm>
            <a:off x="2843881" y="4090382"/>
            <a:ext cx="1999371" cy="461665"/>
          </a:xfrm>
          <a:prstGeom prst="rect">
            <a:avLst/>
          </a:prstGeom>
          <a:noFill/>
        </p:spPr>
        <p:txBody>
          <a:bodyPr wrap="square" rtlCol="0">
            <a:spAutoFit/>
          </a:bodyPr>
          <a:lstStyle/>
          <a:p>
            <a:r>
              <a:rPr lang="en-IN" sz="2400" b="1" dirty="0">
                <a:solidFill>
                  <a:srgbClr val="002060"/>
                </a:solidFill>
              </a:rPr>
              <a:t>Tab </a:t>
            </a:r>
          </a:p>
        </p:txBody>
      </p:sp>
    </p:spTree>
    <p:extLst>
      <p:ext uri="{BB962C8B-B14F-4D97-AF65-F5344CB8AC3E}">
        <p14:creationId xmlns:p14="http://schemas.microsoft.com/office/powerpoint/2010/main" val="384070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nvGraphicFramePr>
        <p:xfrm>
          <a:off x="575733" y="633688"/>
          <a:ext cx="7772929" cy="430911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800" b="0" i="0" u="none" strike="noStrike" cap="none" dirty="0">
                          <a:solidFill>
                            <a:schemeClr val="tx1"/>
                          </a:solidFill>
                          <a:effectLst/>
                          <a:latin typeface="+mn-lt"/>
                          <a:ea typeface="+mn-ea"/>
                          <a:cs typeface="+mn-cs"/>
                          <a:sym typeface="Arial"/>
                        </a:rPr>
                        <a:t>1. The valid extension of MS Word document is ___</a:t>
                      </a:r>
                    </a:p>
                    <a:p>
                      <a:r>
                        <a:rPr lang="en-GB" sz="2800" b="0" i="0" u="none" strike="noStrike" cap="none" dirty="0">
                          <a:solidFill>
                            <a:schemeClr val="tx1"/>
                          </a:solidFill>
                          <a:effectLst/>
                          <a:latin typeface="+mn-lt"/>
                          <a:ea typeface="+mn-ea"/>
                          <a:cs typeface="+mn-cs"/>
                          <a:sym typeface="Arial"/>
                        </a:rPr>
                        <a:t>(A) .exe</a:t>
                      </a:r>
                    </a:p>
                    <a:p>
                      <a:r>
                        <a:rPr lang="en-GB" sz="2800" b="0" i="0" u="none" strike="noStrike" cap="none" dirty="0">
                          <a:solidFill>
                            <a:schemeClr val="tx1"/>
                          </a:solidFill>
                          <a:effectLst/>
                          <a:latin typeface="+mn-lt"/>
                          <a:ea typeface="+mn-ea"/>
                          <a:cs typeface="+mn-cs"/>
                          <a:sym typeface="Arial"/>
                        </a:rPr>
                        <a:t>(B) .docx</a:t>
                      </a:r>
                    </a:p>
                    <a:p>
                      <a:r>
                        <a:rPr lang="en-GB" sz="2800" b="0" i="0" u="none" strike="noStrike" cap="none" dirty="0">
                          <a:solidFill>
                            <a:schemeClr val="tx1"/>
                          </a:solidFill>
                          <a:effectLst/>
                          <a:latin typeface="+mn-lt"/>
                          <a:ea typeface="+mn-ea"/>
                          <a:cs typeface="+mn-cs"/>
                          <a:sym typeface="Arial"/>
                        </a:rPr>
                        <a:t>(C) .doc</a:t>
                      </a:r>
                    </a:p>
                    <a:p>
                      <a:r>
                        <a:rPr lang="en-GB" sz="28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879041" cy="461665"/>
          </a:xfrm>
          <a:prstGeom prst="rect">
            <a:avLst/>
          </a:prstGeom>
          <a:noFill/>
        </p:spPr>
        <p:txBody>
          <a:bodyPr wrap="none" rtlCol="0">
            <a:spAutoFit/>
          </a:bodyPr>
          <a:lstStyle/>
          <a:p>
            <a:r>
              <a:rPr lang="en-GB" sz="2400" dirty="0">
                <a:solidFill>
                  <a:srgbClr val="FF0000"/>
                </a:solidFill>
              </a:rPr>
              <a:t>both b and c</a:t>
            </a:r>
            <a:endParaRPr lang="en-GB" sz="2400" b="1" dirty="0">
              <a:solidFill>
                <a:srgbClr val="FF0000"/>
              </a:solidFill>
            </a:endParaRPr>
          </a:p>
        </p:txBody>
      </p:sp>
    </p:spTree>
    <p:extLst>
      <p:ext uri="{BB962C8B-B14F-4D97-AF65-F5344CB8AC3E}">
        <p14:creationId xmlns:p14="http://schemas.microsoft.com/office/powerpoint/2010/main" val="329914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2._______ options is used to add realistic texture and icons to your drawing.</a:t>
                      </a:r>
                    </a:p>
                    <a:p>
                      <a:r>
                        <a:rPr lang="en-GB" sz="2400" b="0" i="0" u="none" strike="noStrike" cap="none" dirty="0">
                          <a:solidFill>
                            <a:schemeClr val="tx1"/>
                          </a:solidFill>
                          <a:effectLst/>
                          <a:latin typeface="+mn-lt"/>
                          <a:ea typeface="+mn-ea"/>
                          <a:cs typeface="+mn-cs"/>
                          <a:sym typeface="Arial"/>
                        </a:rPr>
                        <a:t>(A) stickers</a:t>
                      </a:r>
                    </a:p>
                    <a:p>
                      <a:r>
                        <a:rPr lang="en-GB" sz="2400" b="0" i="0" u="none" strike="noStrike" cap="none" dirty="0">
                          <a:solidFill>
                            <a:schemeClr val="tx1"/>
                          </a:solidFill>
                          <a:effectLst/>
                          <a:latin typeface="+mn-lt"/>
                          <a:ea typeface="+mn-ea"/>
                          <a:cs typeface="+mn-cs"/>
                          <a:sym typeface="Arial"/>
                        </a:rPr>
                        <a:t>(B) labels</a:t>
                      </a:r>
                    </a:p>
                    <a:p>
                      <a:r>
                        <a:rPr lang="en-GB" sz="2400" b="0" i="0" u="none" strike="noStrike" cap="none" dirty="0">
                          <a:solidFill>
                            <a:schemeClr val="tx1"/>
                          </a:solidFill>
                          <a:effectLst/>
                          <a:latin typeface="+mn-lt"/>
                          <a:ea typeface="+mn-ea"/>
                          <a:cs typeface="+mn-cs"/>
                          <a:sym typeface="Arial"/>
                        </a:rPr>
                        <a:t>(C) icons</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350050" cy="461665"/>
          </a:xfrm>
          <a:prstGeom prst="rect">
            <a:avLst/>
          </a:prstGeom>
          <a:noFill/>
        </p:spPr>
        <p:txBody>
          <a:bodyPr wrap="none" rtlCol="0">
            <a:spAutoFit/>
          </a:bodyPr>
          <a:lstStyle/>
          <a:p>
            <a:r>
              <a:rPr lang="en-GB" sz="2400" b="1">
                <a:solidFill>
                  <a:srgbClr val="FF0000"/>
                </a:solidFill>
              </a:rPr>
              <a:t>stickers</a:t>
            </a:r>
            <a:endParaRPr lang="en-GB" sz="2400" b="1" dirty="0">
              <a:solidFill>
                <a:srgbClr val="FF0000"/>
              </a:solidFill>
            </a:endParaRPr>
          </a:p>
        </p:txBody>
      </p:sp>
    </p:spTree>
    <p:extLst>
      <p:ext uri="{BB962C8B-B14F-4D97-AF65-F5344CB8AC3E}">
        <p14:creationId xmlns:p14="http://schemas.microsoft.com/office/powerpoint/2010/main" val="267431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nvGraphicFramePr>
        <p:xfrm>
          <a:off x="575733" y="633688"/>
          <a:ext cx="7772929" cy="3680178"/>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3. To select an object on the canvas, use _____ tool.</a:t>
                      </a:r>
                    </a:p>
                    <a:p>
                      <a:r>
                        <a:rPr lang="en-GB" sz="2400" b="0" i="0" u="none" strike="noStrike" cap="none" dirty="0">
                          <a:solidFill>
                            <a:schemeClr val="tx1"/>
                          </a:solidFill>
                          <a:effectLst/>
                          <a:latin typeface="+mn-lt"/>
                          <a:ea typeface="+mn-ea"/>
                          <a:cs typeface="+mn-cs"/>
                          <a:sym typeface="Arial"/>
                        </a:rPr>
                        <a:t>(A) Paint 3D</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400" b="0" i="0" u="none" strike="noStrike" cap="none" dirty="0">
                          <a:solidFill>
                            <a:schemeClr val="tx1"/>
                          </a:solidFill>
                          <a:effectLst/>
                          <a:latin typeface="+mn-lt"/>
                          <a:ea typeface="+mn-ea"/>
                          <a:cs typeface="+mn-cs"/>
                          <a:sym typeface="Arial"/>
                        </a:rPr>
                        <a:t>(B) select</a:t>
                      </a:r>
                    </a:p>
                    <a:p>
                      <a:r>
                        <a:rPr lang="en-GB" sz="2400" b="0" i="0" u="none" strike="noStrike" cap="none" dirty="0">
                          <a:solidFill>
                            <a:schemeClr val="tx1"/>
                          </a:solidFill>
                          <a:effectLst/>
                          <a:latin typeface="+mn-lt"/>
                          <a:ea typeface="+mn-ea"/>
                          <a:cs typeface="+mn-cs"/>
                          <a:sym typeface="Arial"/>
                        </a:rPr>
                        <a:t>(C) top</a:t>
                      </a:r>
                    </a:p>
                    <a:p>
                      <a:r>
                        <a:rPr lang="en-GB" sz="2400" b="0" i="0" u="none" strike="noStrike" cap="none" dirty="0">
                          <a:solidFill>
                            <a:schemeClr val="tx1"/>
                          </a:solidFill>
                          <a:effectLst/>
                          <a:latin typeface="+mn-lt"/>
                          <a:ea typeface="+mn-ea"/>
                          <a:cs typeface="+mn-cs"/>
                          <a:sym typeface="Arial"/>
                        </a:rPr>
                        <a:t>(D) Both b and c</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058303" cy="461665"/>
          </a:xfrm>
          <a:prstGeom prst="rect">
            <a:avLst/>
          </a:prstGeom>
          <a:noFill/>
        </p:spPr>
        <p:txBody>
          <a:bodyPr wrap="none" rtlCol="0">
            <a:spAutoFit/>
          </a:bodyPr>
          <a:lstStyle/>
          <a:p>
            <a:pPr lvl="0">
              <a:defRPr/>
            </a:pPr>
            <a:r>
              <a:rPr lang="en-GB" sz="2400" b="1" dirty="0">
                <a:solidFill>
                  <a:srgbClr val="FF0000"/>
                </a:solidFill>
              </a:rPr>
              <a:t>select</a:t>
            </a:r>
          </a:p>
        </p:txBody>
      </p:sp>
    </p:spTree>
    <p:extLst>
      <p:ext uri="{BB962C8B-B14F-4D97-AF65-F5344CB8AC3E}">
        <p14:creationId xmlns:p14="http://schemas.microsoft.com/office/powerpoint/2010/main" val="98714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nvGraphicFramePr>
        <p:xfrm>
          <a:off x="575733" y="633688"/>
          <a:ext cx="7772929" cy="394335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4. We click on ______ button to move the text half inch closer to left margin.</a:t>
                      </a:r>
                    </a:p>
                    <a:p>
                      <a:r>
                        <a:rPr lang="en-GB" sz="2400" b="0" i="0" u="none" strike="noStrike" cap="none" dirty="0">
                          <a:solidFill>
                            <a:schemeClr val="tx1"/>
                          </a:solidFill>
                          <a:effectLst/>
                          <a:latin typeface="+mn-lt"/>
                          <a:ea typeface="+mn-ea"/>
                          <a:cs typeface="+mn-cs"/>
                          <a:sym typeface="Arial"/>
                        </a:rPr>
                        <a:t>(A) Increase indent</a:t>
                      </a:r>
                    </a:p>
                    <a:p>
                      <a:r>
                        <a:rPr lang="en-GB" sz="2400" b="0" i="0" u="none" strike="noStrike" cap="none" dirty="0">
                          <a:solidFill>
                            <a:schemeClr val="tx1"/>
                          </a:solidFill>
                          <a:effectLst/>
                          <a:latin typeface="+mn-lt"/>
                          <a:ea typeface="+mn-ea"/>
                          <a:cs typeface="+mn-cs"/>
                          <a:sym typeface="Arial"/>
                        </a:rPr>
                        <a:t>(B) Decrease indent</a:t>
                      </a:r>
                    </a:p>
                    <a:p>
                      <a:r>
                        <a:rPr lang="en-GB" sz="2400" b="0" i="0" u="none" strike="noStrike" cap="none" dirty="0">
                          <a:solidFill>
                            <a:schemeClr val="tx1"/>
                          </a:solidFill>
                          <a:effectLst/>
                          <a:latin typeface="+mn-lt"/>
                          <a:ea typeface="+mn-ea"/>
                          <a:cs typeface="+mn-cs"/>
                          <a:sym typeface="Arial"/>
                        </a:rPr>
                        <a:t>(C) Left margin</a:t>
                      </a:r>
                    </a:p>
                    <a:p>
                      <a:r>
                        <a:rPr lang="en-GB" sz="2400" b="0" i="0" u="none" strike="noStrike" cap="none" dirty="0">
                          <a:solidFill>
                            <a:schemeClr val="tx1"/>
                          </a:solidFill>
                          <a:effectLst/>
                          <a:latin typeface="+mn-lt"/>
                          <a:ea typeface="+mn-ea"/>
                          <a:cs typeface="+mn-cs"/>
                          <a:sym typeface="Arial"/>
                        </a:rPr>
                        <a:t>(D) Right margin</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2563522" cy="461665"/>
          </a:xfrm>
          <a:prstGeom prst="rect">
            <a:avLst/>
          </a:prstGeom>
          <a:noFill/>
        </p:spPr>
        <p:txBody>
          <a:bodyPr wrap="none" rtlCol="0">
            <a:spAutoFit/>
          </a:bodyPr>
          <a:lstStyle/>
          <a:p>
            <a:r>
              <a:rPr lang="en-GB" sz="2400" b="1" dirty="0">
                <a:solidFill>
                  <a:srgbClr val="FF0000"/>
                </a:solidFill>
              </a:rPr>
              <a:t>Decrease indent</a:t>
            </a:r>
          </a:p>
        </p:txBody>
      </p:sp>
    </p:spTree>
    <p:extLst>
      <p:ext uri="{BB962C8B-B14F-4D97-AF65-F5344CB8AC3E}">
        <p14:creationId xmlns:p14="http://schemas.microsoft.com/office/powerpoint/2010/main" val="248505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7" name="Table 6">
            <a:extLst>
              <a:ext uri="{FF2B5EF4-FFF2-40B4-BE49-F238E27FC236}">
                <a16:creationId xmlns:a16="http://schemas.microsoft.com/office/drawing/2014/main" id="{283752F3-862C-491F-8474-78D73FB2D374}"/>
              </a:ext>
            </a:extLst>
          </p:cNvPr>
          <p:cNvGraphicFramePr>
            <a:graphicFrameLocks noGrp="1"/>
          </p:cNvGraphicFramePr>
          <p:nvPr/>
        </p:nvGraphicFramePr>
        <p:xfrm>
          <a:off x="575733" y="633688"/>
          <a:ext cx="7772929" cy="4309110"/>
        </p:xfrm>
        <a:graphic>
          <a:graphicData uri="http://schemas.openxmlformats.org/drawingml/2006/table">
            <a:tbl>
              <a:tblPr/>
              <a:tblGrid>
                <a:gridCol w="245048">
                  <a:extLst>
                    <a:ext uri="{9D8B030D-6E8A-4147-A177-3AD203B41FA5}">
                      <a16:colId xmlns:a16="http://schemas.microsoft.com/office/drawing/2014/main" val="2532704517"/>
                    </a:ext>
                  </a:extLst>
                </a:gridCol>
                <a:gridCol w="7527881">
                  <a:extLst>
                    <a:ext uri="{9D8B030D-6E8A-4147-A177-3AD203B41FA5}">
                      <a16:colId xmlns:a16="http://schemas.microsoft.com/office/drawing/2014/main" val="526015968"/>
                    </a:ext>
                  </a:extLst>
                </a:gridCol>
              </a:tblGrid>
              <a:tr h="3680178">
                <a:tc>
                  <a:txBody>
                    <a:bodyPr/>
                    <a:lstStyle/>
                    <a:p>
                      <a:r>
                        <a:rPr lang="en-IN" sz="2400" b="1">
                          <a:solidFill>
                            <a:srgbClr val="228B22"/>
                          </a:solidFill>
                          <a:effectLst/>
                          <a:latin typeface="Arial" panose="020B0604020202020204" pitchFamily="34" charset="0"/>
                        </a:rPr>
                        <a:t>Q.</a:t>
                      </a: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tc>
                  <a:txBody>
                    <a:bodyPr/>
                    <a:lstStyle/>
                    <a:p>
                      <a:endParaRPr lang="en-GB" sz="2400" b="1" i="0" dirty="0">
                        <a:solidFill>
                          <a:srgbClr val="000000"/>
                        </a:solidFill>
                        <a:effectLst/>
                        <a:latin typeface="Arimo"/>
                      </a:endParaRPr>
                    </a:p>
                    <a:p>
                      <a:r>
                        <a:rPr lang="en-GB" sz="2400" b="0" i="0" u="none" strike="noStrike" cap="none" dirty="0">
                          <a:solidFill>
                            <a:schemeClr val="tx1"/>
                          </a:solidFill>
                          <a:effectLst/>
                          <a:latin typeface="+mn-lt"/>
                          <a:ea typeface="+mn-ea"/>
                          <a:cs typeface="+mn-cs"/>
                          <a:sym typeface="Arial"/>
                        </a:rPr>
                        <a:t>5. If we click on </a:t>
                      </a:r>
                      <a:r>
                        <a:rPr lang="en-GB" sz="2400" b="0" i="0" u="none" strike="noStrike" cap="none">
                          <a:solidFill>
                            <a:schemeClr val="tx1"/>
                          </a:solidFill>
                          <a:effectLst/>
                          <a:latin typeface="+mn-lt"/>
                          <a:ea typeface="+mn-ea"/>
                          <a:cs typeface="+mn-cs"/>
                          <a:sym typeface="Arial"/>
                        </a:rPr>
                        <a:t>__________ check </a:t>
                      </a:r>
                      <a:r>
                        <a:rPr lang="en-GB" sz="2400" b="0" i="0" u="none" strike="noStrike" cap="none" dirty="0">
                          <a:solidFill>
                            <a:schemeClr val="tx1"/>
                          </a:solidFill>
                          <a:effectLst/>
                          <a:latin typeface="+mn-lt"/>
                          <a:ea typeface="+mn-ea"/>
                          <a:cs typeface="+mn-cs"/>
                          <a:sym typeface="Arial"/>
                        </a:rPr>
                        <a:t>box, it search the text with a similar case that we have typed in Find what text box.</a:t>
                      </a:r>
                    </a:p>
                    <a:p>
                      <a:r>
                        <a:rPr lang="en-GB" sz="2400" b="0" i="0" u="none" strike="noStrike" cap="none" dirty="0">
                          <a:solidFill>
                            <a:schemeClr val="tx1"/>
                          </a:solidFill>
                          <a:effectLst/>
                          <a:latin typeface="+mn-lt"/>
                          <a:ea typeface="+mn-ea"/>
                          <a:cs typeface="+mn-cs"/>
                          <a:sym typeface="Arial"/>
                        </a:rPr>
                        <a:t>(A) match</a:t>
                      </a:r>
                    </a:p>
                    <a:p>
                      <a:r>
                        <a:rPr lang="en-GB" sz="2400" b="0" i="0" u="none" strike="noStrike" cap="none" dirty="0">
                          <a:solidFill>
                            <a:schemeClr val="tx1"/>
                          </a:solidFill>
                          <a:effectLst/>
                          <a:latin typeface="+mn-lt"/>
                          <a:ea typeface="+mn-ea"/>
                          <a:cs typeface="+mn-cs"/>
                          <a:sym typeface="Arial"/>
                        </a:rPr>
                        <a:t>(B) replace</a:t>
                      </a:r>
                    </a:p>
                    <a:p>
                      <a:r>
                        <a:rPr lang="en-GB" sz="2400" b="0" i="0" u="none" strike="noStrike" cap="none" dirty="0">
                          <a:solidFill>
                            <a:schemeClr val="tx1"/>
                          </a:solidFill>
                          <a:effectLst/>
                          <a:latin typeface="+mn-lt"/>
                          <a:ea typeface="+mn-ea"/>
                          <a:cs typeface="+mn-cs"/>
                          <a:sym typeface="Arial"/>
                        </a:rPr>
                        <a:t>(C) Match case</a:t>
                      </a:r>
                    </a:p>
                    <a:p>
                      <a:r>
                        <a:rPr lang="en-GB" sz="2400" b="0" i="0" u="none" strike="noStrike" cap="none" dirty="0">
                          <a:solidFill>
                            <a:schemeClr val="tx1"/>
                          </a:solidFill>
                          <a:effectLst/>
                          <a:latin typeface="+mn-lt"/>
                          <a:ea typeface="+mn-ea"/>
                          <a:cs typeface="+mn-cs"/>
                          <a:sym typeface="Arial"/>
                        </a:rPr>
                        <a:t>(D) Find next</a:t>
                      </a:r>
                    </a:p>
                    <a:p>
                      <a:endParaRPr lang="en-GB" sz="2400" b="1" i="0" dirty="0">
                        <a:solidFill>
                          <a:srgbClr val="000000"/>
                        </a:solidFill>
                        <a:effectLst/>
                        <a:latin typeface="Arimo"/>
                      </a:endParaRPr>
                    </a:p>
                    <a:p>
                      <a:endParaRPr lang="en-GB" sz="2400" i="0" dirty="0">
                        <a:effectLst/>
                        <a:latin typeface="Roboto" panose="02000000000000000000" pitchFamily="2" charset="0"/>
                      </a:endParaRPr>
                    </a:p>
                    <a:p>
                      <a:endParaRPr lang="en-GB" sz="2400" i="0" dirty="0">
                        <a:effectLst/>
                        <a:latin typeface="Roboto" panose="02000000000000000000" pitchFamily="2" charset="0"/>
                      </a:endParaRPr>
                    </a:p>
                  </a:txBody>
                  <a:tcPr marT="95250" marB="190500">
                    <a:lnL>
                      <a:noFill/>
                    </a:lnL>
                    <a:lnR>
                      <a:noFill/>
                    </a:lnR>
                    <a:lnT>
                      <a:noFill/>
                    </a:lnT>
                    <a:lnB w="9525" cap="flat" cmpd="sng" algn="ctr">
                      <a:solidFill>
                        <a:srgbClr val="C0C0C0"/>
                      </a:solidFill>
                      <a:prstDash val="dot"/>
                      <a:round/>
                      <a:headEnd type="none" w="med" len="med"/>
                      <a:tailEnd type="none" w="med" len="med"/>
                    </a:lnB>
                    <a:solidFill>
                      <a:srgbClr val="FEFEFE"/>
                    </a:solidFill>
                  </a:tcPr>
                </a:tc>
                <a:extLst>
                  <a:ext uri="{0D108BD9-81ED-4DB2-BD59-A6C34878D82A}">
                    <a16:rowId xmlns:a16="http://schemas.microsoft.com/office/drawing/2014/main" val="1231193996"/>
                  </a:ext>
                </a:extLst>
              </a:tr>
            </a:tbl>
          </a:graphicData>
        </a:graphic>
      </p:graphicFrame>
      <p:sp>
        <p:nvSpPr>
          <p:cNvPr id="8" name="TextBox 7">
            <a:extLst>
              <a:ext uri="{FF2B5EF4-FFF2-40B4-BE49-F238E27FC236}">
                <a16:creationId xmlns:a16="http://schemas.microsoft.com/office/drawing/2014/main" id="{D5A67EB0-D02B-45B1-A0D7-CA1D4D02C80B}"/>
              </a:ext>
            </a:extLst>
          </p:cNvPr>
          <p:cNvSpPr txBox="1"/>
          <p:nvPr/>
        </p:nvSpPr>
        <p:spPr>
          <a:xfrm>
            <a:off x="4673599" y="3034595"/>
            <a:ext cx="1845377" cy="461665"/>
          </a:xfrm>
          <a:prstGeom prst="rect">
            <a:avLst/>
          </a:prstGeom>
          <a:noFill/>
        </p:spPr>
        <p:txBody>
          <a:bodyPr wrap="none" rtlCol="0">
            <a:spAutoFit/>
          </a:bodyPr>
          <a:lstStyle/>
          <a:p>
            <a:r>
              <a:rPr lang="en-GB" sz="2400" b="1" dirty="0">
                <a:solidFill>
                  <a:srgbClr val="FF0000"/>
                </a:solidFill>
              </a:rPr>
              <a:t>Match case</a:t>
            </a:r>
          </a:p>
        </p:txBody>
      </p:sp>
    </p:spTree>
    <p:extLst>
      <p:ext uri="{BB962C8B-B14F-4D97-AF65-F5344CB8AC3E}">
        <p14:creationId xmlns:p14="http://schemas.microsoft.com/office/powerpoint/2010/main" val="196843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673</TotalTime>
  <Words>733</Words>
  <Application>Microsoft Office PowerPoint</Application>
  <PresentationFormat>On-screen Show (16:9)</PresentationFormat>
  <Paragraphs>126</Paragraphs>
  <Slides>16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Arimo</vt:lpstr>
      <vt:lpstr>Calibri</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21</cp:revision>
  <dcterms:modified xsi:type="dcterms:W3CDTF">2022-02-14T11:20:47Z</dcterms:modified>
</cp:coreProperties>
</file>