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57" r:id="rId3"/>
    <p:sldId id="279" r:id="rId4"/>
    <p:sldId id="280" r:id="rId5"/>
    <p:sldId id="275" r:id="rId6"/>
    <p:sldId id="276" r:id="rId7"/>
    <p:sldId id="277" r:id="rId8"/>
    <p:sldId id="278" r:id="rId9"/>
    <p:sldId id="281" r:id="rId10"/>
    <p:sldId id="282" r:id="rId11"/>
    <p:sldId id="283" r:id="rId12"/>
    <p:sldId id="261" r:id="rId13"/>
    <p:sldId id="284" r:id="rId14"/>
    <p:sldId id="262"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6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6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9280434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9324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58825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07262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806278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74079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00107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6881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78676" y="2112338"/>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SESSION </a:t>
            </a:r>
            <a:r>
              <a:rPr lang="en" sz="1600" b="1" i="0" u="none" strike="noStrike" cap="none">
                <a:solidFill>
                  <a:srgbClr val="000000"/>
                </a:solidFill>
                <a:latin typeface="Calibri" pitchFamily="34" charset="0"/>
                <a:cs typeface="Calibri" pitchFamily="34" charset="0"/>
                <a:sym typeface="Arial"/>
              </a:rPr>
              <a:t>: 13</a:t>
            </a:r>
            <a:endParaRPr sz="16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IV</a:t>
            </a:r>
            <a:endParaRPr sz="16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a:solidFill>
                  <a:srgbClr val="000000"/>
                </a:solidFill>
                <a:latin typeface="Calibri" pitchFamily="34" charset="0"/>
                <a:cs typeface="Calibri" pitchFamily="34" charset="0"/>
                <a:sym typeface="Arial"/>
              </a:rPr>
              <a:t>CHAPTER NUMBER:3</a:t>
            </a:r>
          </a:p>
          <a:p>
            <a:pPr fontAlgn="ctr"/>
            <a:r>
              <a:rPr lang="en-US" sz="1600" b="1" dirty="0">
                <a:latin typeface="Calibri" pitchFamily="34" charset="0"/>
                <a:cs typeface="Calibri" pitchFamily="34" charset="0"/>
              </a:rPr>
              <a:t>CHAPTER NAME :MORE ON PAINT 3D</a:t>
            </a:r>
          </a:p>
          <a:p>
            <a:r>
              <a:rPr lang="en-US" sz="1600" b="1" dirty="0">
                <a:latin typeface="Calibri" pitchFamily="34" charset="0"/>
                <a:cs typeface="Calibri" pitchFamily="34" charset="0"/>
              </a:rPr>
              <a:t>SUBTOPIC : REVISION</a:t>
            </a:r>
          </a:p>
          <a:p>
            <a:endParaRPr lang="en-US" sz="1600" b="1" dirty="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2836504455"/>
              </p:ext>
            </p:extLst>
          </p:nvPr>
        </p:nvGraphicFramePr>
        <p:xfrm>
          <a:off x="575733" y="633688"/>
          <a:ext cx="7772929" cy="3680178"/>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endParaRPr lang="en-IN" sz="2400" b="1" dirty="0">
                        <a:solidFill>
                          <a:srgbClr val="228B22"/>
                        </a:solidFill>
                        <a:effectLst/>
                        <a:latin typeface="Arial" panose="020B0604020202020204" pitchFamily="34"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r>
                        <a:rPr lang="en-GB" sz="2400" i="0" u="sng" dirty="0">
                          <a:solidFill>
                            <a:srgbClr val="FF0000"/>
                          </a:solidFill>
                          <a:effectLst/>
                          <a:latin typeface="Roboto" panose="02000000000000000000" pitchFamily="2" charset="0"/>
                        </a:rPr>
                        <a:t>Application based questions </a:t>
                      </a:r>
                      <a:r>
                        <a:rPr lang="en-GB" sz="2400" i="0" dirty="0">
                          <a:effectLst/>
                          <a:latin typeface="Roboto" panose="02000000000000000000" pitchFamily="2" charset="0"/>
                        </a:rPr>
                        <a:t>:-</a:t>
                      </a:r>
                    </a:p>
                    <a:p>
                      <a:endParaRPr lang="en-GB" sz="2400" i="0" dirty="0">
                        <a:effectLst/>
                        <a:latin typeface="Roboto" panose="02000000000000000000" pitchFamily="2" charset="0"/>
                      </a:endParaRPr>
                    </a:p>
                    <a:p>
                      <a:r>
                        <a:rPr lang="en-GB" sz="2400" i="0" dirty="0">
                          <a:effectLst/>
                          <a:latin typeface="Roboto" panose="02000000000000000000" pitchFamily="2" charset="0"/>
                        </a:rPr>
                        <a:t>1. Riya has been asked to find the word “happy” in the paragraph she has typed, and replace all those words with the word “excited”. Which feature will she apply?</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1398698" y="3023962"/>
            <a:ext cx="6126998" cy="461665"/>
          </a:xfrm>
          <a:prstGeom prst="rect">
            <a:avLst/>
          </a:prstGeom>
          <a:noFill/>
        </p:spPr>
        <p:txBody>
          <a:bodyPr wrap="none" rtlCol="0">
            <a:spAutoFit/>
          </a:bodyPr>
          <a:lstStyle/>
          <a:p>
            <a:r>
              <a:rPr lang="en-GB" sz="2400" b="1" dirty="0">
                <a:solidFill>
                  <a:srgbClr val="FF0000"/>
                </a:solidFill>
              </a:rPr>
              <a:t>Riya will use the Find and replace option</a:t>
            </a:r>
          </a:p>
        </p:txBody>
      </p:sp>
    </p:spTree>
    <p:extLst>
      <p:ext uri="{BB962C8B-B14F-4D97-AF65-F5344CB8AC3E}">
        <p14:creationId xmlns:p14="http://schemas.microsoft.com/office/powerpoint/2010/main" val="418047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230265187"/>
              </p:ext>
            </p:extLst>
          </p:nvPr>
        </p:nvGraphicFramePr>
        <p:xfrm>
          <a:off x="575733" y="633688"/>
          <a:ext cx="7781458" cy="3680178"/>
        </p:xfrm>
        <a:graphic>
          <a:graphicData uri="http://schemas.openxmlformats.org/drawingml/2006/table">
            <a:tbl>
              <a:tblPr/>
              <a:tblGrid>
                <a:gridCol w="251579">
                  <a:extLst>
                    <a:ext uri="{9D8B030D-6E8A-4147-A177-3AD203B41FA5}">
                      <a16:colId xmlns:a16="http://schemas.microsoft.com/office/drawing/2014/main" val="2532704517"/>
                    </a:ext>
                  </a:extLst>
                </a:gridCol>
                <a:gridCol w="7529879">
                  <a:extLst>
                    <a:ext uri="{9D8B030D-6E8A-4147-A177-3AD203B41FA5}">
                      <a16:colId xmlns:a16="http://schemas.microsoft.com/office/drawing/2014/main" val="526015968"/>
                    </a:ext>
                  </a:extLst>
                </a:gridCol>
              </a:tblGrid>
              <a:tr h="3680178">
                <a:tc>
                  <a:txBody>
                    <a:bodyPr/>
                    <a:lstStyle/>
                    <a:p>
                      <a:endParaRPr lang="en-IN" sz="2400" b="1" dirty="0">
                        <a:solidFill>
                          <a:srgbClr val="228B22"/>
                        </a:solidFill>
                        <a:effectLst/>
                        <a:latin typeface="Arial" panose="020B0604020202020204" pitchFamily="34"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r>
                        <a:rPr lang="en-GB" sz="2400" i="0" u="sng" dirty="0">
                          <a:solidFill>
                            <a:srgbClr val="FF0000"/>
                          </a:solidFill>
                          <a:effectLst/>
                          <a:latin typeface="Roboto" panose="02000000000000000000" pitchFamily="2" charset="0"/>
                        </a:rPr>
                        <a:t>Application based questions </a:t>
                      </a:r>
                      <a:r>
                        <a:rPr lang="en-GB" sz="2400" i="0" dirty="0">
                          <a:effectLst/>
                          <a:latin typeface="Roboto" panose="02000000000000000000" pitchFamily="2" charset="0"/>
                        </a:rPr>
                        <a:t>:-</a:t>
                      </a:r>
                    </a:p>
                    <a:p>
                      <a:endParaRPr lang="en-GB" sz="2400" i="0" dirty="0">
                        <a:effectLst/>
                        <a:latin typeface="Roboto" panose="02000000000000000000" pitchFamily="2" charset="0"/>
                      </a:endParaRPr>
                    </a:p>
                    <a:p>
                      <a:r>
                        <a:rPr lang="en-GB" sz="2400" i="0" dirty="0">
                          <a:effectLst/>
                          <a:latin typeface="Roboto" panose="02000000000000000000" pitchFamily="2" charset="0"/>
                        </a:rPr>
                        <a:t>2. Rita has drawn a house in Paint 3D. Now which tool can she use to add some effects in the background?</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786809" y="2651822"/>
            <a:ext cx="6231193" cy="461665"/>
          </a:xfrm>
          <a:prstGeom prst="rect">
            <a:avLst/>
          </a:prstGeom>
          <a:noFill/>
        </p:spPr>
        <p:txBody>
          <a:bodyPr wrap="none" rtlCol="0">
            <a:spAutoFit/>
          </a:bodyPr>
          <a:lstStyle/>
          <a:p>
            <a:r>
              <a:rPr lang="en-GB" sz="2400" b="1" dirty="0">
                <a:solidFill>
                  <a:srgbClr val="FF0000"/>
                </a:solidFill>
              </a:rPr>
              <a:t>Rita will use the effects icon on top menu</a:t>
            </a:r>
          </a:p>
        </p:txBody>
      </p:sp>
    </p:spTree>
    <p:extLst>
      <p:ext uri="{BB962C8B-B14F-4D97-AF65-F5344CB8AC3E}">
        <p14:creationId xmlns:p14="http://schemas.microsoft.com/office/powerpoint/2010/main" val="2260421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a:latin typeface="Calibri" pitchFamily="34" charset="0"/>
                <a:cs typeface="Calibri" pitchFamily="34" charset="0"/>
              </a:rPr>
              <a:t>Students will be able to revise </a:t>
            </a:r>
            <a:r>
              <a:rPr lang="en-US" sz="2000" b="1">
                <a:latin typeface="Calibri" pitchFamily="34" charset="0"/>
                <a:cs typeface="Calibri" pitchFamily="34" charset="0"/>
              </a:rPr>
              <a:t>the chapter.</a:t>
            </a: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lvl="0">
              <a:buSzPts val="1400"/>
            </a:pPr>
            <a:endParaRPr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HOMEWORK :</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GB" sz="3200" b="0" i="0" u="none" strike="noStrike" dirty="0">
                <a:solidFill>
                  <a:srgbClr val="000000"/>
                </a:solidFill>
                <a:effectLst/>
                <a:latin typeface="Calibri" panose="020F0502020204030204" pitchFamily="34" charset="0"/>
              </a:rPr>
              <a:t>Learn </a:t>
            </a:r>
            <a:r>
              <a:rPr lang="en-GB" sz="3200" b="0" i="0" u="none" strike="noStrike" dirty="0" err="1">
                <a:solidFill>
                  <a:srgbClr val="000000"/>
                </a:solidFill>
                <a:effectLst/>
                <a:latin typeface="Calibri" panose="020F0502020204030204" pitchFamily="34" charset="0"/>
              </a:rPr>
              <a:t>ch</a:t>
            </a:r>
            <a:r>
              <a:rPr lang="en-GB" sz="3200" b="0" i="0" u="none" strike="noStrike" dirty="0">
                <a:solidFill>
                  <a:srgbClr val="000000"/>
                </a:solidFill>
                <a:effectLst/>
                <a:latin typeface="Calibri" panose="020F0502020204030204" pitchFamily="34" charset="0"/>
              </a:rPr>
              <a:t> - 3 and  4</a:t>
            </a:r>
            <a:endParaRPr sz="4000" b="1" i="0" u="none" strike="noStrike" cap="none"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470976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a:latin typeface="Calibri" pitchFamily="34" charset="0"/>
                <a:cs typeface="Calibri" pitchFamily="34" charset="0"/>
              </a:rPr>
              <a:t>To enable students to revise about  Paint 3D.</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076605" y="1"/>
            <a:ext cx="924395" cy="611875"/>
          </a:xfrm>
          <a:prstGeom prst="rect">
            <a:avLst/>
          </a:prstGeom>
          <a:noFill/>
          <a:ln>
            <a:noFill/>
          </a:ln>
        </p:spPr>
      </p:pic>
      <p:sp>
        <p:nvSpPr>
          <p:cNvPr id="91" name="Google Shape;91;p6"/>
          <p:cNvSpPr txBox="1"/>
          <p:nvPr/>
        </p:nvSpPr>
        <p:spPr>
          <a:xfrm>
            <a:off x="1347505" y="130126"/>
            <a:ext cx="6516225" cy="780900"/>
          </a:xfrm>
          <a:prstGeom prst="rect">
            <a:avLst/>
          </a:prstGeom>
          <a:noFill/>
          <a:ln>
            <a:noFill/>
          </a:ln>
        </p:spPr>
        <p:txBody>
          <a:bodyPr spcFirstLastPara="1" wrap="square" lIns="68569" tIns="68569" rIns="68569" bIns="68569" anchor="t" anchorCtr="0">
            <a:noAutofit/>
          </a:bodyPr>
          <a:lstStyle/>
          <a:p>
            <a:pPr>
              <a:buClr>
                <a:srgbClr val="000000"/>
              </a:buClr>
              <a:buSzPts val="2200"/>
            </a:pPr>
            <a:r>
              <a:rPr lang="en" sz="2400" b="1" dirty="0">
                <a:solidFill>
                  <a:srgbClr val="FF0000"/>
                </a:solidFill>
              </a:rPr>
              <a:t>Fill in the blanks</a:t>
            </a:r>
            <a:endParaRPr sz="2400" b="1" dirty="0">
              <a:solidFill>
                <a:srgbClr val="FF0000"/>
              </a:solidFill>
            </a:endParaRPr>
          </a:p>
        </p:txBody>
      </p:sp>
      <p:sp>
        <p:nvSpPr>
          <p:cNvPr id="92" name="Google Shape;92;p6"/>
          <p:cNvSpPr txBox="1"/>
          <p:nvPr/>
        </p:nvSpPr>
        <p:spPr>
          <a:xfrm>
            <a:off x="496093" y="547661"/>
            <a:ext cx="8219048" cy="4522681"/>
          </a:xfrm>
          <a:prstGeom prst="rect">
            <a:avLst/>
          </a:prstGeom>
          <a:noFill/>
          <a:ln>
            <a:noFill/>
          </a:ln>
        </p:spPr>
        <p:txBody>
          <a:bodyPr spcFirstLastPara="1" wrap="square" lIns="68569" tIns="68569" rIns="68569" bIns="68569" anchor="t" anchorCtr="0">
            <a:noAutofit/>
          </a:bodyPr>
          <a:lstStyle/>
          <a:p>
            <a:pPr marL="342900" indent="-342900">
              <a:buSzPct val="95000"/>
              <a:buFont typeface="+mj-lt"/>
              <a:buAutoNum type="arabicPeriod"/>
            </a:pPr>
            <a:r>
              <a:rPr lang="en-US" sz="3600" dirty="0">
                <a:latin typeface="Calibri" pitchFamily="34" charset="0"/>
                <a:ea typeface="Calibri"/>
                <a:cs typeface="Calibri" pitchFamily="34" charset="0"/>
                <a:sym typeface="Calibri"/>
              </a:rPr>
              <a:t>____  is pressed to add ruler to line up and measure the picture.</a:t>
            </a:r>
          </a:p>
          <a:p>
            <a:pPr marL="342900" indent="-342900">
              <a:buSzPct val="95000"/>
              <a:buFont typeface="+mj-lt"/>
              <a:buAutoNum type="arabicPeriod"/>
            </a:pPr>
            <a:r>
              <a:rPr lang="en-US" sz="3600" dirty="0">
                <a:latin typeface="Calibri" pitchFamily="34" charset="0"/>
                <a:ea typeface="Calibri"/>
                <a:cs typeface="Calibri" pitchFamily="34" charset="0"/>
                <a:sym typeface="Calibri"/>
              </a:rPr>
              <a:t>The effects panel will appear on ____ hand side.</a:t>
            </a:r>
          </a:p>
          <a:p>
            <a:pPr marL="342900" indent="-342900">
              <a:buSzPct val="95000"/>
              <a:buFont typeface="+mj-lt"/>
              <a:buAutoNum type="arabicPeriod"/>
            </a:pPr>
            <a:r>
              <a:rPr lang="en-US" sz="3600" dirty="0">
                <a:latin typeface="Calibri" pitchFamily="34" charset="0"/>
                <a:ea typeface="Calibri"/>
                <a:cs typeface="Calibri" pitchFamily="34" charset="0"/>
                <a:sym typeface="Calibri"/>
              </a:rPr>
              <a:t>The sticker icon is available on the _________ menu.</a:t>
            </a:r>
          </a:p>
          <a:p>
            <a:pPr marL="342900" indent="-342900">
              <a:buSzPct val="95000"/>
              <a:buFont typeface="+mj-lt"/>
              <a:buAutoNum type="arabicPeriod"/>
            </a:pPr>
            <a:r>
              <a:rPr lang="en-US" sz="3600" dirty="0">
                <a:latin typeface="Calibri" pitchFamily="34" charset="0"/>
                <a:ea typeface="Calibri"/>
                <a:cs typeface="Calibri" pitchFamily="34" charset="0"/>
                <a:sym typeface="Calibri"/>
              </a:rPr>
              <a:t>_______ button changes the searched text with new text given</a:t>
            </a:r>
          </a:p>
        </p:txBody>
      </p:sp>
      <p:sp>
        <p:nvSpPr>
          <p:cNvPr id="3" name="TextBox 2">
            <a:extLst>
              <a:ext uri="{FF2B5EF4-FFF2-40B4-BE49-F238E27FC236}">
                <a16:creationId xmlns:a16="http://schemas.microsoft.com/office/drawing/2014/main" id="{1AC8E998-685C-4768-9B3D-58CF13136097}"/>
              </a:ext>
            </a:extLst>
          </p:cNvPr>
          <p:cNvSpPr txBox="1"/>
          <p:nvPr/>
        </p:nvSpPr>
        <p:spPr>
          <a:xfrm>
            <a:off x="756424" y="680193"/>
            <a:ext cx="1999371" cy="461665"/>
          </a:xfrm>
          <a:prstGeom prst="rect">
            <a:avLst/>
          </a:prstGeom>
          <a:noFill/>
        </p:spPr>
        <p:txBody>
          <a:bodyPr wrap="square" rtlCol="0">
            <a:spAutoFit/>
          </a:bodyPr>
          <a:lstStyle/>
          <a:p>
            <a:r>
              <a:rPr lang="en-IN" sz="2400" b="1" dirty="0">
                <a:solidFill>
                  <a:srgbClr val="002060"/>
                </a:solidFill>
              </a:rPr>
              <a:t>Ctrl + R</a:t>
            </a:r>
          </a:p>
        </p:txBody>
      </p:sp>
      <p:sp>
        <p:nvSpPr>
          <p:cNvPr id="7" name="TextBox 6">
            <a:extLst>
              <a:ext uri="{FF2B5EF4-FFF2-40B4-BE49-F238E27FC236}">
                <a16:creationId xmlns:a16="http://schemas.microsoft.com/office/drawing/2014/main" id="{EC288B14-E109-4C80-9932-56016DF4815D}"/>
              </a:ext>
            </a:extLst>
          </p:cNvPr>
          <p:cNvSpPr txBox="1"/>
          <p:nvPr/>
        </p:nvSpPr>
        <p:spPr>
          <a:xfrm>
            <a:off x="6864044" y="1816440"/>
            <a:ext cx="1999371" cy="461665"/>
          </a:xfrm>
          <a:prstGeom prst="rect">
            <a:avLst/>
          </a:prstGeom>
          <a:noFill/>
        </p:spPr>
        <p:txBody>
          <a:bodyPr wrap="square" rtlCol="0">
            <a:spAutoFit/>
          </a:bodyPr>
          <a:lstStyle/>
          <a:p>
            <a:r>
              <a:rPr lang="en-IN" sz="2400" b="1" dirty="0">
                <a:solidFill>
                  <a:srgbClr val="002060"/>
                </a:solidFill>
              </a:rPr>
              <a:t>right </a:t>
            </a:r>
          </a:p>
        </p:txBody>
      </p:sp>
      <p:sp>
        <p:nvSpPr>
          <p:cNvPr id="8" name="TextBox 7">
            <a:extLst>
              <a:ext uri="{FF2B5EF4-FFF2-40B4-BE49-F238E27FC236}">
                <a16:creationId xmlns:a16="http://schemas.microsoft.com/office/drawing/2014/main" id="{8EA18A79-DA22-4C84-A8A5-DD9E7775460C}"/>
              </a:ext>
            </a:extLst>
          </p:cNvPr>
          <p:cNvSpPr txBox="1"/>
          <p:nvPr/>
        </p:nvSpPr>
        <p:spPr>
          <a:xfrm>
            <a:off x="1622288" y="3468559"/>
            <a:ext cx="1999371" cy="461665"/>
          </a:xfrm>
          <a:prstGeom prst="rect">
            <a:avLst/>
          </a:prstGeom>
          <a:noFill/>
        </p:spPr>
        <p:txBody>
          <a:bodyPr wrap="square" rtlCol="0">
            <a:spAutoFit/>
          </a:bodyPr>
          <a:lstStyle/>
          <a:p>
            <a:r>
              <a:rPr lang="en-IN" sz="2400" b="1" dirty="0">
                <a:solidFill>
                  <a:srgbClr val="002060"/>
                </a:solidFill>
              </a:rPr>
              <a:t>top</a:t>
            </a:r>
          </a:p>
        </p:txBody>
      </p:sp>
      <p:sp>
        <p:nvSpPr>
          <p:cNvPr id="9" name="TextBox 8">
            <a:extLst>
              <a:ext uri="{FF2B5EF4-FFF2-40B4-BE49-F238E27FC236}">
                <a16:creationId xmlns:a16="http://schemas.microsoft.com/office/drawing/2014/main" id="{1C14A2B6-11A2-4260-82B0-FAA5284FB177}"/>
              </a:ext>
            </a:extLst>
          </p:cNvPr>
          <p:cNvSpPr txBox="1"/>
          <p:nvPr/>
        </p:nvSpPr>
        <p:spPr>
          <a:xfrm>
            <a:off x="940654" y="4022332"/>
            <a:ext cx="1999371" cy="461665"/>
          </a:xfrm>
          <a:prstGeom prst="rect">
            <a:avLst/>
          </a:prstGeom>
          <a:noFill/>
        </p:spPr>
        <p:txBody>
          <a:bodyPr wrap="square" rtlCol="0">
            <a:spAutoFit/>
          </a:bodyPr>
          <a:lstStyle/>
          <a:p>
            <a:r>
              <a:rPr lang="en-IN" sz="2400" b="1" dirty="0">
                <a:solidFill>
                  <a:srgbClr val="002060"/>
                </a:solidFill>
              </a:rPr>
              <a:t>Replace </a:t>
            </a:r>
          </a:p>
        </p:txBody>
      </p:sp>
    </p:spTree>
    <p:extLst>
      <p:ext uri="{BB962C8B-B14F-4D97-AF65-F5344CB8AC3E}">
        <p14:creationId xmlns:p14="http://schemas.microsoft.com/office/powerpoint/2010/main" val="32400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076605" y="1"/>
            <a:ext cx="924395" cy="611875"/>
          </a:xfrm>
          <a:prstGeom prst="rect">
            <a:avLst/>
          </a:prstGeom>
          <a:noFill/>
          <a:ln>
            <a:noFill/>
          </a:ln>
        </p:spPr>
      </p:pic>
      <p:sp>
        <p:nvSpPr>
          <p:cNvPr id="91" name="Google Shape;91;p6"/>
          <p:cNvSpPr txBox="1"/>
          <p:nvPr/>
        </p:nvSpPr>
        <p:spPr>
          <a:xfrm>
            <a:off x="1347505" y="130126"/>
            <a:ext cx="6516225" cy="780900"/>
          </a:xfrm>
          <a:prstGeom prst="rect">
            <a:avLst/>
          </a:prstGeom>
          <a:noFill/>
          <a:ln>
            <a:noFill/>
          </a:ln>
        </p:spPr>
        <p:txBody>
          <a:bodyPr spcFirstLastPara="1" wrap="square" lIns="68569" tIns="68569" rIns="68569" bIns="68569" anchor="t" anchorCtr="0">
            <a:noAutofit/>
          </a:bodyPr>
          <a:lstStyle/>
          <a:p>
            <a:pPr>
              <a:buClr>
                <a:srgbClr val="000000"/>
              </a:buClr>
              <a:buSzPts val="2200"/>
            </a:pPr>
            <a:r>
              <a:rPr lang="en" sz="2400" b="1" dirty="0">
                <a:solidFill>
                  <a:srgbClr val="FF0000"/>
                </a:solidFill>
              </a:rPr>
              <a:t>Fill in the blanks</a:t>
            </a:r>
            <a:endParaRPr sz="2400" b="1" dirty="0">
              <a:solidFill>
                <a:srgbClr val="FF0000"/>
              </a:solidFill>
            </a:endParaRPr>
          </a:p>
        </p:txBody>
      </p:sp>
      <p:sp>
        <p:nvSpPr>
          <p:cNvPr id="92" name="Google Shape;92;p6"/>
          <p:cNvSpPr txBox="1"/>
          <p:nvPr/>
        </p:nvSpPr>
        <p:spPr>
          <a:xfrm>
            <a:off x="496093" y="620818"/>
            <a:ext cx="8219048" cy="4443441"/>
          </a:xfrm>
          <a:prstGeom prst="rect">
            <a:avLst/>
          </a:prstGeom>
          <a:noFill/>
          <a:ln>
            <a:noFill/>
          </a:ln>
        </p:spPr>
        <p:txBody>
          <a:bodyPr spcFirstLastPara="1" wrap="square" lIns="68569" tIns="68569" rIns="68569" bIns="68569" anchor="t" anchorCtr="0">
            <a:noAutofit/>
          </a:bodyPr>
          <a:lstStyle/>
          <a:p>
            <a:pPr marL="742950" indent="-742950">
              <a:buSzPct val="95000"/>
              <a:buFont typeface="+mj-lt"/>
              <a:buAutoNum type="arabicPeriod" startAt="5"/>
            </a:pPr>
            <a:r>
              <a:rPr lang="en-US" sz="3200" dirty="0">
                <a:latin typeface="Calibri" pitchFamily="34" charset="0"/>
                <a:ea typeface="Calibri"/>
                <a:cs typeface="Calibri" pitchFamily="34" charset="0"/>
                <a:sym typeface="Calibri"/>
              </a:rPr>
              <a:t>____________  is the property to set the printing direction of text on paper.</a:t>
            </a:r>
          </a:p>
          <a:p>
            <a:pPr marL="742950" indent="-742950">
              <a:buSzPct val="95000"/>
              <a:buFont typeface="+mj-lt"/>
              <a:buAutoNum type="arabicPeriod" startAt="5"/>
            </a:pPr>
            <a:r>
              <a:rPr lang="en-US" sz="3200" dirty="0">
                <a:latin typeface="Calibri" pitchFamily="34" charset="0"/>
                <a:ea typeface="Calibri"/>
                <a:cs typeface="Calibri" pitchFamily="34" charset="0"/>
                <a:sym typeface="Calibri"/>
              </a:rPr>
              <a:t>Indentation determines the amount of spacing between text and ___________.</a:t>
            </a:r>
          </a:p>
          <a:p>
            <a:pPr marL="742950" indent="-742950">
              <a:buSzPct val="95000"/>
              <a:buFont typeface="+mj-lt"/>
              <a:buAutoNum type="arabicPeriod" startAt="5"/>
            </a:pPr>
            <a:r>
              <a:rPr lang="en-US" sz="3200" dirty="0">
                <a:latin typeface="Calibri" pitchFamily="34" charset="0"/>
                <a:ea typeface="Calibri"/>
                <a:cs typeface="Calibri" pitchFamily="34" charset="0"/>
                <a:sym typeface="Calibri"/>
              </a:rPr>
              <a:t>The simplest way to create a multi – column document is to use ______button.</a:t>
            </a:r>
          </a:p>
          <a:p>
            <a:pPr marL="742950" indent="-742950">
              <a:buSzPct val="95000"/>
              <a:buFont typeface="+mj-lt"/>
              <a:buAutoNum type="arabicPeriod" startAt="5"/>
            </a:pPr>
            <a:r>
              <a:rPr lang="en-US" sz="3200" dirty="0">
                <a:latin typeface="Calibri" pitchFamily="34" charset="0"/>
                <a:ea typeface="Calibri"/>
                <a:cs typeface="Calibri" pitchFamily="34" charset="0"/>
                <a:sym typeface="Calibri"/>
              </a:rPr>
              <a:t>The most common way to indent text is to use the ______ key.</a:t>
            </a:r>
          </a:p>
        </p:txBody>
      </p:sp>
      <p:sp>
        <p:nvSpPr>
          <p:cNvPr id="3" name="TextBox 2">
            <a:extLst>
              <a:ext uri="{FF2B5EF4-FFF2-40B4-BE49-F238E27FC236}">
                <a16:creationId xmlns:a16="http://schemas.microsoft.com/office/drawing/2014/main" id="{1AC8E998-685C-4768-9B3D-58CF13136097}"/>
              </a:ext>
            </a:extLst>
          </p:cNvPr>
          <p:cNvSpPr txBox="1"/>
          <p:nvPr/>
        </p:nvSpPr>
        <p:spPr>
          <a:xfrm>
            <a:off x="858706" y="769502"/>
            <a:ext cx="2762953" cy="461665"/>
          </a:xfrm>
          <a:prstGeom prst="rect">
            <a:avLst/>
          </a:prstGeom>
          <a:noFill/>
        </p:spPr>
        <p:txBody>
          <a:bodyPr wrap="square" rtlCol="0">
            <a:spAutoFit/>
          </a:bodyPr>
          <a:lstStyle/>
          <a:p>
            <a:r>
              <a:rPr lang="en-IN" sz="2400" b="1" dirty="0">
                <a:solidFill>
                  <a:srgbClr val="002060"/>
                </a:solidFill>
              </a:rPr>
              <a:t>Page orientation</a:t>
            </a:r>
          </a:p>
        </p:txBody>
      </p:sp>
      <p:sp>
        <p:nvSpPr>
          <p:cNvPr id="7" name="TextBox 6">
            <a:extLst>
              <a:ext uri="{FF2B5EF4-FFF2-40B4-BE49-F238E27FC236}">
                <a16:creationId xmlns:a16="http://schemas.microsoft.com/office/drawing/2014/main" id="{EC288B14-E109-4C80-9932-56016DF4815D}"/>
              </a:ext>
            </a:extLst>
          </p:cNvPr>
          <p:cNvSpPr txBox="1"/>
          <p:nvPr/>
        </p:nvSpPr>
        <p:spPr>
          <a:xfrm>
            <a:off x="5741582" y="2185668"/>
            <a:ext cx="2345657" cy="461665"/>
          </a:xfrm>
          <a:prstGeom prst="rect">
            <a:avLst/>
          </a:prstGeom>
          <a:noFill/>
        </p:spPr>
        <p:txBody>
          <a:bodyPr wrap="square" rtlCol="0">
            <a:spAutoFit/>
          </a:bodyPr>
          <a:lstStyle/>
          <a:p>
            <a:r>
              <a:rPr lang="en-IN" sz="2400" b="1" dirty="0">
                <a:solidFill>
                  <a:srgbClr val="002060"/>
                </a:solidFill>
              </a:rPr>
              <a:t>Page margins </a:t>
            </a:r>
          </a:p>
        </p:txBody>
      </p:sp>
      <p:sp>
        <p:nvSpPr>
          <p:cNvPr id="8" name="TextBox 7">
            <a:extLst>
              <a:ext uri="{FF2B5EF4-FFF2-40B4-BE49-F238E27FC236}">
                <a16:creationId xmlns:a16="http://schemas.microsoft.com/office/drawing/2014/main" id="{8EA18A79-DA22-4C84-A8A5-DD9E7775460C}"/>
              </a:ext>
            </a:extLst>
          </p:cNvPr>
          <p:cNvSpPr txBox="1"/>
          <p:nvPr/>
        </p:nvSpPr>
        <p:spPr>
          <a:xfrm>
            <a:off x="4412512" y="3138025"/>
            <a:ext cx="1531088" cy="461665"/>
          </a:xfrm>
          <a:prstGeom prst="rect">
            <a:avLst/>
          </a:prstGeom>
          <a:noFill/>
        </p:spPr>
        <p:txBody>
          <a:bodyPr wrap="square" rtlCol="0">
            <a:spAutoFit/>
          </a:bodyPr>
          <a:lstStyle/>
          <a:p>
            <a:r>
              <a:rPr lang="en-IN" sz="2400" b="1" dirty="0">
                <a:solidFill>
                  <a:srgbClr val="002060"/>
                </a:solidFill>
              </a:rPr>
              <a:t>columns</a:t>
            </a:r>
          </a:p>
        </p:txBody>
      </p:sp>
      <p:sp>
        <p:nvSpPr>
          <p:cNvPr id="9" name="TextBox 8">
            <a:extLst>
              <a:ext uri="{FF2B5EF4-FFF2-40B4-BE49-F238E27FC236}">
                <a16:creationId xmlns:a16="http://schemas.microsoft.com/office/drawing/2014/main" id="{1C14A2B6-11A2-4260-82B0-FAA5284FB177}"/>
              </a:ext>
            </a:extLst>
          </p:cNvPr>
          <p:cNvSpPr txBox="1"/>
          <p:nvPr/>
        </p:nvSpPr>
        <p:spPr>
          <a:xfrm>
            <a:off x="2843881" y="4090382"/>
            <a:ext cx="1999371" cy="461665"/>
          </a:xfrm>
          <a:prstGeom prst="rect">
            <a:avLst/>
          </a:prstGeom>
          <a:noFill/>
        </p:spPr>
        <p:txBody>
          <a:bodyPr wrap="square" rtlCol="0">
            <a:spAutoFit/>
          </a:bodyPr>
          <a:lstStyle/>
          <a:p>
            <a:r>
              <a:rPr lang="en-IN" sz="2400" b="1" dirty="0">
                <a:solidFill>
                  <a:srgbClr val="002060"/>
                </a:solidFill>
              </a:rPr>
              <a:t>Tab </a:t>
            </a:r>
          </a:p>
        </p:txBody>
      </p:sp>
    </p:spTree>
    <p:extLst>
      <p:ext uri="{BB962C8B-B14F-4D97-AF65-F5344CB8AC3E}">
        <p14:creationId xmlns:p14="http://schemas.microsoft.com/office/powerpoint/2010/main" val="3840706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583193499"/>
              </p:ext>
            </p:extLst>
          </p:nvPr>
        </p:nvGraphicFramePr>
        <p:xfrm>
          <a:off x="575733" y="633688"/>
          <a:ext cx="7772929" cy="430911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800" b="0" i="0" u="none" strike="noStrike" cap="none" dirty="0">
                          <a:solidFill>
                            <a:schemeClr val="tx1"/>
                          </a:solidFill>
                          <a:effectLst/>
                          <a:latin typeface="+mn-lt"/>
                          <a:ea typeface="+mn-ea"/>
                          <a:cs typeface="+mn-cs"/>
                          <a:sym typeface="Arial"/>
                        </a:rPr>
                        <a:t>1. The valid extension of MS Word document is ___</a:t>
                      </a:r>
                    </a:p>
                    <a:p>
                      <a:r>
                        <a:rPr lang="en-GB" sz="2800" b="0" i="0" u="none" strike="noStrike" cap="none" dirty="0">
                          <a:solidFill>
                            <a:schemeClr val="tx1"/>
                          </a:solidFill>
                          <a:effectLst/>
                          <a:latin typeface="+mn-lt"/>
                          <a:ea typeface="+mn-ea"/>
                          <a:cs typeface="+mn-cs"/>
                          <a:sym typeface="Arial"/>
                        </a:rPr>
                        <a:t>(A) .exe</a:t>
                      </a:r>
                    </a:p>
                    <a:p>
                      <a:r>
                        <a:rPr lang="en-GB" sz="2800" b="0" i="0" u="none" strike="noStrike" cap="none" dirty="0">
                          <a:solidFill>
                            <a:schemeClr val="tx1"/>
                          </a:solidFill>
                          <a:effectLst/>
                          <a:latin typeface="+mn-lt"/>
                          <a:ea typeface="+mn-ea"/>
                          <a:cs typeface="+mn-cs"/>
                          <a:sym typeface="Arial"/>
                        </a:rPr>
                        <a:t>(B) .docx</a:t>
                      </a:r>
                    </a:p>
                    <a:p>
                      <a:r>
                        <a:rPr lang="en-GB" sz="2800" b="0" i="0" u="none" strike="noStrike" cap="none" dirty="0">
                          <a:solidFill>
                            <a:schemeClr val="tx1"/>
                          </a:solidFill>
                          <a:effectLst/>
                          <a:latin typeface="+mn-lt"/>
                          <a:ea typeface="+mn-ea"/>
                          <a:cs typeface="+mn-cs"/>
                          <a:sym typeface="Arial"/>
                        </a:rPr>
                        <a:t>(C) .doc</a:t>
                      </a:r>
                    </a:p>
                    <a:p>
                      <a:r>
                        <a:rPr lang="en-GB" sz="2800" b="0" i="0" u="none" strike="noStrike" cap="none" dirty="0">
                          <a:solidFill>
                            <a:schemeClr val="tx1"/>
                          </a:solidFill>
                          <a:effectLst/>
                          <a:latin typeface="+mn-lt"/>
                          <a:ea typeface="+mn-ea"/>
                          <a:cs typeface="+mn-cs"/>
                          <a:sym typeface="Arial"/>
                        </a:rPr>
                        <a:t>(D) both b and c</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1879041" cy="461665"/>
          </a:xfrm>
          <a:prstGeom prst="rect">
            <a:avLst/>
          </a:prstGeom>
          <a:noFill/>
        </p:spPr>
        <p:txBody>
          <a:bodyPr wrap="none" rtlCol="0">
            <a:spAutoFit/>
          </a:bodyPr>
          <a:lstStyle/>
          <a:p>
            <a:r>
              <a:rPr lang="en-GB" sz="2400" dirty="0">
                <a:solidFill>
                  <a:srgbClr val="FF0000"/>
                </a:solidFill>
              </a:rPr>
              <a:t>both b and c</a:t>
            </a:r>
            <a:endParaRPr lang="en-GB" sz="2400" b="1" dirty="0">
              <a:solidFill>
                <a:srgbClr val="FF0000"/>
              </a:solidFill>
            </a:endParaRPr>
          </a:p>
        </p:txBody>
      </p:sp>
    </p:spTree>
    <p:extLst>
      <p:ext uri="{BB962C8B-B14F-4D97-AF65-F5344CB8AC3E}">
        <p14:creationId xmlns:p14="http://schemas.microsoft.com/office/powerpoint/2010/main" val="3299147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632469615"/>
              </p:ext>
            </p:extLst>
          </p:nvPr>
        </p:nvGraphicFramePr>
        <p:xfrm>
          <a:off x="575733" y="633688"/>
          <a:ext cx="7772929" cy="394335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400" b="0" i="0" u="none" strike="noStrike" cap="none" dirty="0">
                          <a:solidFill>
                            <a:schemeClr val="tx1"/>
                          </a:solidFill>
                          <a:effectLst/>
                          <a:latin typeface="+mn-lt"/>
                          <a:ea typeface="+mn-ea"/>
                          <a:cs typeface="+mn-cs"/>
                          <a:sym typeface="Arial"/>
                        </a:rPr>
                        <a:t>2._______ options is used to add realistic texture and icons to your drawing.</a:t>
                      </a:r>
                    </a:p>
                    <a:p>
                      <a:r>
                        <a:rPr lang="en-GB" sz="2400" b="0" i="0" u="none" strike="noStrike" cap="none" dirty="0">
                          <a:solidFill>
                            <a:schemeClr val="tx1"/>
                          </a:solidFill>
                          <a:effectLst/>
                          <a:latin typeface="+mn-lt"/>
                          <a:ea typeface="+mn-ea"/>
                          <a:cs typeface="+mn-cs"/>
                          <a:sym typeface="Arial"/>
                        </a:rPr>
                        <a:t>(A) stickers</a:t>
                      </a:r>
                    </a:p>
                    <a:p>
                      <a:r>
                        <a:rPr lang="en-GB" sz="2400" b="0" i="0" u="none" strike="noStrike" cap="none" dirty="0">
                          <a:solidFill>
                            <a:schemeClr val="tx1"/>
                          </a:solidFill>
                          <a:effectLst/>
                          <a:latin typeface="+mn-lt"/>
                          <a:ea typeface="+mn-ea"/>
                          <a:cs typeface="+mn-cs"/>
                          <a:sym typeface="Arial"/>
                        </a:rPr>
                        <a:t>(B) labels</a:t>
                      </a:r>
                    </a:p>
                    <a:p>
                      <a:r>
                        <a:rPr lang="en-GB" sz="2400" b="0" i="0" u="none" strike="noStrike" cap="none" dirty="0">
                          <a:solidFill>
                            <a:schemeClr val="tx1"/>
                          </a:solidFill>
                          <a:effectLst/>
                          <a:latin typeface="+mn-lt"/>
                          <a:ea typeface="+mn-ea"/>
                          <a:cs typeface="+mn-cs"/>
                          <a:sym typeface="Arial"/>
                        </a:rPr>
                        <a:t>(C) icons</a:t>
                      </a:r>
                    </a:p>
                    <a:p>
                      <a:r>
                        <a:rPr lang="en-GB" sz="2400" b="0" i="0" u="none" strike="noStrike" cap="none" dirty="0">
                          <a:solidFill>
                            <a:schemeClr val="tx1"/>
                          </a:solidFill>
                          <a:effectLst/>
                          <a:latin typeface="+mn-lt"/>
                          <a:ea typeface="+mn-ea"/>
                          <a:cs typeface="+mn-cs"/>
                          <a:sym typeface="Arial"/>
                        </a:rPr>
                        <a:t>(D) Both b and c</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1350050" cy="461665"/>
          </a:xfrm>
          <a:prstGeom prst="rect">
            <a:avLst/>
          </a:prstGeom>
          <a:noFill/>
        </p:spPr>
        <p:txBody>
          <a:bodyPr wrap="none" rtlCol="0">
            <a:spAutoFit/>
          </a:bodyPr>
          <a:lstStyle/>
          <a:p>
            <a:r>
              <a:rPr lang="en-GB" sz="2400" b="1">
                <a:solidFill>
                  <a:srgbClr val="FF0000"/>
                </a:solidFill>
              </a:rPr>
              <a:t>stickers</a:t>
            </a:r>
            <a:endParaRPr lang="en-GB" sz="2400" b="1" dirty="0">
              <a:solidFill>
                <a:srgbClr val="FF0000"/>
              </a:solidFill>
            </a:endParaRPr>
          </a:p>
        </p:txBody>
      </p:sp>
    </p:spTree>
    <p:extLst>
      <p:ext uri="{BB962C8B-B14F-4D97-AF65-F5344CB8AC3E}">
        <p14:creationId xmlns:p14="http://schemas.microsoft.com/office/powerpoint/2010/main" val="2674313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1639365215"/>
              </p:ext>
            </p:extLst>
          </p:nvPr>
        </p:nvGraphicFramePr>
        <p:xfrm>
          <a:off x="575733" y="633688"/>
          <a:ext cx="7772929" cy="3680178"/>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400" b="0" i="0" u="none" strike="noStrike" cap="none" dirty="0">
                          <a:solidFill>
                            <a:schemeClr val="tx1"/>
                          </a:solidFill>
                          <a:effectLst/>
                          <a:latin typeface="+mn-lt"/>
                          <a:ea typeface="+mn-ea"/>
                          <a:cs typeface="+mn-cs"/>
                          <a:sym typeface="Arial"/>
                        </a:rPr>
                        <a:t>3. To select an object on the canvas, use _____ tool.</a:t>
                      </a:r>
                    </a:p>
                    <a:p>
                      <a:r>
                        <a:rPr lang="en-GB" sz="2400" b="0" i="0" u="none" strike="noStrike" cap="none" dirty="0">
                          <a:solidFill>
                            <a:schemeClr val="tx1"/>
                          </a:solidFill>
                          <a:effectLst/>
                          <a:latin typeface="+mn-lt"/>
                          <a:ea typeface="+mn-ea"/>
                          <a:cs typeface="+mn-cs"/>
                          <a:sym typeface="Arial"/>
                        </a:rPr>
                        <a:t>(A) Paint 3D</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2400" b="0" i="0" u="none" strike="noStrike" cap="none" dirty="0">
                          <a:solidFill>
                            <a:schemeClr val="tx1"/>
                          </a:solidFill>
                          <a:effectLst/>
                          <a:latin typeface="+mn-lt"/>
                          <a:ea typeface="+mn-ea"/>
                          <a:cs typeface="+mn-cs"/>
                          <a:sym typeface="Arial"/>
                        </a:rPr>
                        <a:t>(B) select</a:t>
                      </a:r>
                    </a:p>
                    <a:p>
                      <a:r>
                        <a:rPr lang="en-GB" sz="2400" b="0" i="0" u="none" strike="noStrike" cap="none" dirty="0">
                          <a:solidFill>
                            <a:schemeClr val="tx1"/>
                          </a:solidFill>
                          <a:effectLst/>
                          <a:latin typeface="+mn-lt"/>
                          <a:ea typeface="+mn-ea"/>
                          <a:cs typeface="+mn-cs"/>
                          <a:sym typeface="Arial"/>
                        </a:rPr>
                        <a:t>(C) top</a:t>
                      </a:r>
                    </a:p>
                    <a:p>
                      <a:r>
                        <a:rPr lang="en-GB" sz="2400" b="0" i="0" u="none" strike="noStrike" cap="none" dirty="0">
                          <a:solidFill>
                            <a:schemeClr val="tx1"/>
                          </a:solidFill>
                          <a:effectLst/>
                          <a:latin typeface="+mn-lt"/>
                          <a:ea typeface="+mn-ea"/>
                          <a:cs typeface="+mn-cs"/>
                          <a:sym typeface="Arial"/>
                        </a:rPr>
                        <a:t>(D) Both b and c</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1058303" cy="461665"/>
          </a:xfrm>
          <a:prstGeom prst="rect">
            <a:avLst/>
          </a:prstGeom>
          <a:noFill/>
        </p:spPr>
        <p:txBody>
          <a:bodyPr wrap="none" rtlCol="0">
            <a:spAutoFit/>
          </a:bodyPr>
          <a:lstStyle/>
          <a:p>
            <a:pPr lvl="0">
              <a:defRPr/>
            </a:pPr>
            <a:r>
              <a:rPr lang="en-GB" sz="2400" b="1" dirty="0">
                <a:solidFill>
                  <a:srgbClr val="FF0000"/>
                </a:solidFill>
              </a:rPr>
              <a:t>select</a:t>
            </a:r>
          </a:p>
        </p:txBody>
      </p:sp>
    </p:spTree>
    <p:extLst>
      <p:ext uri="{BB962C8B-B14F-4D97-AF65-F5344CB8AC3E}">
        <p14:creationId xmlns:p14="http://schemas.microsoft.com/office/powerpoint/2010/main" val="987145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3615096870"/>
              </p:ext>
            </p:extLst>
          </p:nvPr>
        </p:nvGraphicFramePr>
        <p:xfrm>
          <a:off x="575733" y="633688"/>
          <a:ext cx="7772929" cy="394335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400" b="0" i="0" u="none" strike="noStrike" cap="none" dirty="0">
                          <a:solidFill>
                            <a:schemeClr val="tx1"/>
                          </a:solidFill>
                          <a:effectLst/>
                          <a:latin typeface="+mn-lt"/>
                          <a:ea typeface="+mn-ea"/>
                          <a:cs typeface="+mn-cs"/>
                          <a:sym typeface="Arial"/>
                        </a:rPr>
                        <a:t>4. We click on ______ button to move the text half inch closer to left margin.</a:t>
                      </a:r>
                    </a:p>
                    <a:p>
                      <a:r>
                        <a:rPr lang="en-GB" sz="2400" b="0" i="0" u="none" strike="noStrike" cap="none" dirty="0">
                          <a:solidFill>
                            <a:schemeClr val="tx1"/>
                          </a:solidFill>
                          <a:effectLst/>
                          <a:latin typeface="+mn-lt"/>
                          <a:ea typeface="+mn-ea"/>
                          <a:cs typeface="+mn-cs"/>
                          <a:sym typeface="Arial"/>
                        </a:rPr>
                        <a:t>(A) Increase indent</a:t>
                      </a:r>
                    </a:p>
                    <a:p>
                      <a:r>
                        <a:rPr lang="en-GB" sz="2400" b="0" i="0" u="none" strike="noStrike" cap="none" dirty="0">
                          <a:solidFill>
                            <a:schemeClr val="tx1"/>
                          </a:solidFill>
                          <a:effectLst/>
                          <a:latin typeface="+mn-lt"/>
                          <a:ea typeface="+mn-ea"/>
                          <a:cs typeface="+mn-cs"/>
                          <a:sym typeface="Arial"/>
                        </a:rPr>
                        <a:t>(B) Decrease indent</a:t>
                      </a:r>
                    </a:p>
                    <a:p>
                      <a:r>
                        <a:rPr lang="en-GB" sz="2400" b="0" i="0" u="none" strike="noStrike" cap="none" dirty="0">
                          <a:solidFill>
                            <a:schemeClr val="tx1"/>
                          </a:solidFill>
                          <a:effectLst/>
                          <a:latin typeface="+mn-lt"/>
                          <a:ea typeface="+mn-ea"/>
                          <a:cs typeface="+mn-cs"/>
                          <a:sym typeface="Arial"/>
                        </a:rPr>
                        <a:t>(C) Left margin</a:t>
                      </a:r>
                    </a:p>
                    <a:p>
                      <a:r>
                        <a:rPr lang="en-GB" sz="2400" b="0" i="0" u="none" strike="noStrike" cap="none" dirty="0">
                          <a:solidFill>
                            <a:schemeClr val="tx1"/>
                          </a:solidFill>
                          <a:effectLst/>
                          <a:latin typeface="+mn-lt"/>
                          <a:ea typeface="+mn-ea"/>
                          <a:cs typeface="+mn-cs"/>
                          <a:sym typeface="Arial"/>
                        </a:rPr>
                        <a:t>(D) Right margin</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2563522" cy="461665"/>
          </a:xfrm>
          <a:prstGeom prst="rect">
            <a:avLst/>
          </a:prstGeom>
          <a:noFill/>
        </p:spPr>
        <p:txBody>
          <a:bodyPr wrap="none" rtlCol="0">
            <a:spAutoFit/>
          </a:bodyPr>
          <a:lstStyle/>
          <a:p>
            <a:r>
              <a:rPr lang="en-GB" sz="2400" b="1" dirty="0">
                <a:solidFill>
                  <a:srgbClr val="FF0000"/>
                </a:solidFill>
              </a:rPr>
              <a:t>Decrease indent</a:t>
            </a:r>
          </a:p>
        </p:txBody>
      </p:sp>
    </p:spTree>
    <p:extLst>
      <p:ext uri="{BB962C8B-B14F-4D97-AF65-F5344CB8AC3E}">
        <p14:creationId xmlns:p14="http://schemas.microsoft.com/office/powerpoint/2010/main" val="2485055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extLst>
              <p:ext uri="{D42A27DB-BD31-4B8C-83A1-F6EECF244321}">
                <p14:modId xmlns:p14="http://schemas.microsoft.com/office/powerpoint/2010/main" val="2541539705"/>
              </p:ext>
            </p:extLst>
          </p:nvPr>
        </p:nvGraphicFramePr>
        <p:xfrm>
          <a:off x="575733" y="633688"/>
          <a:ext cx="7772929" cy="430911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400" b="0" i="0" u="none" strike="noStrike" cap="none" dirty="0">
                          <a:solidFill>
                            <a:schemeClr val="tx1"/>
                          </a:solidFill>
                          <a:effectLst/>
                          <a:latin typeface="+mn-lt"/>
                          <a:ea typeface="+mn-ea"/>
                          <a:cs typeface="+mn-cs"/>
                          <a:sym typeface="Arial"/>
                        </a:rPr>
                        <a:t>5. If we click on </a:t>
                      </a:r>
                      <a:r>
                        <a:rPr lang="en-GB" sz="2400" b="0" i="0" u="none" strike="noStrike" cap="none">
                          <a:solidFill>
                            <a:schemeClr val="tx1"/>
                          </a:solidFill>
                          <a:effectLst/>
                          <a:latin typeface="+mn-lt"/>
                          <a:ea typeface="+mn-ea"/>
                          <a:cs typeface="+mn-cs"/>
                          <a:sym typeface="Arial"/>
                        </a:rPr>
                        <a:t>__________ check </a:t>
                      </a:r>
                      <a:r>
                        <a:rPr lang="en-GB" sz="2400" b="0" i="0" u="none" strike="noStrike" cap="none" dirty="0">
                          <a:solidFill>
                            <a:schemeClr val="tx1"/>
                          </a:solidFill>
                          <a:effectLst/>
                          <a:latin typeface="+mn-lt"/>
                          <a:ea typeface="+mn-ea"/>
                          <a:cs typeface="+mn-cs"/>
                          <a:sym typeface="Arial"/>
                        </a:rPr>
                        <a:t>box, it search the text with a similar case that we have typed in Find what text box.</a:t>
                      </a:r>
                    </a:p>
                    <a:p>
                      <a:r>
                        <a:rPr lang="en-GB" sz="2400" b="0" i="0" u="none" strike="noStrike" cap="none" dirty="0">
                          <a:solidFill>
                            <a:schemeClr val="tx1"/>
                          </a:solidFill>
                          <a:effectLst/>
                          <a:latin typeface="+mn-lt"/>
                          <a:ea typeface="+mn-ea"/>
                          <a:cs typeface="+mn-cs"/>
                          <a:sym typeface="Arial"/>
                        </a:rPr>
                        <a:t>(A) match</a:t>
                      </a:r>
                    </a:p>
                    <a:p>
                      <a:r>
                        <a:rPr lang="en-GB" sz="2400" b="0" i="0" u="none" strike="noStrike" cap="none" dirty="0">
                          <a:solidFill>
                            <a:schemeClr val="tx1"/>
                          </a:solidFill>
                          <a:effectLst/>
                          <a:latin typeface="+mn-lt"/>
                          <a:ea typeface="+mn-ea"/>
                          <a:cs typeface="+mn-cs"/>
                          <a:sym typeface="Arial"/>
                        </a:rPr>
                        <a:t>(B) replace</a:t>
                      </a:r>
                    </a:p>
                    <a:p>
                      <a:r>
                        <a:rPr lang="en-GB" sz="2400" b="0" i="0" u="none" strike="noStrike" cap="none" dirty="0">
                          <a:solidFill>
                            <a:schemeClr val="tx1"/>
                          </a:solidFill>
                          <a:effectLst/>
                          <a:latin typeface="+mn-lt"/>
                          <a:ea typeface="+mn-ea"/>
                          <a:cs typeface="+mn-cs"/>
                          <a:sym typeface="Arial"/>
                        </a:rPr>
                        <a:t>(C) Match case</a:t>
                      </a:r>
                    </a:p>
                    <a:p>
                      <a:r>
                        <a:rPr lang="en-GB" sz="2400" b="0" i="0" u="none" strike="noStrike" cap="none" dirty="0">
                          <a:solidFill>
                            <a:schemeClr val="tx1"/>
                          </a:solidFill>
                          <a:effectLst/>
                          <a:latin typeface="+mn-lt"/>
                          <a:ea typeface="+mn-ea"/>
                          <a:cs typeface="+mn-cs"/>
                          <a:sym typeface="Arial"/>
                        </a:rPr>
                        <a:t>(D) Find next</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1845377" cy="461665"/>
          </a:xfrm>
          <a:prstGeom prst="rect">
            <a:avLst/>
          </a:prstGeom>
          <a:noFill/>
        </p:spPr>
        <p:txBody>
          <a:bodyPr wrap="none" rtlCol="0">
            <a:spAutoFit/>
          </a:bodyPr>
          <a:lstStyle/>
          <a:p>
            <a:r>
              <a:rPr lang="en-GB" sz="2400" b="1" dirty="0">
                <a:solidFill>
                  <a:srgbClr val="FF0000"/>
                </a:solidFill>
              </a:rPr>
              <a:t>Match case</a:t>
            </a:r>
          </a:p>
        </p:txBody>
      </p:sp>
    </p:spTree>
    <p:extLst>
      <p:ext uri="{BB962C8B-B14F-4D97-AF65-F5344CB8AC3E}">
        <p14:creationId xmlns:p14="http://schemas.microsoft.com/office/powerpoint/2010/main" val="1968436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TotalTime>
  <Words>470</Words>
  <Application>Microsoft Office PowerPoint</Application>
  <PresentationFormat>On-screen Show (16:9)</PresentationFormat>
  <Paragraphs>89</Paragraphs>
  <Slides>14</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Arimo</vt:lpstr>
      <vt:lpstr>Calibri</vt:lpstr>
      <vt:lpstr>Roboto</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18</cp:revision>
  <dcterms:modified xsi:type="dcterms:W3CDTF">2022-02-02T05:30:20Z</dcterms:modified>
</cp:coreProperties>
</file>