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85" r:id="rId2"/>
    <p:sldId id="304" r:id="rId3"/>
    <p:sldId id="301" r:id="rId4"/>
    <p:sldId id="307" r:id="rId5"/>
    <p:sldId id="319" r:id="rId6"/>
    <p:sldId id="320" r:id="rId7"/>
    <p:sldId id="310" r:id="rId8"/>
    <p:sldId id="322" r:id="rId9"/>
    <p:sldId id="323" r:id="rId10"/>
    <p:sldId id="324" r:id="rId11"/>
    <p:sldId id="326" r:id="rId12"/>
    <p:sldId id="321" r:id="rId13"/>
    <p:sldId id="325" r:id="rId14"/>
    <p:sldId id="312" r:id="rId15"/>
    <p:sldId id="317" r:id="rId16"/>
    <p:sldId id="315" r:id="rId17"/>
    <p:sldId id="267" r:id="rId1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4" d="100"/>
          <a:sy n="84" d="100"/>
        </p:scale>
        <p:origin x="-96" y="-192"/>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3">
    <p:pos x="6118" y="0"/>
    <p:text>1. The logo in the centre looks bad. take it to TOP-LEFT
2. Where in ODM E Group Logo, here? 
3. What about, Closing Slide? 
Similar changes, pending in Kids World PPT as well +amanrouniyar@odmegroup.org
_Assigned to you_
-Swoyan Satyendu</p:text>
  </p:cm>
  <p:cm authorId="0" dt="2020-06-17T16:36:04.720" idx="4">
    <p:pos x="6118" y="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3AAB6D-D6CB-445D-8776-EE3095BDA171}" type="datetimeFigureOut">
              <a:rPr lang="en-US" smtClean="0"/>
              <a:pPr/>
              <a:t>7/25/2020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7AD98E-C14C-436B-ACD6-49D7BFB1A62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37AD98E-C14C-436B-ACD6-49D7BFB1A625}"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457200" y="120348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7"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8"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9"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0" name="PlaceHolder 5"/>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2"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33" name="PlaceHolder 3"/>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pic>
        <p:nvPicPr>
          <p:cNvPr id="34" name="Picture 33"/>
          <p:cNvPicPr/>
          <p:nvPr/>
        </p:nvPicPr>
        <p:blipFill>
          <a:blip r:embed="rId2"/>
          <a:stretch/>
        </p:blipFill>
        <p:spPr>
          <a:xfrm>
            <a:off x="2702160" y="1203480"/>
            <a:ext cx="3738600" cy="2982960"/>
          </a:xfrm>
          <a:prstGeom prst="rect">
            <a:avLst/>
          </a:prstGeom>
          <a:ln>
            <a:noFill/>
          </a:ln>
        </p:spPr>
      </p:pic>
      <p:pic>
        <p:nvPicPr>
          <p:cNvPr id="35" name="Picture 34"/>
          <p:cNvPicPr/>
          <p:nvPr/>
        </p:nvPicPr>
        <p:blipFill>
          <a:blip r:embed="rId2"/>
          <a:stretch/>
        </p:blipFill>
        <p:spPr>
          <a:xfrm>
            <a:off x="2702160" y="1203480"/>
            <a:ext cx="3738600" cy="298296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3" name="PlaceHolder 2"/>
          <p:cNvSpPr>
            <a:spLocks noGrp="1"/>
          </p:cNvSpPr>
          <p:nvPr>
            <p:ph type="subTitle"/>
          </p:nvPr>
        </p:nvSpPr>
        <p:spPr>
          <a:xfrm>
            <a:off x="457200" y="1203480"/>
            <a:ext cx="8229240" cy="298296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5" name="PlaceHolder 2"/>
          <p:cNvSpPr>
            <a:spLocks noGrp="1"/>
          </p:cNvSpPr>
          <p:nvPr>
            <p:ph type="body"/>
          </p:nvPr>
        </p:nvSpPr>
        <p:spPr>
          <a:xfrm>
            <a:off x="457200" y="1203480"/>
            <a:ext cx="822924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7"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8" name="PlaceHolder 3"/>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05200"/>
            <a:ext cx="8229240" cy="3981240"/>
          </a:xfrm>
          <a:prstGeom prst="rect">
            <a:avLst/>
          </a:prstGeom>
        </p:spPr>
        <p:txBody>
          <a:bodyPr lIns="0" tIns="0" rIns="0" bIns="0" anchor="ctr"/>
          <a:lstStyle/>
          <a:p>
            <a:pPr algn="ctr"/>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2"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3" name="PlaceHolder 3"/>
          <p:cNvSpPr>
            <a:spLocks noGrp="1"/>
          </p:cNvSpPr>
          <p:nvPr>
            <p:ph type="body"/>
          </p:nvPr>
        </p:nvSpPr>
        <p:spPr>
          <a:xfrm>
            <a:off x="45720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4" name="PlaceHolder 4"/>
          <p:cNvSpPr>
            <a:spLocks noGrp="1"/>
          </p:cNvSpPr>
          <p:nvPr>
            <p:ph type="body"/>
          </p:nvPr>
        </p:nvSpPr>
        <p:spPr>
          <a:xfrm>
            <a:off x="467424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457200" y="1203480"/>
            <a:ext cx="4015800" cy="298296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4674240" y="276192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05200"/>
            <a:ext cx="8229240" cy="858600"/>
          </a:xfrm>
          <a:prstGeom prst="rect">
            <a:avLst/>
          </a:prstGeom>
        </p:spPr>
        <p:txBody>
          <a:bodyPr lIns="0" tIns="0" rIns="0" bIns="0" anchor="ctr"/>
          <a:lstStyle/>
          <a:p>
            <a:pPr algn="ctr"/>
            <a:endParaRPr lang="en-IN" sz="44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45720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4674240" y="1203480"/>
            <a:ext cx="401580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457200" y="2761920"/>
            <a:ext cx="8229240" cy="1422720"/>
          </a:xfrm>
          <a:prstGeom prst="rect">
            <a:avLst/>
          </a:prstGeom>
        </p:spPr>
        <p:txBody>
          <a:bodyPr lIns="0" tIns="0" rIns="0" bIns="0"/>
          <a:lstStyle/>
          <a:p>
            <a:endParaRPr lang="en-IN"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pPr algn="ctr"/>
            <a:r>
              <a:rPr lang="en-IN" sz="4400" b="0" strike="noStrike" spc="-1">
                <a:solidFill>
                  <a:srgbClr val="000000"/>
                </a:solidFill>
                <a:uFill>
                  <a:solidFill>
                    <a:srgbClr val="FFFFFF"/>
                  </a:solidFill>
                </a:uFill>
                <a:latin typeface="Arial"/>
              </a:rPr>
              <a:t>Click to edit the title text format</a:t>
            </a:r>
          </a:p>
        </p:txBody>
      </p:sp>
      <p:sp>
        <p:nvSpPr>
          <p:cNvPr id="3" name="PlaceHolder 2"/>
          <p:cNvSpPr>
            <a:spLocks noGrp="1"/>
          </p:cNvSpPr>
          <p:nvPr>
            <p:ph type="body"/>
          </p:nvPr>
        </p:nvSpPr>
        <p:spPr>
          <a:xfrm>
            <a:off x="457200" y="1203480"/>
            <a:ext cx="8229240" cy="2982960"/>
          </a:xfrm>
          <a:prstGeom prst="rect">
            <a:avLst/>
          </a:prstGeom>
        </p:spPr>
        <p:txBody>
          <a:bodyPr lIns="0" tIns="0" rIns="0" bIns="0"/>
          <a:lstStyle/>
          <a:p>
            <a:pPr marL="432000" indent="-324000">
              <a:buClr>
                <a:srgbClr val="000000"/>
              </a:buClr>
              <a:buSzPct val="45000"/>
              <a:buFont typeface="Wingdings" charset="2"/>
              <a:buChar char=""/>
            </a:pPr>
            <a:r>
              <a:rPr lang="en-IN" sz="32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IN" sz="2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IN" sz="24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IN" sz="20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IN"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Google Shape;54;p13"/>
          <p:cNvPicPr/>
          <p:nvPr/>
        </p:nvPicPr>
        <p:blipFill>
          <a:blip r:embed="rId2"/>
          <a:stretch/>
        </p:blipFill>
        <p:spPr>
          <a:xfrm>
            <a:off x="0" y="3777480"/>
            <a:ext cx="9142560" cy="1364400"/>
          </a:xfrm>
          <a:prstGeom prst="rect">
            <a:avLst/>
          </a:prstGeom>
          <a:ln>
            <a:noFill/>
          </a:ln>
        </p:spPr>
      </p:pic>
      <p:pic>
        <p:nvPicPr>
          <p:cNvPr id="37" name="Google Shape;55;p13"/>
          <p:cNvPicPr/>
          <p:nvPr/>
        </p:nvPicPr>
        <p:blipFill>
          <a:blip r:embed="rId3"/>
          <a:stretch/>
        </p:blipFill>
        <p:spPr>
          <a:xfrm>
            <a:off x="7904880" y="105840"/>
            <a:ext cx="1168920" cy="1168920"/>
          </a:xfrm>
          <a:prstGeom prst="rect">
            <a:avLst/>
          </a:prstGeom>
          <a:ln>
            <a:noFill/>
          </a:ln>
        </p:spPr>
      </p:pic>
      <p:sp>
        <p:nvSpPr>
          <p:cNvPr id="38" name="CustomShape 1"/>
          <p:cNvSpPr/>
          <p:nvPr/>
        </p:nvSpPr>
        <p:spPr>
          <a:xfrm>
            <a:off x="144000" y="1200150"/>
            <a:ext cx="8761680" cy="152400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gn="ctr">
              <a:lnSpc>
                <a:spcPct val="100000"/>
              </a:lnSpc>
            </a:pPr>
            <a:r>
              <a:rPr lang="en-IN" sz="3000" b="1" strike="noStrike" spc="-1" dirty="0" smtClean="0">
                <a:solidFill>
                  <a:srgbClr val="FF0000"/>
                </a:solidFill>
                <a:uFill>
                  <a:solidFill>
                    <a:srgbClr val="FFFFFF"/>
                  </a:solidFill>
                </a:uFill>
                <a:latin typeface="Calibri" pitchFamily="34" charset="0"/>
                <a:ea typeface="Calibri"/>
                <a:cs typeface="Calibri" pitchFamily="34" charset="0"/>
              </a:rPr>
              <a:t>BIOMOLECULES</a:t>
            </a:r>
          </a:p>
          <a:p>
            <a:pPr algn="ctr">
              <a:lnSpc>
                <a:spcPct val="100000"/>
              </a:lnSpc>
            </a:pPr>
            <a:r>
              <a:rPr lang="en-IN" sz="2500" b="1" strike="noStrike" spc="-1" dirty="0" smtClean="0">
                <a:uFill>
                  <a:solidFill>
                    <a:srgbClr val="FFFFFF"/>
                  </a:solidFill>
                </a:uFill>
                <a:latin typeface="Calibri" pitchFamily="34" charset="0"/>
                <a:ea typeface="Calibri"/>
                <a:cs typeface="Calibri" pitchFamily="34" charset="0"/>
              </a:rPr>
              <a:t>NATURE OF ENZYME ACTION,</a:t>
            </a:r>
            <a:r>
              <a:rPr lang="en-IN" sz="2500" b="1" dirty="0" smtClean="0">
                <a:latin typeface="Calibri" pitchFamily="34" charset="0"/>
                <a:cs typeface="Calibri" pitchFamily="34" charset="0"/>
              </a:rPr>
              <a:t> FACTORS AFFECTING ENZYME ACTIVITY</a:t>
            </a:r>
            <a:endParaRPr lang="en-IN" sz="2500" b="1" strike="noStrike" spc="-1" dirty="0" smtClean="0">
              <a:uFill>
                <a:solidFill>
                  <a:srgbClr val="FFFFFF"/>
                </a:solidFill>
              </a:uFill>
              <a:latin typeface="Calibri" pitchFamily="34" charset="0"/>
              <a:ea typeface="Calibri"/>
              <a:cs typeface="Calibri" pitchFamily="34" charset="0"/>
            </a:endParaRPr>
          </a:p>
        </p:txBody>
      </p:sp>
      <p:sp>
        <p:nvSpPr>
          <p:cNvPr id="39" name="CustomShape 2"/>
          <p:cNvSpPr/>
          <p:nvPr/>
        </p:nvSpPr>
        <p:spPr>
          <a:xfrm>
            <a:off x="2286000" y="2724150"/>
            <a:ext cx="4762440" cy="110175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lstStyle/>
          <a:p>
            <a:pPr>
              <a:lnSpc>
                <a:spcPct val="100000"/>
              </a:lnSpc>
            </a:pPr>
            <a:r>
              <a:rPr lang="en-IN" sz="1400" b="1" strike="noStrike" spc="-1" dirty="0" smtClean="0">
                <a:solidFill>
                  <a:srgbClr val="000000"/>
                </a:solidFill>
                <a:uFill>
                  <a:solidFill>
                    <a:srgbClr val="FFFFFF"/>
                  </a:solidFill>
                </a:uFill>
                <a:latin typeface="Arial"/>
                <a:ea typeface="Arial"/>
              </a:rPr>
              <a:t>SUBJECT </a:t>
            </a:r>
            <a:r>
              <a:rPr lang="en-IN" sz="1400" b="1" strike="noStrike" spc="-1" dirty="0">
                <a:solidFill>
                  <a:srgbClr val="000000"/>
                </a:solidFill>
                <a:uFill>
                  <a:solidFill>
                    <a:srgbClr val="FFFFFF"/>
                  </a:solidFill>
                </a:uFill>
                <a:latin typeface="Arial"/>
                <a:ea typeface="Arial"/>
              </a:rPr>
              <a:t>: </a:t>
            </a:r>
            <a:r>
              <a:rPr lang="en-IN" sz="1400" b="1" strike="noStrike" spc="-1" dirty="0" smtClean="0">
                <a:solidFill>
                  <a:srgbClr val="000000"/>
                </a:solidFill>
                <a:uFill>
                  <a:solidFill>
                    <a:srgbClr val="FFFFFF"/>
                  </a:solidFill>
                </a:uFill>
                <a:latin typeface="Arial"/>
                <a:ea typeface="Arial"/>
              </a:rPr>
              <a:t>(BIOLOGY)</a:t>
            </a:r>
            <a:endParaRPr lang="en-IN" sz="1800" b="0" strike="noStrike" spc="-1" dirty="0">
              <a:solidFill>
                <a:srgbClr val="000000"/>
              </a:solidFill>
              <a:uFill>
                <a:solidFill>
                  <a:srgbClr val="FFFFFF"/>
                </a:solidFill>
              </a:uFill>
              <a:latin typeface="Arial"/>
            </a:endParaRPr>
          </a:p>
          <a:p>
            <a:pPr>
              <a:lnSpc>
                <a:spcPct val="100000"/>
              </a:lnSpc>
            </a:pPr>
            <a:r>
              <a:rPr lang="en-IN" sz="1400" b="1" strike="noStrike" spc="-1" dirty="0" smtClean="0">
                <a:solidFill>
                  <a:srgbClr val="000000"/>
                </a:solidFill>
                <a:uFill>
                  <a:solidFill>
                    <a:srgbClr val="FFFFFF"/>
                  </a:solidFill>
                </a:uFill>
                <a:latin typeface="Arial"/>
                <a:ea typeface="Arial"/>
              </a:rPr>
              <a:t>CHAPTER </a:t>
            </a:r>
            <a:r>
              <a:rPr lang="en-IN" sz="1400" b="1" strike="noStrike" spc="-1" dirty="0">
                <a:solidFill>
                  <a:srgbClr val="000000"/>
                </a:solidFill>
                <a:uFill>
                  <a:solidFill>
                    <a:srgbClr val="FFFFFF"/>
                  </a:solidFill>
                </a:uFill>
                <a:latin typeface="Arial"/>
                <a:ea typeface="Arial"/>
              </a:rPr>
              <a:t>NUMBER: 9</a:t>
            </a:r>
            <a:endParaRPr lang="en-IN" sz="1800" b="0" strike="noStrike" spc="-1" dirty="0">
              <a:solidFill>
                <a:srgbClr val="000000"/>
              </a:solidFill>
              <a:uFill>
                <a:solidFill>
                  <a:srgbClr val="FFFFFF"/>
                </a:solidFill>
              </a:uFill>
              <a:latin typeface="Arial"/>
            </a:endParaRPr>
          </a:p>
          <a:p>
            <a:pPr>
              <a:lnSpc>
                <a:spcPct val="100000"/>
              </a:lnSpc>
            </a:pPr>
            <a:r>
              <a:rPr lang="en-IN" sz="1400" b="1" strike="noStrike" spc="-1" dirty="0">
                <a:solidFill>
                  <a:srgbClr val="000000"/>
                </a:solidFill>
                <a:uFill>
                  <a:solidFill>
                    <a:srgbClr val="FFFFFF"/>
                  </a:solidFill>
                </a:uFill>
                <a:latin typeface="Arial"/>
                <a:ea typeface="Arial"/>
              </a:rPr>
              <a:t>CHAPTER NAME : BIOMOLECULES</a:t>
            </a:r>
            <a:endParaRPr lang="en-IN"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09550"/>
            <a:ext cx="7848600" cy="4739759"/>
          </a:xfrm>
          <a:prstGeom prst="rect">
            <a:avLst/>
          </a:prstGeom>
        </p:spPr>
        <p:txBody>
          <a:bodyPr wrap="square">
            <a:spAutoFit/>
          </a:bodyPr>
          <a:lstStyle/>
          <a:p>
            <a:pPr algn="just"/>
            <a:r>
              <a:rPr lang="en-US" sz="2200" dirty="0" smtClean="0">
                <a:solidFill>
                  <a:srgbClr val="FF0000"/>
                </a:solidFill>
                <a:latin typeface="Calibri" pitchFamily="34" charset="0"/>
                <a:cs typeface="Calibri" pitchFamily="34" charset="0"/>
              </a:rPr>
              <a:t>Action and Nature of Enzymes</a:t>
            </a:r>
          </a:p>
          <a:p>
            <a:pPr algn="just"/>
            <a:r>
              <a:rPr lang="en-US" sz="1400" dirty="0" smtClean="0">
                <a:latin typeface="Calibri" pitchFamily="34" charset="0"/>
                <a:cs typeface="Calibri" pitchFamily="34" charset="0"/>
              </a:rPr>
              <a:t>Once substrate (S) binds to this active site, they form a complex (intermediate-ES) which then produces the product (P) and the enzyme (E).</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substrate which gets attached to the enzyme has a specific structure, and that can only fit in a particular enzyme. Hence by providing a surface for the substrate, an enzyme slows down the activation energy of the reaction. The intermediate state where the substrate binds to the enzyme is called the transition state.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By breaking and making the bonds, the substrate binds to the enzyme (remains unchanged), which converts into the product and later splits into product and enzyme.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free enzymes then bind to other substrates, and the catalytic cycle continues until the reaction completes.</a:t>
            </a:r>
          </a:p>
          <a:p>
            <a:pPr algn="just"/>
            <a:r>
              <a:rPr lang="en-US" sz="1400" dirty="0" smtClean="0">
                <a:latin typeface="Calibri" pitchFamily="34" charset="0"/>
                <a:cs typeface="Calibri" pitchFamily="34" charset="0"/>
              </a:rPr>
              <a:t>The enzyme action basically happens in two steps:</a:t>
            </a:r>
          </a:p>
          <a:p>
            <a:pPr algn="just"/>
            <a:r>
              <a:rPr lang="en-US" sz="1400" b="1" dirty="0" smtClean="0">
                <a:latin typeface="Calibri" pitchFamily="34" charset="0"/>
                <a:cs typeface="Calibri" pitchFamily="34" charset="0"/>
              </a:rPr>
              <a:t>Step1:</a:t>
            </a:r>
            <a:r>
              <a:rPr lang="en-US" sz="1400" dirty="0" smtClean="0">
                <a:latin typeface="Calibri" pitchFamily="34" charset="0"/>
                <a:cs typeface="Calibri" pitchFamily="34" charset="0"/>
              </a:rPr>
              <a:t> Combining of enzyme and the reactant/substrate.</a:t>
            </a:r>
          </a:p>
          <a:p>
            <a:pPr algn="just"/>
            <a:r>
              <a:rPr lang="en-US" sz="1400" b="1" dirty="0" smtClean="0">
                <a:latin typeface="Calibri" pitchFamily="34" charset="0"/>
                <a:cs typeface="Calibri" pitchFamily="34" charset="0"/>
              </a:rPr>
              <a:t>E+S → [ES]</a:t>
            </a:r>
            <a:endParaRPr lang="en-US" sz="1400" dirty="0" smtClean="0">
              <a:latin typeface="Calibri" pitchFamily="34" charset="0"/>
              <a:cs typeface="Calibri" pitchFamily="34" charset="0"/>
            </a:endParaRPr>
          </a:p>
          <a:p>
            <a:pPr algn="just"/>
            <a:r>
              <a:rPr lang="en-US" sz="1400" b="1" dirty="0" smtClean="0">
                <a:latin typeface="Calibri" pitchFamily="34" charset="0"/>
                <a:cs typeface="Calibri" pitchFamily="34" charset="0"/>
              </a:rPr>
              <a:t> Step 2:</a:t>
            </a:r>
            <a:r>
              <a:rPr lang="en-US" sz="1400" dirty="0" smtClean="0">
                <a:latin typeface="Calibri" pitchFamily="34" charset="0"/>
                <a:cs typeface="Calibri" pitchFamily="34" charset="0"/>
              </a:rPr>
              <a:t> Disintegration of the complex molecule to give the product.</a:t>
            </a:r>
          </a:p>
          <a:p>
            <a:pPr algn="just"/>
            <a:r>
              <a:rPr lang="en-US" sz="1400" b="1" dirty="0" smtClean="0">
                <a:latin typeface="Calibri" pitchFamily="34" charset="0"/>
                <a:cs typeface="Calibri" pitchFamily="34" charset="0"/>
              </a:rPr>
              <a:t>[ES]→E+P</a:t>
            </a:r>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Thus, the whole catalyst action of enzymes is summarized as:</a:t>
            </a:r>
          </a:p>
          <a:p>
            <a:pPr algn="just"/>
            <a:r>
              <a:rPr lang="en-US" sz="1400" b="1" dirty="0" smtClean="0">
                <a:latin typeface="Calibri" pitchFamily="34" charset="0"/>
                <a:cs typeface="Calibri" pitchFamily="34" charset="0"/>
              </a:rPr>
              <a:t>E + S → [ES] → [EP] → E + P</a:t>
            </a:r>
            <a:endParaRPr lang="en-US" sz="1400" dirty="0">
              <a:latin typeface="Calibri" pitchFamily="34" charset="0"/>
              <a:cs typeface="Calibri" pitchFamily="34" charset="0"/>
            </a:endParaRPr>
          </a:p>
        </p:txBody>
      </p:sp>
      <p:pic>
        <p:nvPicPr>
          <p:cNvPr id="5" name="Google Shape;69;p15"/>
          <p:cNvPicPr/>
          <p:nvPr/>
        </p:nvPicPr>
        <p:blipFill>
          <a:blip r:embed="rId2"/>
          <a:stretch/>
        </p:blipFill>
        <p:spPr>
          <a:xfrm>
            <a:off x="8219880" y="438150"/>
            <a:ext cx="924120" cy="771720"/>
          </a:xfrm>
          <a:prstGeom prst="rect">
            <a:avLst/>
          </a:prstGeom>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p:cNvPicPr>
            <a:picLocks noChangeAspect="1" noChangeArrowheads="1"/>
          </p:cNvPicPr>
          <p:nvPr/>
        </p:nvPicPr>
        <p:blipFill>
          <a:blip r:embed="rId2"/>
          <a:srcRect/>
          <a:stretch>
            <a:fillRect/>
          </a:stretch>
        </p:blipFill>
        <p:spPr bwMode="auto">
          <a:xfrm>
            <a:off x="2333625" y="971550"/>
            <a:ext cx="4476750" cy="2209800"/>
          </a:xfrm>
          <a:prstGeom prst="rect">
            <a:avLst/>
          </a:prstGeom>
          <a:noFill/>
          <a:ln w="9525">
            <a:noFill/>
            <a:miter lim="800000"/>
            <a:headEnd/>
            <a:tailEnd/>
          </a:ln>
          <a:effectLst/>
        </p:spPr>
      </p:pic>
      <p:pic>
        <p:nvPicPr>
          <p:cNvPr id="5" name="Google Shape;69;p15"/>
          <p:cNvPicPr/>
          <p:nvPr/>
        </p:nvPicPr>
        <p:blipFill>
          <a:blip r:embed="rId3"/>
          <a:stretch/>
        </p:blipFill>
        <p:spPr>
          <a:xfrm>
            <a:off x="7696200" y="666750"/>
            <a:ext cx="924120" cy="924120"/>
          </a:xfrm>
          <a:prstGeom prst="rect">
            <a:avLst/>
          </a:prstGeom>
          <a:ln>
            <a:noFill/>
          </a:ln>
        </p:spPr>
      </p:pic>
      <p:sp>
        <p:nvSpPr>
          <p:cNvPr id="6" name="Rectangle 5"/>
          <p:cNvSpPr/>
          <p:nvPr/>
        </p:nvSpPr>
        <p:spPr>
          <a:xfrm>
            <a:off x="228600" y="209550"/>
            <a:ext cx="3967561" cy="430887"/>
          </a:xfrm>
          <a:prstGeom prst="rect">
            <a:avLst/>
          </a:prstGeom>
        </p:spPr>
        <p:txBody>
          <a:bodyPr wrap="none">
            <a:spAutoFit/>
          </a:bodyPr>
          <a:lstStyle/>
          <a:p>
            <a:r>
              <a:rPr lang="en-US" sz="2200" dirty="0" smtClean="0">
                <a:solidFill>
                  <a:srgbClr val="FF0000"/>
                </a:solidFill>
                <a:latin typeface="Calibri" pitchFamily="34" charset="0"/>
                <a:cs typeface="Calibri" pitchFamily="34" charset="0"/>
              </a:rPr>
              <a:t>Factors Affecting Enzyme Activity</a:t>
            </a:r>
          </a:p>
        </p:txBody>
      </p:sp>
      <p:sp>
        <p:nvSpPr>
          <p:cNvPr id="7" name="Rectangle 6"/>
          <p:cNvSpPr/>
          <p:nvPr/>
        </p:nvSpPr>
        <p:spPr>
          <a:xfrm>
            <a:off x="381000" y="3714750"/>
            <a:ext cx="6400800" cy="1169551"/>
          </a:xfrm>
          <a:prstGeom prst="rect">
            <a:avLst/>
          </a:prstGeom>
        </p:spPr>
        <p:txBody>
          <a:bodyPr wrap="square">
            <a:spAutoFit/>
          </a:bodyPr>
          <a:lstStyle/>
          <a:p>
            <a:pPr algn="just"/>
            <a:r>
              <a:rPr lang="en-US" sz="1400" dirty="0" smtClean="0">
                <a:latin typeface="Calibri" pitchFamily="34" charset="0"/>
                <a:cs typeface="Calibri" pitchFamily="34" charset="0"/>
              </a:rPr>
              <a:t>The activity of an enzyme can be affected by a change in the conditions which can alter the tertiary structure of the protein.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These include temperature, pH, change in substrate concentration or binding of specific chemicals that regulate its activity.</a:t>
            </a:r>
            <a:endParaRPr lang="en-US" sz="1400" dirty="0">
              <a:latin typeface="Calibri" pitchFamily="34" charset="0"/>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2"/>
          <a:stretch/>
        </p:blipFill>
        <p:spPr>
          <a:xfrm>
            <a:off x="7924800" y="133350"/>
            <a:ext cx="924120" cy="924120"/>
          </a:xfrm>
          <a:prstGeom prst="rect">
            <a:avLst/>
          </a:prstGeom>
          <a:ln>
            <a:noFill/>
          </a:ln>
        </p:spPr>
      </p:pic>
      <p:sp>
        <p:nvSpPr>
          <p:cNvPr id="4" name="Rectangle 3"/>
          <p:cNvSpPr/>
          <p:nvPr/>
        </p:nvSpPr>
        <p:spPr>
          <a:xfrm>
            <a:off x="304800" y="209550"/>
            <a:ext cx="7391400" cy="1169551"/>
          </a:xfrm>
          <a:prstGeom prst="rect">
            <a:avLst/>
          </a:prstGeom>
        </p:spPr>
        <p:txBody>
          <a:bodyPr wrap="square">
            <a:spAutoFit/>
          </a:bodyPr>
          <a:lstStyle/>
          <a:p>
            <a:pPr algn="just"/>
            <a:r>
              <a:rPr lang="en-US" sz="1400" b="1" dirty="0" smtClean="0">
                <a:latin typeface="Calibri" pitchFamily="34" charset="0"/>
                <a:cs typeface="Calibri" pitchFamily="34" charset="0"/>
              </a:rPr>
              <a:t>Temperature and pH:</a:t>
            </a:r>
            <a:r>
              <a:rPr lang="en-US" sz="1400" dirty="0" smtClean="0">
                <a:latin typeface="Calibri" pitchFamily="34" charset="0"/>
                <a:cs typeface="Calibri" pitchFamily="34" charset="0"/>
              </a:rPr>
              <a:t> Enzymes usually function in a narrow range of temperature and </a:t>
            </a:r>
            <a:r>
              <a:rPr lang="en-US" sz="1400" dirty="0" err="1" smtClean="0">
                <a:latin typeface="Calibri" pitchFamily="34" charset="0"/>
                <a:cs typeface="Calibri" pitchFamily="34" charset="0"/>
              </a:rPr>
              <a:t>pH.</a:t>
            </a:r>
            <a:r>
              <a:rPr lang="en-US" sz="1400" dirty="0" smtClean="0">
                <a:latin typeface="Calibri" pitchFamily="34" charset="0"/>
                <a:cs typeface="Calibri" pitchFamily="34" charset="0"/>
              </a:rPr>
              <a:t> Each enzyme shows its highest activity at optimum temperature and optimum </a:t>
            </a:r>
            <a:r>
              <a:rPr lang="en-US" sz="1400" dirty="0" err="1" smtClean="0">
                <a:latin typeface="Calibri" pitchFamily="34" charset="0"/>
                <a:cs typeface="Calibri" pitchFamily="34" charset="0"/>
              </a:rPr>
              <a:t>pH.</a:t>
            </a:r>
            <a:r>
              <a:rPr lang="en-US" sz="1400" dirty="0" smtClean="0">
                <a:latin typeface="Calibri" pitchFamily="34" charset="0"/>
                <a:cs typeface="Calibri" pitchFamily="34" charset="0"/>
              </a:rPr>
              <a:t>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Beyond that range, the activity declines. Low temperature preserves the enzyme temporarily in inactive state, while high temperature destroys the enzyme.</a:t>
            </a:r>
            <a:endParaRPr lang="en-US" sz="1400" dirty="0">
              <a:latin typeface="Calibri" pitchFamily="34" charset="0"/>
              <a:cs typeface="Calibri" pitchFamily="34" charset="0"/>
            </a:endParaRPr>
          </a:p>
        </p:txBody>
      </p:sp>
      <p:sp>
        <p:nvSpPr>
          <p:cNvPr id="6" name="Rectangle 5"/>
          <p:cNvSpPr/>
          <p:nvPr/>
        </p:nvSpPr>
        <p:spPr>
          <a:xfrm>
            <a:off x="304800" y="1504950"/>
            <a:ext cx="8534400" cy="954107"/>
          </a:xfrm>
          <a:prstGeom prst="rect">
            <a:avLst/>
          </a:prstGeom>
        </p:spPr>
        <p:txBody>
          <a:bodyPr wrap="square">
            <a:spAutoFit/>
          </a:bodyPr>
          <a:lstStyle/>
          <a:p>
            <a:pPr algn="just"/>
            <a:r>
              <a:rPr lang="en-US" sz="1400" dirty="0" smtClean="0">
                <a:latin typeface="Calibri" pitchFamily="34" charset="0"/>
                <a:cs typeface="Calibri" pitchFamily="34" charset="0"/>
              </a:rPr>
              <a:t>Enzymes require an optimum temperature and pH for their action. The temperature or pH at which a compound shows its maximum activity is called optimum temperature or optimum pH, respectively. As mentioned earlier, enzymes are protein compounds. A temperature or pH more than optimum may alter the molecular structure of the enzymes. Generally, an optimum pH for enzymes is considered to be ranging between 5 and 7.</a:t>
            </a:r>
            <a:endParaRPr lang="en-US" sz="1400" dirty="0">
              <a:latin typeface="Calibri" pitchFamily="34" charset="0"/>
              <a:cs typeface="Calibri" pitchFamily="34" charset="0"/>
            </a:endParaRPr>
          </a:p>
        </p:txBody>
      </p:sp>
      <p:pic>
        <p:nvPicPr>
          <p:cNvPr id="6145" name="Picture 1"/>
          <p:cNvPicPr>
            <a:picLocks noChangeAspect="1" noChangeArrowheads="1"/>
          </p:cNvPicPr>
          <p:nvPr/>
        </p:nvPicPr>
        <p:blipFill>
          <a:blip r:embed="rId3"/>
          <a:srcRect/>
          <a:stretch>
            <a:fillRect/>
          </a:stretch>
        </p:blipFill>
        <p:spPr bwMode="auto">
          <a:xfrm>
            <a:off x="457200" y="2571750"/>
            <a:ext cx="3429000" cy="2286000"/>
          </a:xfrm>
          <a:prstGeom prst="rect">
            <a:avLst/>
          </a:prstGeom>
          <a:noFill/>
          <a:ln w="9525">
            <a:noFill/>
            <a:miter lim="800000"/>
            <a:headEnd/>
            <a:tailEnd/>
          </a:ln>
          <a:effectLst/>
        </p:spPr>
      </p:pic>
      <p:pic>
        <p:nvPicPr>
          <p:cNvPr id="6147" name="Picture 3"/>
          <p:cNvPicPr>
            <a:picLocks noChangeAspect="1" noChangeArrowheads="1"/>
          </p:cNvPicPr>
          <p:nvPr/>
        </p:nvPicPr>
        <p:blipFill>
          <a:blip r:embed="rId4"/>
          <a:srcRect/>
          <a:stretch>
            <a:fillRect/>
          </a:stretch>
        </p:blipFill>
        <p:spPr bwMode="auto">
          <a:xfrm>
            <a:off x="3962400" y="2647950"/>
            <a:ext cx="2114550" cy="2000250"/>
          </a:xfrm>
          <a:prstGeom prst="rect">
            <a:avLst/>
          </a:prstGeom>
          <a:noFill/>
          <a:ln w="9525">
            <a:noFill/>
            <a:miter lim="800000"/>
            <a:headEnd/>
            <a:tailEnd/>
          </a:ln>
          <a:effectLst/>
        </p:spPr>
      </p:pic>
      <p:pic>
        <p:nvPicPr>
          <p:cNvPr id="6148" name="Picture 4" descr="C:\Users\A\Desktop\download (2).jpg"/>
          <p:cNvPicPr>
            <a:picLocks noChangeAspect="1" noChangeArrowheads="1"/>
          </p:cNvPicPr>
          <p:nvPr/>
        </p:nvPicPr>
        <p:blipFill>
          <a:blip r:embed="rId5"/>
          <a:srcRect/>
          <a:stretch>
            <a:fillRect/>
          </a:stretch>
        </p:blipFill>
        <p:spPr bwMode="auto">
          <a:xfrm>
            <a:off x="6172201" y="2800350"/>
            <a:ext cx="1981200" cy="11430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586591"/>
            <a:ext cx="8382000" cy="3970318"/>
          </a:xfrm>
          <a:prstGeom prst="rect">
            <a:avLst/>
          </a:prstGeom>
        </p:spPr>
        <p:txBody>
          <a:bodyPr wrap="square">
            <a:spAutoFit/>
          </a:bodyPr>
          <a:lstStyle/>
          <a:p>
            <a:r>
              <a:rPr lang="en-US" sz="1400" dirty="0" smtClean="0">
                <a:latin typeface="Calibri" pitchFamily="34" charset="0"/>
                <a:cs typeface="Calibri" pitchFamily="34" charset="0"/>
              </a:rPr>
              <a:t>Optimum T°</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 greatest number of molecular collisions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human enzymes = 35°- 40°C</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body temp = 37°C</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Heat: increase beyond optimum T°</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 increased energy level of molecules disrupts bonds in enzyme &amp; between enzyme &amp; substrate H, ionic = weak bonds.</a:t>
            </a:r>
          </a:p>
          <a:p>
            <a:endParaRPr lang="en-US" sz="1400" dirty="0" smtClean="0">
              <a:latin typeface="Calibri" pitchFamily="34" charset="0"/>
              <a:cs typeface="Calibri" pitchFamily="34" charset="0"/>
            </a:endParaRPr>
          </a:p>
          <a:p>
            <a:r>
              <a:rPr lang="en-US" sz="1400" dirty="0" err="1" smtClean="0">
                <a:latin typeface="Calibri" pitchFamily="34" charset="0"/>
                <a:cs typeface="Calibri" pitchFamily="34" charset="0"/>
              </a:rPr>
              <a:t>Denaturation</a:t>
            </a:r>
            <a:r>
              <a:rPr lang="en-US" sz="1400" dirty="0" smtClean="0">
                <a:latin typeface="Calibri" pitchFamily="34" charset="0"/>
                <a:cs typeface="Calibri" pitchFamily="34" charset="0"/>
              </a:rPr>
              <a:t> = lose 3D shape (3° structure)</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Cold: decrease T°</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molecules move slower decrease collisions between enzyme &amp; substrate</a:t>
            </a:r>
            <a:endParaRPr lang="en-US" sz="1400" dirty="0">
              <a:latin typeface="Calibri" pitchFamily="34" charset="0"/>
              <a:cs typeface="Calibri" pitchFamily="34" charset="0"/>
            </a:endParaRPr>
          </a:p>
        </p:txBody>
      </p:sp>
      <p:pic>
        <p:nvPicPr>
          <p:cNvPr id="5" name="Google Shape;69;p15"/>
          <p:cNvPicPr/>
          <p:nvPr/>
        </p:nvPicPr>
        <p:blipFill>
          <a:blip r:embed="rId2"/>
          <a:stretch/>
        </p:blipFill>
        <p:spPr>
          <a:xfrm>
            <a:off x="8001000" y="285750"/>
            <a:ext cx="924120" cy="771720"/>
          </a:xfrm>
          <a:prstGeom prst="rect">
            <a:avLst/>
          </a:prstGeom>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85750"/>
            <a:ext cx="8839200" cy="954107"/>
          </a:xfrm>
          <a:prstGeom prst="rect">
            <a:avLst/>
          </a:prstGeom>
        </p:spPr>
        <p:txBody>
          <a:bodyPr wrap="square">
            <a:spAutoFit/>
          </a:bodyPr>
          <a:lstStyle/>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endParaRPr lang="en-US" sz="1400" dirty="0">
              <a:latin typeface="Calibri" pitchFamily="34" charset="0"/>
              <a:cs typeface="Calibri" pitchFamily="34" charset="0"/>
            </a:endParaRPr>
          </a:p>
        </p:txBody>
      </p:sp>
      <p:pic>
        <p:nvPicPr>
          <p:cNvPr id="5" name="Google Shape;69;p15"/>
          <p:cNvPicPr/>
          <p:nvPr/>
        </p:nvPicPr>
        <p:blipFill>
          <a:blip r:embed="rId2"/>
          <a:stretch/>
        </p:blipFill>
        <p:spPr>
          <a:xfrm>
            <a:off x="8001000" y="438150"/>
            <a:ext cx="924120" cy="771720"/>
          </a:xfrm>
          <a:prstGeom prst="rect">
            <a:avLst/>
          </a:prstGeom>
          <a:ln>
            <a:noFill/>
          </a:ln>
        </p:spPr>
      </p:pic>
      <p:sp>
        <p:nvSpPr>
          <p:cNvPr id="6" name="Rectangle 5"/>
          <p:cNvSpPr/>
          <p:nvPr/>
        </p:nvSpPr>
        <p:spPr>
          <a:xfrm>
            <a:off x="381000" y="133350"/>
            <a:ext cx="7543800" cy="4832092"/>
          </a:xfrm>
          <a:prstGeom prst="rect">
            <a:avLst/>
          </a:prstGeom>
        </p:spPr>
        <p:txBody>
          <a:bodyPr wrap="square">
            <a:spAutoFit/>
          </a:bodyPr>
          <a:lstStyle/>
          <a:p>
            <a:pPr algn="just"/>
            <a:r>
              <a:rPr lang="en-US" sz="1400" b="1" dirty="0" smtClean="0">
                <a:latin typeface="Calibri" pitchFamily="34" charset="0"/>
                <a:cs typeface="Calibri" pitchFamily="34" charset="0"/>
              </a:rPr>
              <a:t>Concentration of Substrate:</a:t>
            </a:r>
            <a:r>
              <a:rPr lang="en-US" sz="1400" dirty="0" smtClean="0">
                <a:latin typeface="Calibri" pitchFamily="34" charset="0"/>
                <a:cs typeface="Calibri" pitchFamily="34" charset="0"/>
              </a:rPr>
              <a:t> The velocity of enzymatic action at first rises with an increase in substrate concentration. But the velocity of reaction does not rise once it reaches a maximum velocity (</a:t>
            </a:r>
            <a:r>
              <a:rPr lang="en-US" sz="1400" dirty="0" err="1" smtClean="0">
                <a:latin typeface="Calibri" pitchFamily="34" charset="0"/>
                <a:cs typeface="Calibri" pitchFamily="34" charset="0"/>
              </a:rPr>
              <a:t>V</a:t>
            </a:r>
            <a:r>
              <a:rPr lang="en-US" sz="1400" baseline="-25000" dirty="0" err="1" smtClean="0">
                <a:latin typeface="Calibri" pitchFamily="34" charset="0"/>
                <a:cs typeface="Calibri" pitchFamily="34" charset="0"/>
              </a:rPr>
              <a:t>max</a:t>
            </a:r>
            <a:r>
              <a:rPr lang="en-US" sz="1400" dirty="0" smtClean="0">
                <a:latin typeface="Calibri" pitchFamily="34" charset="0"/>
                <a:cs typeface="Calibri" pitchFamily="34" charset="0"/>
              </a:rPr>
              <a:t>).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This happens because there are fewer molecules of enzyme and no free enzyme molecule is left to bind with the additional substrate molecules.</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Enzymes have a saturation point, i.e., once all the enzymes added are occupied by the substrate molecules, its activity will be ceased.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When the reaction begins, the velocity of enzyme action keeps on increasing on further addition of substrate. However, at a saturation point where substrate molecules are more in number than the free enzyme, the velocity remains the same.</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type of substrate is another factor that affects the enzyme action. The chemicals that bind to the active site of the enzyme can inhibit the activity of the enzyme and such substrate is called an inhibitor.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Competitive inhibitors are chemicals that compete with the specific substrate of the enzyme for the active site. They structurally resemble the specific substrate of the enzyme and bind to the enzyme and inhibit the enzymatic activity. This concept is used for treating bacterial infectious diseases</a:t>
            </a:r>
            <a:r>
              <a:rPr lang="en-US" sz="1400" dirty="0" smtClean="0">
                <a:latin typeface="Calibri" pitchFamily="34" charset="0"/>
                <a:cs typeface="Calibri" pitchFamily="34" charset="0"/>
              </a:rPr>
              <a:t>.</a:t>
            </a:r>
            <a:r>
              <a:rPr lang="en-US" sz="1400" dirty="0" smtClean="0">
                <a:latin typeface="Calibri" pitchFamily="34" charset="0"/>
                <a:cs typeface="Calibri" pitchFamily="34" charset="0"/>
              </a:rPr>
              <a:t/>
            </a:r>
            <a:br>
              <a:rPr lang="en-US" sz="1400" dirty="0" smtClean="0">
                <a:latin typeface="Calibri" pitchFamily="34" charset="0"/>
                <a:cs typeface="Calibri" pitchFamily="34" charset="0"/>
              </a:rPr>
            </a:br>
            <a:endParaRPr lang="en-US" sz="1400" dirty="0">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9;p15"/>
          <p:cNvPicPr/>
          <p:nvPr/>
        </p:nvPicPr>
        <p:blipFill>
          <a:blip r:embed="rId2"/>
          <a:stretch/>
        </p:blipFill>
        <p:spPr>
          <a:xfrm>
            <a:off x="8219880" y="209550"/>
            <a:ext cx="924120" cy="771720"/>
          </a:xfrm>
          <a:prstGeom prst="rect">
            <a:avLst/>
          </a:prstGeom>
          <a:ln>
            <a:noFill/>
          </a:ln>
        </p:spPr>
      </p:pic>
      <p:pic>
        <p:nvPicPr>
          <p:cNvPr id="4097" name="Picture 1"/>
          <p:cNvPicPr>
            <a:picLocks noChangeAspect="1" noChangeArrowheads="1"/>
          </p:cNvPicPr>
          <p:nvPr/>
        </p:nvPicPr>
        <p:blipFill>
          <a:blip r:embed="rId3"/>
          <a:srcRect/>
          <a:stretch>
            <a:fillRect/>
          </a:stretch>
        </p:blipFill>
        <p:spPr bwMode="auto">
          <a:xfrm>
            <a:off x="1981200" y="1809750"/>
            <a:ext cx="3657600" cy="27432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514350"/>
            <a:ext cx="8382000" cy="1815882"/>
          </a:xfrm>
          <a:prstGeom prst="rect">
            <a:avLst/>
          </a:prstGeom>
        </p:spPr>
        <p:txBody>
          <a:bodyPr wrap="square">
            <a:spAutoFit/>
          </a:bodyPr>
          <a:lstStyle/>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smtClean="0">
              <a:latin typeface="Calibri" pitchFamily="34" charset="0"/>
              <a:cs typeface="Calibri" pitchFamily="34" charset="0"/>
            </a:endParaRPr>
          </a:p>
          <a:p>
            <a:pPr algn="just" fontAlgn="base"/>
            <a:endParaRPr lang="en-US" sz="1400" dirty="0">
              <a:latin typeface="Calibri" pitchFamily="34" charset="0"/>
              <a:cs typeface="Calibri" pitchFamily="34" charset="0"/>
            </a:endParaRPr>
          </a:p>
        </p:txBody>
      </p:sp>
      <p:pic>
        <p:nvPicPr>
          <p:cNvPr id="5" name="Google Shape;69;p15"/>
          <p:cNvPicPr/>
          <p:nvPr/>
        </p:nvPicPr>
        <p:blipFill>
          <a:blip r:embed="rId2"/>
          <a:stretch/>
        </p:blipFill>
        <p:spPr>
          <a:xfrm>
            <a:off x="7848600" y="209550"/>
            <a:ext cx="924120" cy="771720"/>
          </a:xfrm>
          <a:prstGeom prst="rect">
            <a:avLst/>
          </a:prstGeom>
          <a:ln>
            <a:noFill/>
          </a:ln>
        </p:spPr>
      </p:pic>
      <p:sp>
        <p:nvSpPr>
          <p:cNvPr id="7" name="Rectangle 6"/>
          <p:cNvSpPr/>
          <p:nvPr/>
        </p:nvSpPr>
        <p:spPr>
          <a:xfrm>
            <a:off x="609600" y="285750"/>
            <a:ext cx="8153400" cy="4401205"/>
          </a:xfrm>
          <a:prstGeom prst="rect">
            <a:avLst/>
          </a:prstGeom>
        </p:spPr>
        <p:txBody>
          <a:bodyPr wrap="square">
            <a:spAutoFit/>
          </a:bodyPr>
          <a:lstStyle/>
          <a:p>
            <a:pPr algn="just"/>
            <a:r>
              <a:rPr lang="en-US" sz="1400" b="1" dirty="0" smtClean="0">
                <a:latin typeface="Calibri" pitchFamily="34" charset="0"/>
                <a:cs typeface="Calibri" pitchFamily="34" charset="0"/>
              </a:rPr>
              <a:t>Effect of Inhibitor:</a:t>
            </a:r>
            <a:r>
              <a:rPr lang="en-US" sz="1400" dirty="0" smtClean="0">
                <a:latin typeface="Calibri" pitchFamily="34" charset="0"/>
                <a:cs typeface="Calibri" pitchFamily="34" charset="0"/>
              </a:rPr>
              <a:t>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activity of an enzyme is also sensitive to the presence of specific chemicals that bind to the enzyme. When the binding of the chemical shuts off enzyme activity, the process is called inhibition and the chemical</a:t>
            </a:r>
          </a:p>
          <a:p>
            <a:pPr algn="just"/>
            <a:r>
              <a:rPr lang="en-US" sz="1400" dirty="0" smtClean="0">
                <a:latin typeface="Calibri" pitchFamily="34" charset="0"/>
                <a:cs typeface="Calibri" pitchFamily="34" charset="0"/>
              </a:rPr>
              <a:t>is called an inhibitor.</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When the inhibitor closely resembles the substrate in its molecular structure and inhibits the activity of the enzyme, it is known as competitive inhibitor.</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 Due to its close structural similarity with the substrate, the inhibitor competes with the substrate for the substrate binding site of the enzyme.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Consequently, the substrate cannot bind and as a result, the enzyme action declines, e.g., inhibition of </a:t>
            </a:r>
            <a:r>
              <a:rPr lang="en-US" sz="1400" dirty="0" err="1" smtClean="0">
                <a:latin typeface="Calibri" pitchFamily="34" charset="0"/>
                <a:cs typeface="Calibri" pitchFamily="34" charset="0"/>
              </a:rPr>
              <a:t>succinic</a:t>
            </a:r>
            <a:r>
              <a:rPr lang="en-US" sz="1400" dirty="0" smtClean="0">
                <a:latin typeface="Calibri" pitchFamily="34" charset="0"/>
                <a:cs typeface="Calibri" pitchFamily="34" charset="0"/>
              </a:rPr>
              <a:t> </a:t>
            </a:r>
            <a:r>
              <a:rPr lang="en-US" sz="1400" dirty="0" err="1" smtClean="0">
                <a:latin typeface="Calibri" pitchFamily="34" charset="0"/>
                <a:cs typeface="Calibri" pitchFamily="34" charset="0"/>
              </a:rPr>
              <a:t>dehydrogenase</a:t>
            </a:r>
            <a:r>
              <a:rPr lang="en-US" sz="1400" dirty="0" smtClean="0">
                <a:latin typeface="Calibri" pitchFamily="34" charset="0"/>
                <a:cs typeface="Calibri" pitchFamily="34" charset="0"/>
              </a:rPr>
              <a:t> by </a:t>
            </a:r>
            <a:r>
              <a:rPr lang="en-US" sz="1400" dirty="0" err="1" smtClean="0">
                <a:latin typeface="Calibri" pitchFamily="34" charset="0"/>
                <a:cs typeface="Calibri" pitchFamily="34" charset="0"/>
              </a:rPr>
              <a:t>malonate</a:t>
            </a:r>
            <a:r>
              <a:rPr lang="en-US" sz="1400" dirty="0" smtClean="0">
                <a:latin typeface="Calibri" pitchFamily="34" charset="0"/>
                <a:cs typeface="Calibri" pitchFamily="34" charset="0"/>
              </a:rPr>
              <a:t> which closely resembles the substrate </a:t>
            </a:r>
            <a:r>
              <a:rPr lang="en-US" sz="1400" dirty="0" err="1" smtClean="0">
                <a:latin typeface="Calibri" pitchFamily="34" charset="0"/>
                <a:cs typeface="Calibri" pitchFamily="34" charset="0"/>
              </a:rPr>
              <a:t>succinate</a:t>
            </a:r>
            <a:r>
              <a:rPr lang="en-US" sz="1400" dirty="0" smtClean="0">
                <a:latin typeface="Calibri" pitchFamily="34" charset="0"/>
                <a:cs typeface="Calibri" pitchFamily="34" charset="0"/>
              </a:rPr>
              <a:t> in structure. Such competitive inhibitors are often used in the control of bacterial pathogens.</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 name="Google Shape;76;p16"/>
          <p:cNvPicPr/>
          <p:nvPr/>
        </p:nvPicPr>
        <p:blipFill>
          <a:blip r:embed="rId2"/>
          <a:stretch/>
        </p:blipFill>
        <p:spPr>
          <a:xfrm>
            <a:off x="8208000" y="72000"/>
            <a:ext cx="924120" cy="924120"/>
          </a:xfrm>
          <a:prstGeom prst="rect">
            <a:avLst/>
          </a:prstGeom>
          <a:ln>
            <a:noFill/>
          </a:ln>
        </p:spPr>
      </p:pic>
      <p:sp>
        <p:nvSpPr>
          <p:cNvPr id="74" name="CustomShape 1"/>
          <p:cNvSpPr/>
          <p:nvPr/>
        </p:nvSpPr>
        <p:spPr>
          <a:xfrm>
            <a:off x="621360" y="743400"/>
            <a:ext cx="7799760" cy="3560760"/>
          </a:xfrm>
          <a:prstGeom prst="rect">
            <a:avLst/>
          </a:prstGeom>
          <a:noFill/>
          <a:ln>
            <a:noFill/>
          </a:ln>
        </p:spPr>
        <p:style>
          <a:lnRef idx="0">
            <a:scrgbClr r="0" g="0" b="0"/>
          </a:lnRef>
          <a:fillRef idx="0">
            <a:scrgbClr r="0" g="0" b="0"/>
          </a:fillRef>
          <a:effectRef idx="0">
            <a:scrgbClr r="0" g="0" b="0"/>
          </a:effectRef>
          <a:fontRef idx="minor"/>
        </p:style>
        <p:txBody>
          <a:bodyPr lIns="90000" tIns="91440" rIns="90000" bIns="91440" anchor="ctr"/>
          <a:lstStyle/>
          <a:p>
            <a:pPr marL="457200" algn="ctr">
              <a:lnSpc>
                <a:spcPct val="115000"/>
              </a:lnSpc>
            </a:pPr>
            <a:r>
              <a:rPr lang="en-IN" sz="4000" b="1" strike="noStrike" spc="-1" dirty="0">
                <a:solidFill>
                  <a:srgbClr val="000000"/>
                </a:solidFill>
                <a:uFill>
                  <a:solidFill>
                    <a:srgbClr val="FFFFFF"/>
                  </a:solidFill>
                </a:uFill>
                <a:latin typeface="Arial"/>
                <a:ea typeface="Arial"/>
              </a:rPr>
              <a:t>THANKING YOU</a:t>
            </a:r>
            <a:endParaRPr lang="en-IN" sz="1800" b="0" strike="noStrike" spc="-1" dirty="0">
              <a:solidFill>
                <a:srgbClr val="000000"/>
              </a:solidFill>
              <a:uFill>
                <a:solidFill>
                  <a:srgbClr val="FFFFFF"/>
                </a:solidFill>
              </a:uFill>
              <a:latin typeface="Arial"/>
            </a:endParaRPr>
          </a:p>
          <a:p>
            <a:pPr marL="457200" algn="ctr">
              <a:lnSpc>
                <a:spcPct val="115000"/>
              </a:lnSpc>
            </a:pPr>
            <a:r>
              <a:rPr lang="en-IN" sz="4000" b="1" strike="noStrike" spc="-1" dirty="0">
                <a:solidFill>
                  <a:srgbClr val="FF0000"/>
                </a:solidFill>
                <a:uFill>
                  <a:solidFill>
                    <a:srgbClr val="FFFFFF"/>
                  </a:solidFill>
                </a:uFill>
                <a:latin typeface="Arial"/>
                <a:ea typeface="Arial"/>
              </a:rPr>
              <a:t>ODM EDUCATIONAL GROUP</a:t>
            </a:r>
            <a:endParaRPr lang="en-IN" sz="1800" b="0" strike="noStrike" spc="-1" dirty="0">
              <a:solidFill>
                <a:srgbClr val="000000"/>
              </a:solidFill>
              <a:uFill>
                <a:solidFill>
                  <a:srgbClr val="FFFFFF"/>
                </a:solidFill>
              </a:uFill>
              <a:latin typeface="Arial"/>
            </a:endParaRPr>
          </a:p>
          <a:p>
            <a:pPr marL="457200">
              <a:lnSpc>
                <a:spcPct val="100000"/>
              </a:lnSpc>
            </a:pPr>
            <a:endParaRPr lang="en-IN"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09550"/>
            <a:ext cx="8686800" cy="738664"/>
          </a:xfrm>
          <a:prstGeom prst="rect">
            <a:avLst/>
          </a:prstGeom>
        </p:spPr>
        <p:txBody>
          <a:bodyPr wrap="square">
            <a:spAutoFit/>
          </a:bodyPr>
          <a:lstStyle/>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a:p>
            <a:endParaRPr lang="en-US" sz="1400" dirty="0" smtClean="0">
              <a:latin typeface="Calibri" pitchFamily="34" charset="0"/>
              <a:cs typeface="Calibri" pitchFamily="34" charset="0"/>
            </a:endParaRPr>
          </a:p>
        </p:txBody>
      </p:sp>
      <p:pic>
        <p:nvPicPr>
          <p:cNvPr id="6" name="Google Shape;69;p15"/>
          <p:cNvPicPr/>
          <p:nvPr/>
        </p:nvPicPr>
        <p:blipFill>
          <a:blip r:embed="rId3"/>
          <a:stretch/>
        </p:blipFill>
        <p:spPr>
          <a:xfrm>
            <a:off x="8305800" y="438150"/>
            <a:ext cx="838200" cy="819150"/>
          </a:xfrm>
          <a:prstGeom prst="rect">
            <a:avLst/>
          </a:prstGeom>
          <a:ln>
            <a:noFill/>
          </a:ln>
        </p:spPr>
      </p:pic>
      <p:sp>
        <p:nvSpPr>
          <p:cNvPr id="7" name="Rectangle 6"/>
          <p:cNvSpPr/>
          <p:nvPr/>
        </p:nvSpPr>
        <p:spPr>
          <a:xfrm>
            <a:off x="457200" y="1123950"/>
            <a:ext cx="8077200" cy="1169551"/>
          </a:xfrm>
          <a:prstGeom prst="rect">
            <a:avLst/>
          </a:prstGeom>
        </p:spPr>
        <p:txBody>
          <a:bodyPr wrap="square">
            <a:spAutoFit/>
          </a:bodyPr>
          <a:lstStyle/>
          <a:p>
            <a:pPr lvl="0" algn="just"/>
            <a:endParaRPr lang="en-US" sz="1400" dirty="0" smtClean="0">
              <a:solidFill>
                <a:srgbClr val="333333"/>
              </a:solidFill>
              <a:latin typeface="Calibri" pitchFamily="34" charset="0"/>
              <a:cs typeface="Calibri" pitchFamily="34" charset="0"/>
            </a:endParaRPr>
          </a:p>
          <a:p>
            <a:pPr lvl="0" algn="just"/>
            <a:endParaRPr lang="en-US" sz="1400" dirty="0" smtClean="0">
              <a:solidFill>
                <a:srgbClr val="333333"/>
              </a:solidFill>
              <a:latin typeface="Calibri" pitchFamily="34" charset="0"/>
              <a:cs typeface="Calibri" pitchFamily="34" charset="0"/>
            </a:endParaRPr>
          </a:p>
          <a:p>
            <a:pPr lvl="0" algn="just"/>
            <a:endParaRPr lang="en-US" sz="1400" dirty="0" smtClean="0">
              <a:solidFill>
                <a:srgbClr val="333333"/>
              </a:solidFill>
              <a:latin typeface="Calibri" pitchFamily="34" charset="0"/>
              <a:cs typeface="Calibri" pitchFamily="34" charset="0"/>
            </a:endParaRPr>
          </a:p>
          <a:p>
            <a:pPr lvl="0" algn="just"/>
            <a:endParaRPr lang="en-US" sz="1400" dirty="0" smtClean="0">
              <a:latin typeface="Calibri" pitchFamily="34" charset="0"/>
              <a:cs typeface="Calibri" pitchFamily="34" charset="0"/>
            </a:endParaRPr>
          </a:p>
          <a:p>
            <a:pPr algn="just"/>
            <a:endParaRPr lang="en-US" sz="1400" dirty="0">
              <a:latin typeface="Calibri" pitchFamily="34" charset="0"/>
              <a:cs typeface="Calibri" pitchFamily="34" charset="0"/>
            </a:endParaRPr>
          </a:p>
        </p:txBody>
      </p:sp>
      <p:sp>
        <p:nvSpPr>
          <p:cNvPr id="5" name="Rectangle 4"/>
          <p:cNvSpPr/>
          <p:nvPr/>
        </p:nvSpPr>
        <p:spPr>
          <a:xfrm>
            <a:off x="152400" y="209550"/>
            <a:ext cx="7620000" cy="4801314"/>
          </a:xfrm>
          <a:prstGeom prst="rect">
            <a:avLst/>
          </a:prstGeom>
        </p:spPr>
        <p:txBody>
          <a:bodyPr wrap="square">
            <a:spAutoFit/>
          </a:bodyPr>
          <a:lstStyle/>
          <a:p>
            <a:pPr lvl="0" algn="just" eaLnBrk="0" fontAlgn="base" hangingPunct="0">
              <a:spcBef>
                <a:spcPct val="0"/>
              </a:spcBef>
              <a:spcAft>
                <a:spcPct val="0"/>
              </a:spcAft>
            </a:pPr>
            <a:r>
              <a:rPr lang="en-US" sz="2200" b="1" i="1" dirty="0" smtClean="0">
                <a:solidFill>
                  <a:srgbClr val="FF0000"/>
                </a:solidFill>
                <a:latin typeface="Calibri" pitchFamily="34" charset="0"/>
                <a:cs typeface="Calibri" pitchFamily="34" charset="0"/>
              </a:rPr>
              <a:t>ENZYMES </a:t>
            </a:r>
          </a:p>
          <a:p>
            <a:pPr lvl="0" algn="just" eaLnBrk="0" fontAlgn="base" hangingPunct="0">
              <a:spcBef>
                <a:spcPct val="0"/>
              </a:spcBef>
              <a:spcAft>
                <a:spcPct val="0"/>
              </a:spcAft>
            </a:pPr>
            <a:r>
              <a:rPr lang="en-US" b="1" i="1" dirty="0" smtClean="0">
                <a:latin typeface="Calibri" pitchFamily="34" charset="0"/>
                <a:cs typeface="Calibri" pitchFamily="34" charset="0"/>
              </a:rPr>
              <a:t>“</a:t>
            </a:r>
            <a:r>
              <a:rPr lang="en-US" sz="1400" b="1" i="1" dirty="0" smtClean="0">
                <a:latin typeface="Calibri" pitchFamily="34" charset="0"/>
                <a:cs typeface="Calibri" pitchFamily="34" charset="0"/>
              </a:rPr>
              <a:t>Enzymes can be defined as biological polymers that catalyze biochemical reactions.”</a:t>
            </a:r>
          </a:p>
          <a:p>
            <a:pPr lvl="0" algn="just" eaLnBrk="0" fontAlgn="base" hangingPunct="0">
              <a:spcBef>
                <a:spcPct val="0"/>
              </a:spcBef>
              <a:spcAft>
                <a:spcPct val="0"/>
              </a:spcAft>
            </a:pPr>
            <a:endParaRPr lang="en-US" sz="1400" b="1" i="1" dirty="0" smtClean="0">
              <a:solidFill>
                <a:srgbClr val="FF0000"/>
              </a:solidFill>
              <a:latin typeface="Calibri" pitchFamily="34" charset="0"/>
              <a:cs typeface="Calibri" pitchFamily="34" charset="0"/>
            </a:endParaRPr>
          </a:p>
          <a:p>
            <a:pPr algn="just"/>
            <a:r>
              <a:rPr lang="en-US" sz="1400" dirty="0" smtClean="0">
                <a:latin typeface="Calibri" pitchFamily="34" charset="0"/>
                <a:cs typeface="Calibri" pitchFamily="34" charset="0"/>
              </a:rPr>
              <a:t>An enzyme like any protein has a primary structure, i.e., amino acid sequence of the protein. An enzyme like any protein has the secondary and the tertiary structure.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backbone of the protein chain folds upon itself, the chain </a:t>
            </a:r>
            <a:r>
              <a:rPr lang="en-US" sz="1400" dirty="0" err="1" smtClean="0">
                <a:latin typeface="Calibri" pitchFamily="34" charset="0"/>
                <a:cs typeface="Calibri" pitchFamily="34" charset="0"/>
              </a:rPr>
              <a:t>criss</a:t>
            </a:r>
            <a:r>
              <a:rPr lang="en-US" sz="1400" dirty="0" smtClean="0">
                <a:latin typeface="Calibri" pitchFamily="34" charset="0"/>
                <a:cs typeface="Calibri" pitchFamily="34" charset="0"/>
              </a:rPr>
              <a:t>-crosses itself and hence, many crevices or pockets are made. </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One such pocket is the ‘active site’. An active site of an enzyme is a crevice or pocket into which the substrate fits. Thus enzymes, through their active site, </a:t>
            </a:r>
            <a:r>
              <a:rPr lang="en-US" sz="1400" dirty="0" err="1" smtClean="0">
                <a:latin typeface="Calibri" pitchFamily="34" charset="0"/>
                <a:cs typeface="Calibri" pitchFamily="34" charset="0"/>
              </a:rPr>
              <a:t>catalyse</a:t>
            </a:r>
            <a:r>
              <a:rPr lang="en-US" sz="1400" dirty="0" smtClean="0">
                <a:latin typeface="Calibri" pitchFamily="34" charset="0"/>
                <a:cs typeface="Calibri" pitchFamily="34" charset="0"/>
              </a:rPr>
              <a:t> reactions at a high rate.</a:t>
            </a:r>
          </a:p>
          <a:p>
            <a:pPr algn="just"/>
            <a:r>
              <a:rPr lang="en-US" sz="1400" b="1" dirty="0" err="1" smtClean="0">
                <a:latin typeface="Calibri" pitchFamily="34" charset="0"/>
                <a:cs typeface="Calibri" pitchFamily="34" charset="0"/>
              </a:rPr>
              <a:t>Catalysed</a:t>
            </a:r>
            <a:r>
              <a:rPr lang="en-US" sz="1400" dirty="0" smtClean="0">
                <a:latin typeface="Calibri" pitchFamily="34" charset="0"/>
                <a:cs typeface="Calibri" pitchFamily="34" charset="0"/>
              </a:rPr>
              <a:t> reactions proceed at rates vastly higher than that of </a:t>
            </a:r>
            <a:r>
              <a:rPr lang="en-US" sz="1400" b="1" dirty="0" err="1" smtClean="0">
                <a:latin typeface="Calibri" pitchFamily="34" charset="0"/>
                <a:cs typeface="Calibri" pitchFamily="34" charset="0"/>
              </a:rPr>
              <a:t>uncatalysed</a:t>
            </a:r>
            <a:r>
              <a:rPr lang="en-US" sz="1400" dirty="0" smtClean="0">
                <a:latin typeface="Calibri" pitchFamily="34" charset="0"/>
                <a:cs typeface="Calibri" pitchFamily="34" charset="0"/>
              </a:rPr>
              <a:t> ones.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When enzyme </a:t>
            </a:r>
            <a:r>
              <a:rPr lang="en-US" sz="1400" dirty="0" err="1" smtClean="0">
                <a:latin typeface="Calibri" pitchFamily="34" charset="0"/>
                <a:cs typeface="Calibri" pitchFamily="34" charset="0"/>
              </a:rPr>
              <a:t>catalysed</a:t>
            </a:r>
            <a:r>
              <a:rPr lang="en-US" sz="1400" dirty="0" smtClean="0">
                <a:latin typeface="Calibri" pitchFamily="34" charset="0"/>
                <a:cs typeface="Calibri" pitchFamily="34" charset="0"/>
              </a:rPr>
              <a:t> reactions are observed, the rate would be vastly higher than the same but </a:t>
            </a:r>
            <a:r>
              <a:rPr lang="en-US" sz="1400" dirty="0" err="1" smtClean="0">
                <a:latin typeface="Calibri" pitchFamily="34" charset="0"/>
                <a:cs typeface="Calibri" pitchFamily="34" charset="0"/>
              </a:rPr>
              <a:t>uncatalysed</a:t>
            </a:r>
            <a:r>
              <a:rPr lang="en-US" sz="1400" dirty="0" smtClean="0">
                <a:latin typeface="Calibri" pitchFamily="34" charset="0"/>
                <a:cs typeface="Calibri" pitchFamily="34" charset="0"/>
              </a:rPr>
              <a:t> reaction. </a:t>
            </a:r>
          </a:p>
          <a:p>
            <a:pPr algn="just"/>
            <a:r>
              <a:rPr lang="en-US" sz="1400" dirty="0" smtClean="0">
                <a:latin typeface="Calibri" pitchFamily="34" charset="0"/>
                <a:cs typeface="Calibri" pitchFamily="34" charset="0"/>
              </a:rPr>
              <a:t>        For example          CO2 +    H2O             →                  H2 CO3 (carbonic acid)                                          </a:t>
            </a:r>
          </a:p>
          <a:p>
            <a:pPr algn="just"/>
            <a:r>
              <a:rPr lang="en-US" sz="1400" dirty="0" smtClean="0">
                <a:latin typeface="Calibri" pitchFamily="34" charset="0"/>
                <a:cs typeface="Calibri" pitchFamily="34" charset="0"/>
              </a:rPr>
              <a:t>                                                        Carbonic </a:t>
            </a:r>
            <a:r>
              <a:rPr lang="en-US" sz="1400" dirty="0" err="1" smtClean="0">
                <a:latin typeface="Calibri" pitchFamily="34" charset="0"/>
                <a:cs typeface="Calibri" pitchFamily="34" charset="0"/>
              </a:rPr>
              <a:t>anhydrase</a:t>
            </a:r>
            <a:r>
              <a:rPr lang="en-US" sz="1400" b="1" i="1" dirty="0" smtClean="0">
                <a:solidFill>
                  <a:srgbClr val="FF0000"/>
                </a:solidFill>
                <a:latin typeface="Calibri" pitchFamily="34" charset="0"/>
                <a:cs typeface="Calibri" pitchFamily="34" charset="0"/>
              </a:rPr>
              <a:t> </a:t>
            </a:r>
          </a:p>
        </p:txBody>
      </p:sp>
      <p:pic>
        <p:nvPicPr>
          <p:cNvPr id="8" name="Picture 1" descr="C:\Users\A\Desktop\download.png"/>
          <p:cNvPicPr>
            <a:picLocks noChangeAspect="1" noChangeArrowheads="1"/>
          </p:cNvPicPr>
          <p:nvPr/>
        </p:nvPicPr>
        <p:blipFill>
          <a:blip r:embed="rId4"/>
          <a:srcRect/>
          <a:stretch>
            <a:fillRect/>
          </a:stretch>
        </p:blipFill>
        <p:spPr bwMode="auto">
          <a:xfrm>
            <a:off x="3352800" y="1885950"/>
            <a:ext cx="1076325" cy="1219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28600" y="214928"/>
            <a:ext cx="8534400" cy="1358364"/>
          </a:xfrm>
          <a:prstGeom prst="rect">
            <a:avLst/>
          </a:prstGeom>
          <a:solidFill>
            <a:srgbClr val="FFFFFF"/>
          </a:solidFill>
          <a:ln w="9525">
            <a:noFill/>
            <a:miter lim="800000"/>
            <a:headEnd/>
            <a:tailEnd/>
          </a:ln>
          <a:effectLst/>
        </p:spPr>
        <p:txBody>
          <a:bodyPr vert="horz" wrap="square" lIns="91440" tIns="0" rIns="91440" bIns="65067"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333333"/>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solidFill>
                <a:srgbClr val="333333"/>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333333"/>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solidFill>
                <a:srgbClr val="333333"/>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813588"/>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333333"/>
              </a:solidFill>
              <a:effectLst/>
              <a:latin typeface="Calibri" pitchFamily="34" charset="0"/>
              <a:cs typeface="Calibri" pitchFamily="34" charset="0"/>
            </a:endParaRPr>
          </a:p>
        </p:txBody>
      </p:sp>
      <p:pic>
        <p:nvPicPr>
          <p:cNvPr id="7" name="Google Shape;69;p15"/>
          <p:cNvPicPr/>
          <p:nvPr/>
        </p:nvPicPr>
        <p:blipFill>
          <a:blip r:embed="rId2"/>
          <a:stretch/>
        </p:blipFill>
        <p:spPr>
          <a:xfrm>
            <a:off x="8153400" y="590550"/>
            <a:ext cx="838200" cy="819150"/>
          </a:xfrm>
          <a:prstGeom prst="rect">
            <a:avLst/>
          </a:prstGeom>
          <a:ln>
            <a:noFill/>
          </a:ln>
        </p:spPr>
      </p:pic>
      <p:sp>
        <p:nvSpPr>
          <p:cNvPr id="6" name="Rectangle 5"/>
          <p:cNvSpPr/>
          <p:nvPr/>
        </p:nvSpPr>
        <p:spPr>
          <a:xfrm>
            <a:off x="762000" y="285750"/>
            <a:ext cx="7239000" cy="4770537"/>
          </a:xfrm>
          <a:prstGeom prst="rect">
            <a:avLst/>
          </a:prstGeom>
        </p:spPr>
        <p:txBody>
          <a:bodyPr wrap="square">
            <a:spAutoFit/>
          </a:bodyPr>
          <a:lstStyle/>
          <a:p>
            <a:pPr algn="just"/>
            <a:r>
              <a:rPr lang="en-US" sz="2200" dirty="0" smtClean="0">
                <a:solidFill>
                  <a:srgbClr val="FF0000"/>
                </a:solidFill>
                <a:latin typeface="Calibri" pitchFamily="34" charset="0"/>
                <a:cs typeface="Calibri" pitchFamily="34" charset="0"/>
              </a:rPr>
              <a:t>How do Enzymes bring about such High Rates of Chemical Conversions? </a:t>
            </a:r>
          </a:p>
          <a:p>
            <a:pPr algn="just"/>
            <a:endParaRPr lang="en-US" sz="2200" dirty="0" smtClean="0">
              <a:solidFill>
                <a:srgbClr val="FF0000"/>
              </a:solidFill>
              <a:latin typeface="Calibri" pitchFamily="34" charset="0"/>
              <a:cs typeface="Calibri" pitchFamily="34" charset="0"/>
            </a:endParaRPr>
          </a:p>
          <a:p>
            <a:pPr algn="just"/>
            <a:r>
              <a:rPr lang="en-US" sz="1400" dirty="0" smtClean="0">
                <a:latin typeface="Calibri" pitchFamily="34" charset="0"/>
                <a:cs typeface="Calibri" pitchFamily="34" charset="0"/>
              </a:rPr>
              <a:t>The idea of an ‘active site ’ of enzyme is important. The chemical or metabolic conversion refers to a reaction. The chemical which is converted into a product is called a ‘substrate’.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Hence enzymes, i.e. proteins with three dimensional structures including an ‘active site’, convert a substrate (S) into a product (P).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Symbolically, this can be depicted as: S → P </a:t>
            </a:r>
          </a:p>
          <a:p>
            <a:pPr algn="just"/>
            <a:r>
              <a:rPr lang="en-US" sz="1400" dirty="0" smtClean="0">
                <a:latin typeface="Calibri" pitchFamily="34" charset="0"/>
                <a:cs typeface="Calibri" pitchFamily="34" charset="0"/>
              </a:rPr>
              <a:t>It is now understood that the substrate ‘S’ has to bind the enzyme at its ‘active site’ within a given cleft or pocket.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substrate has to diffuse towards the ‘active site’.</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819150"/>
            <a:ext cx="8305800" cy="1169551"/>
          </a:xfrm>
          <a:prstGeom prst="rect">
            <a:avLst/>
          </a:prstGeom>
        </p:spPr>
        <p:txBody>
          <a:bodyPr wrap="square">
            <a:spAutoFit/>
          </a:bodyPr>
          <a:lstStyle/>
          <a:p>
            <a:pPr lvl="0" algn="just" eaLnBrk="0" fontAlgn="base" hangingPunct="0">
              <a:spcBef>
                <a:spcPct val="0"/>
              </a:spcBef>
              <a:spcAft>
                <a:spcPct val="0"/>
              </a:spcAft>
            </a:pPr>
            <a:endParaRPr lang="en-US" sz="1400" b="1" dirty="0" smtClean="0">
              <a:solidFill>
                <a:srgbClr val="333333"/>
              </a:solidFill>
              <a:latin typeface="Calibri" pitchFamily="34" charset="0"/>
              <a:cs typeface="Calibri" pitchFamily="34" charset="0"/>
            </a:endParaRPr>
          </a:p>
          <a:p>
            <a:pPr lvl="0" algn="just" eaLnBrk="0" fontAlgn="base" hangingPunct="0">
              <a:spcBef>
                <a:spcPct val="0"/>
              </a:spcBef>
              <a:spcAft>
                <a:spcPct val="0"/>
              </a:spcAft>
            </a:pPr>
            <a:endParaRPr lang="en-US" sz="1400" b="1" dirty="0" smtClean="0">
              <a:solidFill>
                <a:srgbClr val="333333"/>
              </a:solidFill>
              <a:latin typeface="Calibri" pitchFamily="34" charset="0"/>
              <a:cs typeface="Calibri" pitchFamily="34" charset="0"/>
            </a:endParaRPr>
          </a:p>
          <a:p>
            <a:pPr lvl="0" algn="just" eaLnBrk="0" fontAlgn="base" hangingPunct="0">
              <a:spcBef>
                <a:spcPct val="0"/>
              </a:spcBef>
              <a:spcAft>
                <a:spcPct val="0"/>
              </a:spcAft>
              <a:buFontTx/>
              <a:buAutoNum type="arabicPeriod" startAt="3"/>
            </a:pPr>
            <a:endParaRPr lang="en-US" sz="1400" b="1" dirty="0" smtClean="0">
              <a:solidFill>
                <a:srgbClr val="333333"/>
              </a:solidFill>
              <a:latin typeface="Calibri" pitchFamily="34" charset="0"/>
              <a:cs typeface="Calibri" pitchFamily="34" charset="0"/>
            </a:endParaRPr>
          </a:p>
          <a:p>
            <a:pPr lvl="0" algn="just" eaLnBrk="0" fontAlgn="base" hangingPunct="0">
              <a:spcBef>
                <a:spcPct val="0"/>
              </a:spcBef>
              <a:spcAft>
                <a:spcPct val="0"/>
              </a:spcAft>
            </a:pPr>
            <a:endParaRPr lang="en-US" sz="1400" dirty="0" smtClean="0">
              <a:solidFill>
                <a:srgbClr val="333333"/>
              </a:solidFill>
              <a:latin typeface="Calibri" pitchFamily="34" charset="0"/>
              <a:cs typeface="Calibri" pitchFamily="34" charset="0"/>
            </a:endParaRPr>
          </a:p>
          <a:p>
            <a:pPr lvl="0" algn="just" eaLnBrk="0" fontAlgn="base" hangingPunct="0">
              <a:spcBef>
                <a:spcPct val="0"/>
              </a:spcBef>
              <a:spcAft>
                <a:spcPct val="0"/>
              </a:spcAft>
            </a:pPr>
            <a:r>
              <a:rPr lang="en-US" sz="1400" dirty="0" smtClean="0">
                <a:solidFill>
                  <a:srgbClr val="333333"/>
                </a:solidFill>
                <a:latin typeface="Calibri" pitchFamily="34" charset="0"/>
                <a:cs typeface="Calibri" pitchFamily="34" charset="0"/>
              </a:rPr>
              <a:t> </a:t>
            </a:r>
            <a:endParaRPr lang="en-US" sz="1400" dirty="0"/>
          </a:p>
        </p:txBody>
      </p:sp>
      <p:pic>
        <p:nvPicPr>
          <p:cNvPr id="5" name="Google Shape;69;p15"/>
          <p:cNvPicPr/>
          <p:nvPr/>
        </p:nvPicPr>
        <p:blipFill>
          <a:blip r:embed="rId2"/>
          <a:stretch/>
        </p:blipFill>
        <p:spPr>
          <a:xfrm>
            <a:off x="8001000" y="0"/>
            <a:ext cx="924120" cy="924120"/>
          </a:xfrm>
          <a:prstGeom prst="rect">
            <a:avLst/>
          </a:prstGeom>
          <a:ln>
            <a:noFill/>
          </a:ln>
        </p:spPr>
      </p:pic>
      <p:sp>
        <p:nvSpPr>
          <p:cNvPr id="1638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rgbClr val="333333"/>
                </a:solidFill>
                <a:effectLst/>
                <a:latin typeface="Roboto"/>
                <a:cs typeface="Arial" pitchFamily="34" charset="0"/>
              </a:rPr>
              <a:t>.</a:t>
            </a:r>
            <a:endParaRPr kumimoji="0" lang="en-US" sz="9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smtClean="0">
                <a:ln>
                  <a:noFill/>
                </a:ln>
                <a:solidFill>
                  <a:srgbClr val="333333"/>
                </a:solidFill>
                <a:effectLst/>
                <a:latin typeface="Roboto"/>
                <a:cs typeface="Arial" pitchFamily="34" charset="0"/>
              </a:rPr>
              <a:t>  </a:t>
            </a:r>
            <a:endParaRPr kumimoji="0" lang="en-US" sz="13300" b="0" i="0" u="none" strike="noStrike" cap="none" normalizeH="0" baseline="0" smtClean="0">
              <a:ln>
                <a:noFill/>
              </a:ln>
              <a:solidFill>
                <a:srgbClr val="333333"/>
              </a:solidFill>
              <a:effectLst/>
              <a:latin typeface="Roboto"/>
              <a:cs typeface="Arial" pitchFamily="34" charset="0"/>
            </a:endParaRPr>
          </a:p>
        </p:txBody>
      </p:sp>
      <p:sp>
        <p:nvSpPr>
          <p:cNvPr id="6" name="Rectangle 5"/>
          <p:cNvSpPr/>
          <p:nvPr/>
        </p:nvSpPr>
        <p:spPr>
          <a:xfrm>
            <a:off x="39328" y="39328"/>
            <a:ext cx="8571272" cy="1508105"/>
          </a:xfrm>
          <a:prstGeom prst="rect">
            <a:avLst/>
          </a:prstGeom>
        </p:spPr>
        <p:txBody>
          <a:bodyPr wrap="square">
            <a:spAutoFit/>
          </a:bodyPr>
          <a:lstStyle/>
          <a:p>
            <a:pPr algn="just"/>
            <a:endParaRPr lang="en-US" sz="2200" dirty="0" smtClean="0">
              <a:solidFill>
                <a:srgbClr val="FF0000"/>
              </a:solidFill>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a:latin typeface="Calibri" pitchFamily="34" charset="0"/>
              <a:cs typeface="Calibri" pitchFamily="34" charset="0"/>
            </a:endParaRPr>
          </a:p>
        </p:txBody>
      </p:sp>
      <p:sp>
        <p:nvSpPr>
          <p:cNvPr id="7" name="Rectangle 6"/>
          <p:cNvSpPr/>
          <p:nvPr/>
        </p:nvSpPr>
        <p:spPr>
          <a:xfrm>
            <a:off x="381000" y="586591"/>
            <a:ext cx="8229600" cy="2800767"/>
          </a:xfrm>
          <a:prstGeom prst="rect">
            <a:avLst/>
          </a:prstGeom>
        </p:spPr>
        <p:txBody>
          <a:bodyPr wrap="square">
            <a:spAutoFit/>
          </a:bodyPr>
          <a:lstStyle/>
          <a:p>
            <a:r>
              <a:rPr lang="en-US" sz="2200" dirty="0" smtClean="0">
                <a:solidFill>
                  <a:srgbClr val="FF0000"/>
                </a:solidFill>
                <a:latin typeface="Calibri" pitchFamily="34" charset="0"/>
                <a:cs typeface="Calibri" pitchFamily="34" charset="0"/>
              </a:rPr>
              <a:t>Nature of Enzyme Action</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Each enzyme (E) has a substrate (S) binding site in its molecule so that a highly reactive enzyme-substrate complex (ES) is produced.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This complex is short-lived and dissociates into its product(s) P and the unchanged enzyme with an intermediate formation of the enzyme-product complex (EP).</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The formation of the ES complex is essential for catalysis.</a:t>
            </a: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a:p>
            <a:pPr algn="just"/>
            <a:endParaRPr lang="en-US" sz="1400" dirty="0" smtClean="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2"/>
          <a:stretch/>
        </p:blipFill>
        <p:spPr>
          <a:xfrm>
            <a:off x="8219880" y="285750"/>
            <a:ext cx="924120" cy="924120"/>
          </a:xfrm>
          <a:prstGeom prst="rect">
            <a:avLst/>
          </a:prstGeom>
          <a:ln>
            <a:noFill/>
          </a:ln>
        </p:spPr>
      </p:pic>
      <p:sp>
        <p:nvSpPr>
          <p:cNvPr id="7" name="Rectangle 6"/>
          <p:cNvSpPr/>
          <p:nvPr/>
        </p:nvSpPr>
        <p:spPr>
          <a:xfrm>
            <a:off x="304800" y="285750"/>
            <a:ext cx="7772400" cy="4431983"/>
          </a:xfrm>
          <a:prstGeom prst="rect">
            <a:avLst/>
          </a:prstGeom>
        </p:spPr>
        <p:txBody>
          <a:bodyPr wrap="square">
            <a:spAutoFit/>
          </a:bodyPr>
          <a:lstStyle/>
          <a:p>
            <a:pPr algn="just"/>
            <a:r>
              <a:rPr lang="en-US" sz="1400" dirty="0" smtClean="0">
                <a:latin typeface="Calibri" pitchFamily="34" charset="0"/>
                <a:cs typeface="Calibri" pitchFamily="34" charset="0"/>
              </a:rPr>
              <a:t>An enzyme is a catalyst which is </a:t>
            </a:r>
            <a:r>
              <a:rPr lang="en-US" sz="1400" dirty="0" err="1" smtClean="0">
                <a:latin typeface="Calibri" pitchFamily="34" charset="0"/>
                <a:cs typeface="Calibri" pitchFamily="34" charset="0"/>
              </a:rPr>
              <a:t>utilised</a:t>
            </a:r>
            <a:r>
              <a:rPr lang="en-US" sz="1400" dirty="0" smtClean="0">
                <a:latin typeface="Calibri" pitchFamily="34" charset="0"/>
                <a:cs typeface="Calibri" pitchFamily="34" charset="0"/>
              </a:rPr>
              <a:t> in metabolic reactions. Almost all enzymes are proteins.</a:t>
            </a:r>
          </a:p>
          <a:p>
            <a:pPr algn="just"/>
            <a:endParaRPr lang="en-US" sz="1400" dirty="0" smtClean="0">
              <a:latin typeface="Calibri" pitchFamily="34" charset="0"/>
              <a:cs typeface="Calibri" pitchFamily="34" charset="0"/>
            </a:endParaRPr>
          </a:p>
          <a:p>
            <a:pPr algn="just"/>
            <a:r>
              <a:rPr lang="en-US" sz="1400" b="1" dirty="0" smtClean="0">
                <a:latin typeface="Calibri" pitchFamily="34" charset="0"/>
                <a:cs typeface="Calibri" pitchFamily="34" charset="0"/>
              </a:rPr>
              <a:t>"</a:t>
            </a:r>
            <a:r>
              <a:rPr lang="en-US" sz="2200" b="1" dirty="0" smtClean="0">
                <a:solidFill>
                  <a:srgbClr val="FF0000"/>
                </a:solidFill>
                <a:latin typeface="Calibri" pitchFamily="34" charset="0"/>
                <a:cs typeface="Calibri" pitchFamily="34" charset="0"/>
              </a:rPr>
              <a:t>Lock and Key" Model</a:t>
            </a:r>
            <a:r>
              <a:rPr lang="en-US" sz="1400" b="1" dirty="0" smtClean="0">
                <a:latin typeface="Calibri" pitchFamily="34" charset="0"/>
                <a:cs typeface="Calibri" pitchFamily="34" charset="0"/>
              </a:rPr>
              <a:t>:</a:t>
            </a:r>
            <a:r>
              <a:rPr lang="en-US" sz="1400" dirty="0" smtClean="0">
                <a:latin typeface="Calibri" pitchFamily="34" charset="0"/>
                <a:cs typeface="Calibri" pitchFamily="34" charset="0"/>
              </a:rPr>
              <a:t> The lock and key model was suggested by Emil Fischer in 1894. Emil Fischer postulated that both the enzyme and the substrate possess specific complementary geometric shapes that fit exactly into one another. This model explains the specificity of enzyme. But this model fails to explain the stabilization of the transition state which an enzyme achieves.</a:t>
            </a:r>
          </a:p>
          <a:p>
            <a:pPr algn="just"/>
            <a:endParaRPr lang="en-US" sz="1400" dirty="0" smtClean="0">
              <a:latin typeface="Calibri" pitchFamily="34" charset="0"/>
              <a:cs typeface="Calibri" pitchFamily="34" charset="0"/>
            </a:endParaRPr>
          </a:p>
          <a:p>
            <a:pPr algn="just"/>
            <a:r>
              <a:rPr lang="en-US" sz="2200" b="1" dirty="0" smtClean="0">
                <a:solidFill>
                  <a:srgbClr val="FF0000"/>
                </a:solidFill>
                <a:latin typeface="Calibri" pitchFamily="34" charset="0"/>
                <a:cs typeface="Calibri" pitchFamily="34" charset="0"/>
              </a:rPr>
              <a:t>Induced Fit Model</a:t>
            </a:r>
            <a:r>
              <a:rPr lang="en-US" sz="1400" b="1" dirty="0" smtClean="0">
                <a:latin typeface="Calibri" pitchFamily="34" charset="0"/>
                <a:cs typeface="Calibri" pitchFamily="34" charset="0"/>
              </a:rPr>
              <a:t>:</a:t>
            </a:r>
            <a:r>
              <a:rPr lang="en-US" sz="1400" dirty="0" smtClean="0">
                <a:latin typeface="Calibri" pitchFamily="34" charset="0"/>
                <a:cs typeface="Calibri" pitchFamily="34" charset="0"/>
              </a:rPr>
              <a:t> This is the most accepted model and is a modification over the lock and key model. The induced fit model was proposed by Daniel </a:t>
            </a:r>
            <a:r>
              <a:rPr lang="en-US" sz="1400" dirty="0" err="1" smtClean="0">
                <a:latin typeface="Calibri" pitchFamily="34" charset="0"/>
                <a:cs typeface="Calibri" pitchFamily="34" charset="0"/>
              </a:rPr>
              <a:t>Koshland</a:t>
            </a:r>
            <a:r>
              <a:rPr lang="en-US" sz="1400" dirty="0" smtClean="0">
                <a:latin typeface="Calibri" pitchFamily="34" charset="0"/>
                <a:cs typeface="Calibri" pitchFamily="34" charset="0"/>
              </a:rPr>
              <a:t> in 1958. According to this model, since enzymes are rather flexible structures; the active site is continually reshaped by interactions with the substrate when the substrate interacts with the enzyme. </a:t>
            </a:r>
          </a:p>
          <a:p>
            <a:pPr algn="just"/>
            <a:endParaRPr lang="en-US" sz="1400" dirty="0" smtClean="0">
              <a:latin typeface="Calibri" pitchFamily="34" charset="0"/>
              <a:cs typeface="Calibri" pitchFamily="34" charset="0"/>
            </a:endParaRPr>
          </a:p>
          <a:p>
            <a:pPr algn="just"/>
            <a:r>
              <a:rPr lang="en-US" sz="1400" dirty="0" smtClean="0">
                <a:latin typeface="Calibri" pitchFamily="34" charset="0"/>
                <a:cs typeface="Calibri" pitchFamily="34" charset="0"/>
              </a:rPr>
              <a:t>In some cases, the substrate molecule also changes shape slightly when it enters the active site. The active site continues to change until the substrate is completely bound. The final shape and charge is determined at this point of enzyme-substrate reaction.</a:t>
            </a:r>
          </a:p>
          <a:p>
            <a:pPr algn="just"/>
            <a:r>
              <a:rPr lang="en-US" sz="1400" dirty="0" smtClean="0">
                <a:latin typeface="Calibri" pitchFamily="34" charset="0"/>
                <a:cs typeface="Calibri" pitchFamily="34" charset="0"/>
              </a:rPr>
              <a:t>There are many differences between enzyme catalysts and inorganic catalysts. Inorganic catalysts work efficiently at high temperatures and high pressures, enzymes get damaged at high temperatures (above 40°C). But enzymes which are isolated from </a:t>
            </a:r>
            <a:r>
              <a:rPr lang="en-US" sz="1400" dirty="0" err="1" smtClean="0">
                <a:latin typeface="Calibri" pitchFamily="34" charset="0"/>
                <a:cs typeface="Calibri" pitchFamily="34" charset="0"/>
              </a:rPr>
              <a:t>thermophilic</a:t>
            </a:r>
            <a:r>
              <a:rPr lang="en-US" sz="1400" dirty="0" smtClean="0">
                <a:latin typeface="Calibri" pitchFamily="34" charset="0"/>
                <a:cs typeface="Calibri" pitchFamily="34" charset="0"/>
              </a:rPr>
              <a:t> organisms show thermal stability.</a:t>
            </a:r>
          </a:p>
          <a:p>
            <a:pPr algn="just"/>
            <a:endParaRPr lang="en-US" sz="1400"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2"/>
          <a:stretch/>
        </p:blipFill>
        <p:spPr>
          <a:xfrm>
            <a:off x="8001000" y="133350"/>
            <a:ext cx="924120" cy="924120"/>
          </a:xfrm>
          <a:prstGeom prst="rect">
            <a:avLst/>
          </a:prstGeom>
          <a:ln>
            <a:noFill/>
          </a:ln>
        </p:spPr>
      </p:pic>
      <p:sp>
        <p:nvSpPr>
          <p:cNvPr id="4" name="Rectangle 3"/>
          <p:cNvSpPr/>
          <p:nvPr/>
        </p:nvSpPr>
        <p:spPr>
          <a:xfrm>
            <a:off x="304800" y="514350"/>
            <a:ext cx="8686800" cy="3662541"/>
          </a:xfrm>
          <a:prstGeom prst="rect">
            <a:avLst/>
          </a:prstGeom>
        </p:spPr>
        <p:txBody>
          <a:bodyPr wrap="square">
            <a:spAutoFit/>
          </a:bodyPr>
          <a:lstStyle/>
          <a:p>
            <a:r>
              <a:rPr lang="en-US" sz="2200" dirty="0" smtClean="0">
                <a:solidFill>
                  <a:srgbClr val="FF0000"/>
                </a:solidFill>
                <a:latin typeface="Calibri" pitchFamily="34" charset="0"/>
                <a:cs typeface="Calibri" pitchFamily="34" charset="0"/>
              </a:rPr>
              <a:t>Mechanisms of Enzymatic Actions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Enzyme lowers the activation energy by creating an environment in which the transition state is stabilized.</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Enzyme lowers the energy of the transition state by creating an environment with the opposite charge distribution to that of the transition state. But an enzyme does this without distorting the substrate.</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Enzyme provides an alternative pathway.</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Enzyme reduces the reaction entropy charge by bringing substrates together in the correct orientation to react.</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Increase in temperatures speeds up reactions. But if the enzyme is heated too much, its shape deteriorates and it regains it shape only when the temperature comes back to normal. </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Some enzymes work best at low temperatures, e.g. </a:t>
            </a:r>
            <a:r>
              <a:rPr lang="en-US" sz="1400" dirty="0" err="1" smtClean="0">
                <a:latin typeface="Calibri" pitchFamily="34" charset="0"/>
                <a:cs typeface="Calibri" pitchFamily="34" charset="0"/>
              </a:rPr>
              <a:t>thermolabile</a:t>
            </a:r>
            <a:r>
              <a:rPr lang="en-US" sz="1400" dirty="0" smtClean="0">
                <a:latin typeface="Calibri" pitchFamily="34" charset="0"/>
                <a:cs typeface="Calibri" pitchFamily="34" charset="0"/>
              </a:rPr>
              <a:t>.</a:t>
            </a:r>
          </a:p>
          <a:p>
            <a:endParaRPr lang="en-US" sz="1400" dirty="0" smtClean="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nvPr/>
        </p:nvPicPr>
        <p:blipFill>
          <a:blip r:embed="rId2"/>
          <a:stretch/>
        </p:blipFill>
        <p:spPr>
          <a:xfrm>
            <a:off x="8077200" y="438150"/>
            <a:ext cx="924120" cy="924120"/>
          </a:xfrm>
          <a:prstGeom prst="rect">
            <a:avLst/>
          </a:prstGeom>
          <a:ln>
            <a:noFill/>
          </a:ln>
        </p:spPr>
      </p:pic>
      <p:sp>
        <p:nvSpPr>
          <p:cNvPr id="4" name="Rectangle 3"/>
          <p:cNvSpPr/>
          <p:nvPr/>
        </p:nvSpPr>
        <p:spPr>
          <a:xfrm>
            <a:off x="457200" y="586591"/>
            <a:ext cx="7543800" cy="3139321"/>
          </a:xfrm>
          <a:prstGeom prst="rect">
            <a:avLst/>
          </a:prstGeom>
        </p:spPr>
        <p:txBody>
          <a:bodyPr wrap="square">
            <a:spAutoFit/>
          </a:bodyPr>
          <a:lstStyle/>
          <a:p>
            <a:r>
              <a:rPr lang="en-US" sz="2200" dirty="0" smtClean="0">
                <a:solidFill>
                  <a:srgbClr val="FF0000"/>
                </a:solidFill>
                <a:latin typeface="Calibri" pitchFamily="34" charset="0"/>
                <a:cs typeface="Calibri" pitchFamily="34" charset="0"/>
              </a:rPr>
              <a:t>The catalytic cycle of an enzyme action can be described in the following steps:</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 substrate binds to the active site of the enzyme, fitting into the active site.</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 binding of the substrate induces the enzyme to alter its shape, fitting more tightly around the substrate.</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 active site of the enzyme breaks the chemical bonds of the substrate and the new enzyme- product complex is formed.</a:t>
            </a:r>
          </a:p>
          <a:p>
            <a:endParaRPr lang="en-US" sz="1400" dirty="0" smtClean="0">
              <a:latin typeface="Calibri" pitchFamily="34" charset="0"/>
              <a:cs typeface="Calibri" pitchFamily="34" charset="0"/>
            </a:endParaRPr>
          </a:p>
          <a:p>
            <a:r>
              <a:rPr lang="en-US" sz="1400" dirty="0" smtClean="0">
                <a:latin typeface="Calibri" pitchFamily="34" charset="0"/>
                <a:cs typeface="Calibri" pitchFamily="34" charset="0"/>
              </a:rPr>
              <a:t>The enzyme releases the products of the reaction and the free enzyme is ready to bind to another molecule of the substrate.</a:t>
            </a:r>
            <a:endParaRPr lang="en-US" sz="1400"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269791"/>
            <a:ext cx="8305800" cy="4658265"/>
          </a:xfrm>
          <a:prstGeom prst="rect">
            <a:avLst/>
          </a:prstGeom>
          <a:solidFill>
            <a:srgbClr val="FFFFFF"/>
          </a:solidFill>
          <a:ln w="9525">
            <a:noFill/>
            <a:miter lim="800000"/>
            <a:headEnd/>
            <a:tailEnd/>
          </a:ln>
          <a:effectLst/>
        </p:spPr>
        <p:txBody>
          <a:bodyPr vert="horz" wrap="square" lIns="91440" tIns="128547" rIns="91440" bIns="6506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FF0000"/>
                </a:solidFill>
                <a:effectLst/>
                <a:latin typeface="Calibri" pitchFamily="34" charset="0"/>
                <a:cs typeface="Calibri" pitchFamily="34" charset="0"/>
              </a:rPr>
              <a:t>Mechanism of Enzyme Reaction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rgbClr val="FF0000"/>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33333"/>
                </a:solidFill>
                <a:effectLst/>
                <a:latin typeface="Calibri" pitchFamily="34" charset="0"/>
                <a:cs typeface="Calibri" pitchFamily="34" charset="0"/>
              </a:rPr>
              <a:t>Any two molecules have to collide for the reaction to occur along with the right orientation and a sufficient amount of energy. The energy between these molecules needs to overcome the barrier in the reaction. This energy is called activation energy.</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33333"/>
                </a:solidFill>
                <a:effectLst/>
                <a:latin typeface="Calibri" pitchFamily="34" charset="0"/>
                <a:cs typeface="Calibri" pitchFamily="34" charset="0"/>
              </a:rPr>
              <a:t>Enzymes are said to possess an active site. The active site is a part of the molecule that has a definite shape and the functional group for the binding of reactant molecules. The molecule binding with the enzyme is called the substrate group.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solidFill>
                <a:srgbClr val="333333"/>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33333"/>
                </a:solidFill>
                <a:effectLst/>
                <a:latin typeface="Calibri" pitchFamily="34" charset="0"/>
                <a:cs typeface="Calibri" pitchFamily="34" charset="0"/>
              </a:rPr>
              <a:t>The substrate and the enzyme form an intermediate reaction with low activation energy without any catalysts.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33333"/>
                </a:solidFill>
                <a:effectLst/>
                <a:latin typeface="Calibri" pitchFamily="34" charset="0"/>
                <a:cs typeface="Calibri" pitchFamily="34" charset="0"/>
              </a:rPr>
              <a:t>reactant(1)+reactant(2)→product</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solidFill>
                <a:srgbClr val="333333"/>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33333"/>
                </a:solidFill>
                <a:effectLst/>
                <a:latin typeface="Calibri" pitchFamily="34" charset="0"/>
                <a:cs typeface="Calibri" pitchFamily="34" charset="0"/>
              </a:rPr>
              <a:t>reactant(1)+</a:t>
            </a:r>
            <a:r>
              <a:rPr kumimoji="0" lang="en-US" sz="1400" b="0" i="0" u="none" strike="noStrike" cap="none" normalizeH="0" baseline="0" dirty="0" err="1" smtClean="0">
                <a:ln>
                  <a:noFill/>
                </a:ln>
                <a:solidFill>
                  <a:srgbClr val="333333"/>
                </a:solidFill>
                <a:effectLst/>
                <a:latin typeface="Calibri" pitchFamily="34" charset="0"/>
                <a:cs typeface="Calibri" pitchFamily="34" charset="0"/>
              </a:rPr>
              <a:t>enzyme→intermediate</a:t>
            </a:r>
            <a:endParaRPr kumimoji="0" lang="en-US" sz="1400" b="0" i="0" u="none" strike="noStrike" cap="none" normalizeH="0" baseline="0" dirty="0" smtClean="0">
              <a:ln>
                <a:noFill/>
              </a:ln>
              <a:solidFill>
                <a:srgbClr val="333333"/>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1400" dirty="0" smtClean="0">
              <a:solidFill>
                <a:srgbClr val="333333"/>
              </a:solidFill>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err="1" smtClean="0">
                <a:ln>
                  <a:noFill/>
                </a:ln>
                <a:solidFill>
                  <a:srgbClr val="333333"/>
                </a:solidFill>
                <a:effectLst/>
                <a:latin typeface="Calibri" pitchFamily="34" charset="0"/>
                <a:cs typeface="Calibri" pitchFamily="34" charset="0"/>
              </a:rPr>
              <a:t>intermediate+reactant</a:t>
            </a:r>
            <a:r>
              <a:rPr kumimoji="0" lang="en-US" sz="1400" b="0" i="0" u="none" strike="noStrike" cap="none" normalizeH="0" baseline="0" dirty="0" smtClean="0">
                <a:ln>
                  <a:noFill/>
                </a:ln>
                <a:solidFill>
                  <a:srgbClr val="333333"/>
                </a:solidFill>
                <a:effectLst/>
                <a:latin typeface="Calibri" pitchFamily="34" charset="0"/>
                <a:cs typeface="Calibri" pitchFamily="34" charset="0"/>
              </a:rPr>
              <a:t>(2)→</a:t>
            </a:r>
            <a:r>
              <a:rPr kumimoji="0" lang="en-US" sz="1400" b="0" i="0" u="none" strike="noStrike" cap="none" normalizeH="0" baseline="0" dirty="0" err="1" smtClean="0">
                <a:ln>
                  <a:noFill/>
                </a:ln>
                <a:solidFill>
                  <a:srgbClr val="333333"/>
                </a:solidFill>
                <a:effectLst/>
                <a:latin typeface="Calibri" pitchFamily="34" charset="0"/>
                <a:cs typeface="Calibri" pitchFamily="34" charset="0"/>
              </a:rPr>
              <a:t>product+enzyme</a:t>
            </a:r>
            <a:endParaRPr kumimoji="0" lang="en-US" sz="14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alibri" pitchFamily="34" charset="0"/>
                <a:cs typeface="Calibri" pitchFamily="34" charset="0"/>
              </a:rPr>
              <a:t/>
            </a:r>
            <a:br>
              <a:rPr kumimoji="0" lang="en-US" sz="1800" b="0" i="0" u="none" strike="noStrike" cap="none" normalizeH="0" baseline="0" dirty="0" smtClean="0">
                <a:ln>
                  <a:noFill/>
                </a:ln>
                <a:solidFill>
                  <a:schemeClr val="tx1"/>
                </a:solidFill>
                <a:effectLst/>
                <a:latin typeface="Calibri" pitchFamily="34" charset="0"/>
                <a:cs typeface="Calibri" pitchFamily="34" charset="0"/>
              </a:rPr>
            </a:br>
            <a:endParaRPr kumimoji="0" lang="en-US" sz="1800"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5" name="Google Shape;69;p15"/>
          <p:cNvPicPr/>
          <p:nvPr/>
        </p:nvPicPr>
        <p:blipFill>
          <a:blip r:embed="rId2"/>
          <a:stretch/>
        </p:blipFill>
        <p:spPr>
          <a:xfrm>
            <a:off x="7772400" y="0"/>
            <a:ext cx="924120" cy="924120"/>
          </a:xfrm>
          <a:prstGeom prst="rect">
            <a:avLst/>
          </a:prstGeom>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914400" y="2952750"/>
            <a:ext cx="769620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333333"/>
                </a:solidFill>
                <a:effectLst/>
                <a:latin typeface="Calibri" pitchFamily="34" charset="0"/>
                <a:cs typeface="Calibri" pitchFamily="34" charset="0"/>
              </a:rPr>
              <a:t>The basic mechanism of enzyme action is to catalyze the chemical reactions, which begins with the binding of the substrate with the active site of the enzyme. This active site is a specific area that combines with the substrate.</a:t>
            </a:r>
          </a:p>
        </p:txBody>
      </p:sp>
      <p:pic>
        <p:nvPicPr>
          <p:cNvPr id="29699" name="Picture 3"/>
          <p:cNvPicPr>
            <a:picLocks noChangeAspect="1" noChangeArrowheads="1"/>
          </p:cNvPicPr>
          <p:nvPr/>
        </p:nvPicPr>
        <p:blipFill>
          <a:blip r:embed="rId2"/>
          <a:srcRect/>
          <a:stretch>
            <a:fillRect/>
          </a:stretch>
        </p:blipFill>
        <p:spPr bwMode="auto">
          <a:xfrm>
            <a:off x="1143000" y="209550"/>
            <a:ext cx="4619625" cy="2472141"/>
          </a:xfrm>
          <a:prstGeom prst="rect">
            <a:avLst/>
          </a:prstGeom>
          <a:noFill/>
          <a:ln w="9525">
            <a:noFill/>
            <a:miter lim="800000"/>
            <a:headEnd/>
            <a:tailEnd/>
          </a:ln>
          <a:effectLst/>
        </p:spPr>
      </p:pic>
      <p:pic>
        <p:nvPicPr>
          <p:cNvPr id="7" name="Google Shape;69;p15"/>
          <p:cNvPicPr/>
          <p:nvPr/>
        </p:nvPicPr>
        <p:blipFill>
          <a:blip r:embed="rId3"/>
          <a:stretch/>
        </p:blipFill>
        <p:spPr>
          <a:xfrm>
            <a:off x="7924800" y="438150"/>
            <a:ext cx="924120" cy="771720"/>
          </a:xfrm>
          <a:prstGeom prst="rect">
            <a:avLst/>
          </a:prstGeom>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1081</TotalTime>
  <Words>1098</Words>
  <Application>LibreOffice/5.1.2.2$Windows_X86_64 LibreOffice_project/d3bf12ecb743fc0d20e0be0c58ca359301eb705f</Application>
  <PresentationFormat>On-screen Show (16:9)</PresentationFormat>
  <Paragraphs>183</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STUDENTS</cp:lastModifiedBy>
  <cp:revision>326</cp:revision>
  <dcterms:modified xsi:type="dcterms:W3CDTF">2020-07-25T09:58:22Z</dcterms:modified>
  <dc:language>en-IN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4</vt:i4>
  </property>
  <property fmtid="{D5CDD505-2E9C-101B-9397-08002B2CF9AE}" pid="8" name="PresentationFormat">
    <vt:lpwstr>On-screen Show (16:9)</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