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9"/>
  </p:notesMasterIdLst>
  <p:sldIdLst>
    <p:sldId id="285" r:id="rId2"/>
    <p:sldId id="304" r:id="rId3"/>
    <p:sldId id="301" r:id="rId4"/>
    <p:sldId id="322" r:id="rId5"/>
    <p:sldId id="307" r:id="rId6"/>
    <p:sldId id="319" r:id="rId7"/>
    <p:sldId id="323" r:id="rId8"/>
    <p:sldId id="320" r:id="rId9"/>
    <p:sldId id="324" r:id="rId10"/>
    <p:sldId id="306" r:id="rId11"/>
    <p:sldId id="308" r:id="rId12"/>
    <p:sldId id="310" r:id="rId13"/>
    <p:sldId id="321" r:id="rId14"/>
    <p:sldId id="312" r:id="rId15"/>
    <p:sldId id="317" r:id="rId16"/>
    <p:sldId id="315" r:id="rId17"/>
    <p:sldId id="267" r:id="rId18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384" y="-9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4" idx="3">
    <p:pos x="6118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  <p:cm authorId="0" dt="2020-06-17T16:36:04.720" idx="4">
    <p:pos x="6118" y="0"/>
    <p:text>+amanrouniyar@odmegroup.org How come the website here is ODM Egroup and not ODM PS?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3AAB6D-D6CB-445D-8776-EE3095BDA171}" type="datetimeFigureOut">
              <a:rPr lang="en-US" smtClean="0"/>
              <a:pPr/>
              <a:t>8/15/2020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7AD98E-C14C-436B-ACD6-49D7BFB1A62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7AD98E-C14C-436B-ACD6-49D7BFB1A625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IN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IN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IN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4" name="Picture 33"/>
          <p:cNvPicPr/>
          <p:nvPr/>
        </p:nvPicPr>
        <p:blipFill>
          <a:blip r:embed="rId2"/>
          <a:stretch/>
        </p:blipFill>
        <p:spPr>
          <a:xfrm>
            <a:off x="2702160" y="1203480"/>
            <a:ext cx="3738600" cy="2982960"/>
          </a:xfrm>
          <a:prstGeom prst="rect">
            <a:avLst/>
          </a:prstGeom>
          <a:ln>
            <a:noFill/>
          </a:ln>
        </p:spPr>
      </p:pic>
      <p:pic>
        <p:nvPicPr>
          <p:cNvPr id="35" name="Picture 34"/>
          <p:cNvPicPr/>
          <p:nvPr/>
        </p:nvPicPr>
        <p:blipFill>
          <a:blip r:embed="rId2"/>
          <a:stretch/>
        </p:blipFill>
        <p:spPr>
          <a:xfrm>
            <a:off x="2702160" y="1203480"/>
            <a:ext cx="3738600" cy="29829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IN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IN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IN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IN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IN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IN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IN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IN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title text format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IN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IN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IN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IN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IN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IN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IN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comments" Target="../comments/commen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Google Shape;54;p13"/>
          <p:cNvPicPr/>
          <p:nvPr/>
        </p:nvPicPr>
        <p:blipFill>
          <a:blip r:embed="rId2"/>
          <a:stretch/>
        </p:blipFill>
        <p:spPr>
          <a:xfrm>
            <a:off x="0" y="3777480"/>
            <a:ext cx="9142560" cy="1364400"/>
          </a:xfrm>
          <a:prstGeom prst="rect">
            <a:avLst/>
          </a:prstGeom>
          <a:ln>
            <a:noFill/>
          </a:ln>
        </p:spPr>
      </p:pic>
      <p:pic>
        <p:nvPicPr>
          <p:cNvPr id="37" name="Google Shape;55;p13"/>
          <p:cNvPicPr/>
          <p:nvPr/>
        </p:nvPicPr>
        <p:blipFill>
          <a:blip r:embed="rId3"/>
          <a:stretch/>
        </p:blipFill>
        <p:spPr>
          <a:xfrm>
            <a:off x="7904880" y="105840"/>
            <a:ext cx="1168920" cy="1168920"/>
          </a:xfrm>
          <a:prstGeom prst="rect">
            <a:avLst/>
          </a:prstGeom>
          <a:ln>
            <a:noFill/>
          </a:ln>
        </p:spPr>
      </p:pic>
      <p:sp>
        <p:nvSpPr>
          <p:cNvPr id="38" name="CustomShape 1"/>
          <p:cNvSpPr/>
          <p:nvPr/>
        </p:nvSpPr>
        <p:spPr>
          <a:xfrm>
            <a:off x="144000" y="1200150"/>
            <a:ext cx="8761680" cy="1524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/>
          <a:lstStyle/>
          <a:p>
            <a:pPr algn="ctr">
              <a:lnSpc>
                <a:spcPct val="100000"/>
              </a:lnSpc>
            </a:pPr>
            <a:r>
              <a:rPr lang="en-IN" sz="3000" b="1" strike="noStrike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Calibri"/>
                <a:cs typeface="Calibri" pitchFamily="34" charset="0"/>
              </a:rPr>
              <a:t>BIOMOLECULES</a:t>
            </a:r>
          </a:p>
          <a:p>
            <a:pPr algn="ctr">
              <a:lnSpc>
                <a:spcPct val="100000"/>
              </a:lnSpc>
            </a:pPr>
            <a:r>
              <a:rPr lang="en-IN" sz="2500" b="1" strike="noStrike" spc="-1" dirty="0" smtClean="0">
                <a:uFill>
                  <a:solidFill>
                    <a:srgbClr val="FFFFFF"/>
                  </a:solidFill>
                </a:uFill>
                <a:latin typeface="Calibri" pitchFamily="34" charset="0"/>
                <a:ea typeface="Calibri"/>
                <a:cs typeface="Calibri" pitchFamily="34" charset="0"/>
              </a:rPr>
              <a:t>ENZYMES,</a:t>
            </a:r>
            <a:r>
              <a:rPr lang="en-IN" sz="2500" b="1" dirty="0" smtClean="0">
                <a:latin typeface="Calibri" pitchFamily="34" charset="0"/>
                <a:cs typeface="Calibri" pitchFamily="34" charset="0"/>
              </a:rPr>
              <a:t> CHEMICAL REACTIONS, HOW DO ENZYMES BRING ABOUT SUCH HIGH RATES OF CHEMICAL CONVERSION</a:t>
            </a:r>
            <a:endParaRPr lang="en-IN" sz="2500" b="1" strike="noStrike" spc="-1" dirty="0" smtClean="0">
              <a:uFill>
                <a:solidFill>
                  <a:srgbClr val="FFFFFF"/>
                </a:solidFill>
              </a:uFill>
              <a:latin typeface="Calibri" pitchFamily="34" charset="0"/>
              <a:ea typeface="Calibri"/>
              <a:cs typeface="Calibri" pitchFamily="34" charset="0"/>
            </a:endParaRPr>
          </a:p>
        </p:txBody>
      </p:sp>
      <p:sp>
        <p:nvSpPr>
          <p:cNvPr id="39" name="CustomShape 2"/>
          <p:cNvSpPr/>
          <p:nvPr/>
        </p:nvSpPr>
        <p:spPr>
          <a:xfrm>
            <a:off x="2286000" y="2724150"/>
            <a:ext cx="4762440" cy="110175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/>
          <a:lstStyle/>
          <a:p>
            <a:pPr>
              <a:lnSpc>
                <a:spcPct val="100000"/>
              </a:lnSpc>
            </a:pPr>
            <a:r>
              <a:rPr lang="en-IN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SUBJECT </a:t>
            </a:r>
            <a:r>
              <a:rPr lang="en-IN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: </a:t>
            </a:r>
            <a:r>
              <a:rPr lang="en-IN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(BIOLOGY)</a:t>
            </a: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IN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CHAPTER </a:t>
            </a:r>
            <a:r>
              <a:rPr lang="en-IN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NUMBER: 9</a:t>
            </a: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IN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CHAPTER NAME : BIOMOLECULES</a:t>
            </a: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04800" y="133350"/>
            <a:ext cx="81534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7" name="Google Shape;69;p15"/>
          <p:cNvPicPr/>
          <p:nvPr/>
        </p:nvPicPr>
        <p:blipFill>
          <a:blip r:embed="rId2"/>
          <a:stretch/>
        </p:blipFill>
        <p:spPr>
          <a:xfrm>
            <a:off x="7848600" y="0"/>
            <a:ext cx="924120" cy="924120"/>
          </a:xfrm>
          <a:prstGeom prst="rect">
            <a:avLst/>
          </a:prstGeom>
          <a:ln>
            <a:noFill/>
          </a:ln>
        </p:spPr>
      </p:pic>
      <p:sp>
        <p:nvSpPr>
          <p:cNvPr id="5" name="Rectangle 4"/>
          <p:cNvSpPr/>
          <p:nvPr/>
        </p:nvSpPr>
        <p:spPr>
          <a:xfrm>
            <a:off x="457200" y="590550"/>
            <a:ext cx="73914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b="1" dirty="0" err="1" smtClean="0">
                <a:latin typeface="Calibri" pitchFamily="34" charset="0"/>
                <a:cs typeface="Calibri" pitchFamily="34" charset="0"/>
              </a:rPr>
              <a:t>Catalysed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 reactions proceed at rates vastly higher than that of </a:t>
            </a:r>
            <a:r>
              <a:rPr lang="en-US" sz="1400" b="1" dirty="0" err="1" smtClean="0">
                <a:latin typeface="Calibri" pitchFamily="34" charset="0"/>
                <a:cs typeface="Calibri" pitchFamily="34" charset="0"/>
              </a:rPr>
              <a:t>uncatalysed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 ones. </a:t>
            </a: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When enzyme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catalysed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 reactions are observed, the rate would be vastly higher than the same but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uncatalysed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 reaction. </a:t>
            </a: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        </a:t>
            </a: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For example          CO2 +    H2O             →                  H2 CO3 (carbonic acid)</a:t>
            </a: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                                                  Carbonic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anhydrase</a:t>
            </a:r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In the absence of any enzyme this reaction is very slow, with about 200 molecules of H</a:t>
            </a:r>
            <a:r>
              <a:rPr lang="en-US" sz="1400" baseline="-25000" dirty="0" smtClean="0">
                <a:latin typeface="Calibri" pitchFamily="34" charset="0"/>
                <a:cs typeface="Calibri" pitchFamily="34" charset="0"/>
              </a:rPr>
              <a:t>2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CO</a:t>
            </a:r>
            <a:r>
              <a:rPr lang="en-US" sz="1400" baseline="-25000" dirty="0" smtClean="0">
                <a:latin typeface="Calibri" pitchFamily="34" charset="0"/>
                <a:cs typeface="Calibri" pitchFamily="34" charset="0"/>
              </a:rPr>
              <a:t>3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 being formed in an hour. </a:t>
            </a: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However, by using the enzyme present within the cytoplasm called carbonic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anhydrase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, the reaction speeds dramatically with about 600,000 molecules being formed every second. </a:t>
            </a:r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The 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enzyme has accelerated the reaction rate by about 10 million times. </a:t>
            </a: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/>
          <p:nvPr/>
        </p:nvPicPr>
        <p:blipFill>
          <a:blip r:embed="rId2"/>
          <a:stretch/>
        </p:blipFill>
        <p:spPr>
          <a:xfrm>
            <a:off x="8219880" y="666750"/>
            <a:ext cx="924120" cy="924120"/>
          </a:xfrm>
          <a:prstGeom prst="rect">
            <a:avLst/>
          </a:prstGeom>
          <a:ln>
            <a:noFill/>
          </a:ln>
        </p:spPr>
      </p:pic>
      <p:sp>
        <p:nvSpPr>
          <p:cNvPr id="5" name="Rectangle 4"/>
          <p:cNvSpPr/>
          <p:nvPr/>
        </p:nvSpPr>
        <p:spPr>
          <a:xfrm>
            <a:off x="152400" y="209550"/>
            <a:ext cx="86106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8600" y="361950"/>
            <a:ext cx="7391400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There are thousands of types of enzymes each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catalysing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 a unique chemical or metabolic reaction. </a:t>
            </a:r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A 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multistep chemical reaction, when each of the steps is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catalysed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 by the same enzyme complex or different enzymes, is called a metabolic pathway. </a:t>
            </a: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For example, Glucose → 2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Pyruvic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 acid is actually a metabolic pathway in which glucose becomes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pyruvic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 acid through ten different enzyme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catalysed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 metabolic reactions. </a:t>
            </a: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C</a:t>
            </a:r>
            <a:r>
              <a:rPr lang="en-US" sz="1400" baseline="-25000" dirty="0" smtClean="0">
                <a:latin typeface="Calibri" pitchFamily="34" charset="0"/>
                <a:cs typeface="Calibri" pitchFamily="34" charset="0"/>
              </a:rPr>
              <a:t>6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H</a:t>
            </a:r>
            <a:r>
              <a:rPr lang="en-US" sz="1400" baseline="-25000" dirty="0" smtClean="0">
                <a:latin typeface="Calibri" pitchFamily="34" charset="0"/>
                <a:cs typeface="Calibri" pitchFamily="34" charset="0"/>
              </a:rPr>
              <a:t>12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O</a:t>
            </a:r>
            <a:r>
              <a:rPr lang="en-US" sz="1400" baseline="-25000" dirty="0" smtClean="0">
                <a:latin typeface="Calibri" pitchFamily="34" charset="0"/>
                <a:cs typeface="Calibri" pitchFamily="34" charset="0"/>
              </a:rPr>
              <a:t>6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 + O</a:t>
            </a:r>
            <a:r>
              <a:rPr lang="en-US" sz="1400" baseline="-25000" dirty="0" smtClean="0">
                <a:latin typeface="Calibri" pitchFamily="34" charset="0"/>
                <a:cs typeface="Calibri" pitchFamily="34" charset="0"/>
              </a:rPr>
              <a:t>2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 → 2C</a:t>
            </a:r>
            <a:r>
              <a:rPr lang="en-US" sz="1400" baseline="-25000" dirty="0" smtClean="0">
                <a:latin typeface="Calibri" pitchFamily="34" charset="0"/>
                <a:cs typeface="Calibri" pitchFamily="34" charset="0"/>
              </a:rPr>
              <a:t>3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H</a:t>
            </a:r>
            <a:r>
              <a:rPr lang="en-US" sz="1400" baseline="-25000" dirty="0" smtClean="0">
                <a:latin typeface="Calibri" pitchFamily="34" charset="0"/>
                <a:cs typeface="Calibri" pitchFamily="34" charset="0"/>
              </a:rPr>
              <a:t>4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 O</a:t>
            </a:r>
            <a:r>
              <a:rPr lang="en-US" sz="1400" baseline="-25000" dirty="0" smtClean="0">
                <a:latin typeface="Calibri" pitchFamily="34" charset="0"/>
                <a:cs typeface="Calibri" pitchFamily="34" charset="0"/>
              </a:rPr>
              <a:t>3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 + 2H</a:t>
            </a:r>
            <a:r>
              <a:rPr lang="en-US" sz="1400" baseline="-25000" dirty="0" smtClean="0">
                <a:latin typeface="Calibri" pitchFamily="34" charset="0"/>
                <a:cs typeface="Calibri" pitchFamily="34" charset="0"/>
              </a:rPr>
              <a:t>2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O</a:t>
            </a: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The metabolic pathway with one or two additional reactions gives rise to a variety of metabolic end products. </a:t>
            </a:r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In 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our skeletal muscle, under anaerobic conditions, lactic acid is formed. </a:t>
            </a: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Under normal aerobic conditions,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pyruvic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 acid is formed. In yeast, during fermentation, the same pathway leads to the production of ethanol (alcohol). Hence, in different conditions different products are possible. </a:t>
            </a: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69;p15"/>
          <p:cNvPicPr/>
          <p:nvPr/>
        </p:nvPicPr>
        <p:blipFill>
          <a:blip r:embed="rId2"/>
          <a:stretch/>
        </p:blipFill>
        <p:spPr>
          <a:xfrm>
            <a:off x="8001000" y="438150"/>
            <a:ext cx="924120" cy="924120"/>
          </a:xfrm>
          <a:prstGeom prst="rect">
            <a:avLst/>
          </a:prstGeom>
          <a:ln>
            <a:noFill/>
          </a:ln>
        </p:spPr>
      </p:pic>
      <p:sp>
        <p:nvSpPr>
          <p:cNvPr id="6" name="Rectangle 5"/>
          <p:cNvSpPr/>
          <p:nvPr/>
        </p:nvSpPr>
        <p:spPr>
          <a:xfrm>
            <a:off x="381000" y="666750"/>
            <a:ext cx="7315200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2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How do Enzymes bring about such High Rates of Chemical Conversions? </a:t>
            </a:r>
            <a:endParaRPr lang="en-US" sz="2200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2200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The idea of an ‘active site ’ of enzyme is important. </a:t>
            </a:r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The 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chemical or metabolic conversion refers to a reaction. The chemical which is converted into a product is called a ‘substrate’. </a:t>
            </a: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Hence enzymes, i.e. proteins with three dimensional structures including an ‘active site’, convert a substrate (S) into a product (P). </a:t>
            </a: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Symbolically, this can be depicted as: S → P </a:t>
            </a:r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It is now understood that the substrate ‘S’ has to bind the enzyme at its ‘active site’ within a given cleft or pocket. </a:t>
            </a: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The substrate has to diffuse towards the ‘active site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’.</a:t>
            </a:r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69;p15"/>
          <p:cNvPicPr/>
          <p:nvPr/>
        </p:nvPicPr>
        <p:blipFill>
          <a:blip r:embed="rId2"/>
          <a:stretch/>
        </p:blipFill>
        <p:spPr>
          <a:xfrm>
            <a:off x="7696200" y="361950"/>
            <a:ext cx="924120" cy="924120"/>
          </a:xfrm>
          <a:prstGeom prst="rect">
            <a:avLst/>
          </a:prstGeom>
          <a:ln>
            <a:noFill/>
          </a:ln>
        </p:spPr>
      </p:pic>
      <p:pic>
        <p:nvPicPr>
          <p:cNvPr id="3073" name="Picture 1" descr="C:\Users\A\Desktop\images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67000" y="438150"/>
            <a:ext cx="3852793" cy="362303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285750"/>
            <a:ext cx="88392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endParaRPr lang="en-US" sz="1400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5" name="Google Shape;69;p15"/>
          <p:cNvPicPr/>
          <p:nvPr/>
        </p:nvPicPr>
        <p:blipFill>
          <a:blip r:embed="rId2"/>
          <a:stretch/>
        </p:blipFill>
        <p:spPr>
          <a:xfrm>
            <a:off x="8219880" y="133350"/>
            <a:ext cx="924120" cy="771720"/>
          </a:xfrm>
          <a:prstGeom prst="rect">
            <a:avLst/>
          </a:prstGeom>
          <a:ln>
            <a:noFill/>
          </a:ln>
        </p:spPr>
      </p:pic>
      <p:sp>
        <p:nvSpPr>
          <p:cNvPr id="7" name="Rectangle 6"/>
          <p:cNvSpPr/>
          <p:nvPr/>
        </p:nvSpPr>
        <p:spPr>
          <a:xfrm>
            <a:off x="609600" y="590550"/>
            <a:ext cx="7696200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There is thus, an obligatory formation of an ‘ES’ complex. E stands for enzyme. </a:t>
            </a:r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This 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complex formation is a transient phenomenon. </a:t>
            </a:r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During 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the state where substrate is bound to the enzyme active site, a new structure of the substrate called transition state structure is formed. </a:t>
            </a: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Very soon, after the expected bond breaking/making is completed, the product is released from the active site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In other words, the structure of substrate gets transformed into the structure of product(s). The pathway of this transformation must go through the so-called transition state structure.</a:t>
            </a: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 There could be many more ‘altered structural states’ between the stable substrate and the 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product.</a:t>
            </a: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Implicit in this statement is the fact that all other intermediate structural states are unstable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Stability is something related to energy status of the molecule or the structure.</a:t>
            </a:r>
            <a:endParaRPr lang="en-US" sz="1400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9;p15"/>
          <p:cNvPicPr/>
          <p:nvPr/>
        </p:nvPicPr>
        <p:blipFill>
          <a:blip r:embed="rId2"/>
          <a:stretch/>
        </p:blipFill>
        <p:spPr>
          <a:xfrm>
            <a:off x="8077200" y="285750"/>
            <a:ext cx="924120" cy="771720"/>
          </a:xfrm>
          <a:prstGeom prst="rect">
            <a:avLst/>
          </a:prstGeom>
          <a:ln>
            <a:noFill/>
          </a:ln>
        </p:spPr>
      </p:pic>
      <p:sp>
        <p:nvSpPr>
          <p:cNvPr id="4" name="Rectangle 3"/>
          <p:cNvSpPr/>
          <p:nvPr/>
        </p:nvSpPr>
        <p:spPr>
          <a:xfrm>
            <a:off x="990600" y="666750"/>
            <a:ext cx="7162800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The y-axis represents the potential energy content. </a:t>
            </a:r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The 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x-axis represents the progression of the structural transformation or states through the ‘transition state’.</a:t>
            </a: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The energy level difference between S and P.</a:t>
            </a: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 If ‘P’ is at a lower level than ‘S’, the reaction is an exothermic reaction. </a:t>
            </a:r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One 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need not supply energy (by heating) in order to form the product. </a:t>
            </a: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However, whether it is an exothermic or spontaneous reaction or an endothermic or energy requiring reaction, the ‘S’ has to go through a much higher energy state or transition state. </a:t>
            </a: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The difference in average energy content of ‘S’ from that of this transition state is called ‘activation energy’. </a:t>
            </a:r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Enzymes 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eventually bring down this energy barrier making the transition of ‘S’ to ‘P’ more easy. </a:t>
            </a:r>
          </a:p>
          <a:p>
            <a:pPr algn="just"/>
            <a:endParaRPr lang="en-US" sz="1400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600" y="514350"/>
            <a:ext cx="83820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endParaRPr lang="en-US" sz="1400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5" name="Google Shape;69;p15"/>
          <p:cNvPicPr/>
          <p:nvPr/>
        </p:nvPicPr>
        <p:blipFill>
          <a:blip r:embed="rId2"/>
          <a:stretch/>
        </p:blipFill>
        <p:spPr>
          <a:xfrm>
            <a:off x="7848600" y="209550"/>
            <a:ext cx="924120" cy="771720"/>
          </a:xfrm>
          <a:prstGeom prst="rect">
            <a:avLst/>
          </a:prstGeom>
          <a:ln>
            <a:noFill/>
          </a:ln>
        </p:spPr>
      </p:pic>
      <p:sp>
        <p:nvSpPr>
          <p:cNvPr id="6" name="Rectangle 5"/>
          <p:cNvSpPr/>
          <p:nvPr/>
        </p:nvSpPr>
        <p:spPr>
          <a:xfrm>
            <a:off x="609600" y="1694587"/>
            <a:ext cx="769620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b="1" dirty="0" smtClean="0">
                <a:latin typeface="Calibri" pitchFamily="34" charset="0"/>
                <a:cs typeface="Calibri" pitchFamily="34" charset="0"/>
              </a:rPr>
              <a:t>Enzymes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 are </a:t>
            </a:r>
            <a:r>
              <a:rPr lang="en-US" sz="1400" b="1" dirty="0" smtClean="0">
                <a:latin typeface="Calibri" pitchFamily="34" charset="0"/>
                <a:cs typeface="Calibri" pitchFamily="34" charset="0"/>
              </a:rPr>
              <a:t>biological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 catalysts. Catalysts lower the </a:t>
            </a:r>
            <a:r>
              <a:rPr lang="en-US" sz="1400" b="1" dirty="0" smtClean="0">
                <a:latin typeface="Calibri" pitchFamily="34" charset="0"/>
                <a:cs typeface="Calibri" pitchFamily="34" charset="0"/>
              </a:rPr>
              <a:t>activation energy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 for reactions. </a:t>
            </a:r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The 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lower the </a:t>
            </a:r>
            <a:r>
              <a:rPr lang="en-US" sz="1400" b="1" dirty="0" smtClean="0">
                <a:latin typeface="Calibri" pitchFamily="34" charset="0"/>
                <a:cs typeface="Calibri" pitchFamily="34" charset="0"/>
              </a:rPr>
              <a:t>activation energy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 for a reaction, the faster the rate. Thus </a:t>
            </a:r>
            <a:r>
              <a:rPr lang="en-US" sz="1400" b="1" dirty="0" smtClean="0">
                <a:latin typeface="Calibri" pitchFamily="34" charset="0"/>
                <a:cs typeface="Calibri" pitchFamily="34" charset="0"/>
              </a:rPr>
              <a:t>enzymes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 speed up reactions by lowering </a:t>
            </a:r>
            <a:r>
              <a:rPr lang="en-US" sz="1400" b="1" dirty="0" smtClean="0">
                <a:latin typeface="Calibri" pitchFamily="34" charset="0"/>
                <a:cs typeface="Calibri" pitchFamily="34" charset="0"/>
              </a:rPr>
              <a:t>activation energy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.</a:t>
            </a:r>
            <a:endParaRPr lang="en-US" sz="1400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Google Shape;76;p16"/>
          <p:cNvPicPr/>
          <p:nvPr/>
        </p:nvPicPr>
        <p:blipFill>
          <a:blip r:embed="rId2"/>
          <a:stretch/>
        </p:blipFill>
        <p:spPr>
          <a:xfrm>
            <a:off x="8208000" y="72000"/>
            <a:ext cx="924120" cy="924120"/>
          </a:xfrm>
          <a:prstGeom prst="rect">
            <a:avLst/>
          </a:prstGeom>
          <a:ln>
            <a:noFill/>
          </a:ln>
        </p:spPr>
      </p:pic>
      <p:sp>
        <p:nvSpPr>
          <p:cNvPr id="74" name="CustomShape 1"/>
          <p:cNvSpPr/>
          <p:nvPr/>
        </p:nvSpPr>
        <p:spPr>
          <a:xfrm>
            <a:off x="621360" y="743400"/>
            <a:ext cx="7799760" cy="3560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/>
          <a:lstStyle/>
          <a:p>
            <a:pPr marL="457200" algn="ctr">
              <a:lnSpc>
                <a:spcPct val="115000"/>
              </a:lnSpc>
            </a:pPr>
            <a:r>
              <a:rPr lang="en-IN" sz="4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THANKING YOU</a:t>
            </a: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algn="ctr">
              <a:lnSpc>
                <a:spcPct val="115000"/>
              </a:lnSpc>
            </a:pPr>
            <a:r>
              <a:rPr lang="en-IN" sz="4000" b="1" strike="noStrike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ODM EDUCATIONAL GROUP</a:t>
            </a: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>
              <a:lnSpc>
                <a:spcPct val="100000"/>
              </a:lnSpc>
            </a:pP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209550"/>
            <a:ext cx="86868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endParaRPr lang="en-US" sz="1400" dirty="0" smtClean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6" name="Google Shape;69;p15"/>
          <p:cNvPicPr/>
          <p:nvPr/>
        </p:nvPicPr>
        <p:blipFill>
          <a:blip r:embed="rId3"/>
          <a:stretch/>
        </p:blipFill>
        <p:spPr>
          <a:xfrm>
            <a:off x="7848600" y="285750"/>
            <a:ext cx="838200" cy="819150"/>
          </a:xfrm>
          <a:prstGeom prst="rect">
            <a:avLst/>
          </a:prstGeom>
          <a:ln>
            <a:noFill/>
          </a:ln>
        </p:spPr>
      </p:pic>
      <p:sp>
        <p:nvSpPr>
          <p:cNvPr id="7" name="Rectangle 6"/>
          <p:cNvSpPr/>
          <p:nvPr/>
        </p:nvSpPr>
        <p:spPr>
          <a:xfrm>
            <a:off x="381000" y="819150"/>
            <a:ext cx="8077200" cy="38779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2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Enzymes</a:t>
            </a: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The human body is composed of different types of cells, tissues, and other complex organs. </a:t>
            </a:r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In 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order to function efficiently, there are certain chemicals released by our body to speed up the biological processes like digestion, respiration, excretion, and other metabolic activities in order to maintain a healthy life. </a:t>
            </a: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Thus, enzymes play an important role in all living organisms by regulating all the biological processes.</a:t>
            </a: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lvl="0" algn="just"/>
            <a:r>
              <a:rPr lang="en-US" sz="1400" dirty="0" smtClean="0">
                <a:solidFill>
                  <a:srgbClr val="333333"/>
                </a:solidFill>
                <a:latin typeface="Calibri" pitchFamily="34" charset="0"/>
                <a:cs typeface="Calibri" pitchFamily="34" charset="0"/>
              </a:rPr>
              <a:t>The vast majority of enzymes are proteins with catalytic capabilities that are essential for maintaining various life processes. </a:t>
            </a:r>
            <a:endParaRPr lang="en-US" sz="1400" dirty="0" smtClean="0">
              <a:solidFill>
                <a:srgbClr val="333333"/>
              </a:solidFill>
              <a:latin typeface="Calibri" pitchFamily="34" charset="0"/>
              <a:cs typeface="Calibri" pitchFamily="34" charset="0"/>
            </a:endParaRPr>
          </a:p>
          <a:p>
            <a:pPr lvl="0" algn="just"/>
            <a:endParaRPr lang="en-US" sz="1400" dirty="0" smtClean="0">
              <a:solidFill>
                <a:srgbClr val="333333"/>
              </a:solidFill>
              <a:latin typeface="Calibri" pitchFamily="34" charset="0"/>
              <a:cs typeface="Calibri" pitchFamily="34" charset="0"/>
            </a:endParaRPr>
          </a:p>
          <a:p>
            <a:pPr lvl="0" algn="just"/>
            <a:r>
              <a:rPr lang="en-US" sz="1400" dirty="0" smtClean="0">
                <a:solidFill>
                  <a:srgbClr val="333333"/>
                </a:solidFill>
                <a:latin typeface="Calibri" pitchFamily="34" charset="0"/>
                <a:cs typeface="Calibri" pitchFamily="34" charset="0"/>
              </a:rPr>
              <a:t>Metabolic </a:t>
            </a:r>
            <a:r>
              <a:rPr lang="en-US" sz="1400" dirty="0" smtClean="0">
                <a:solidFill>
                  <a:srgbClr val="333333"/>
                </a:solidFill>
                <a:latin typeface="Calibri" pitchFamily="34" charset="0"/>
                <a:cs typeface="Calibri" pitchFamily="34" charset="0"/>
              </a:rPr>
              <a:t>processes and other chemical reactions in the cell are carried out by a set of enzymes that are necessary to sustain life</a:t>
            </a:r>
            <a:r>
              <a:rPr lang="en-US" sz="1400" dirty="0" smtClean="0">
                <a:solidFill>
                  <a:srgbClr val="333333"/>
                </a:solidFill>
                <a:latin typeface="Calibri" pitchFamily="34" charset="0"/>
                <a:cs typeface="Calibri" pitchFamily="34" charset="0"/>
              </a:rPr>
              <a:t>.</a:t>
            </a:r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228600" y="214928"/>
            <a:ext cx="8534400" cy="1358364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0" rIns="91440" bIns="6506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 smtClean="0">
              <a:solidFill>
                <a:srgbClr val="333333"/>
              </a:solidFill>
              <a:latin typeface="Calibri" pitchFamily="34" charset="0"/>
              <a:cs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 smtClean="0">
              <a:solidFill>
                <a:srgbClr val="333333"/>
              </a:solidFill>
              <a:latin typeface="Calibri" pitchFamily="34" charset="0"/>
              <a:cs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813588"/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29496" y="101398"/>
            <a:ext cx="8915400" cy="3796491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28547" rIns="91440" bIns="6506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cs typeface="Calibri" pitchFamily="34" charset="0"/>
              </a:rPr>
              <a:t>What Are Enzymes?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1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cs typeface="Calibri" pitchFamily="34" charset="0"/>
              </a:rPr>
              <a:t>“Enzymes can be defined as biological polymers that catalyze biochemical reactions.”</a:t>
            </a:r>
            <a:r>
              <a:rPr kumimoji="0" lang="en-US" sz="22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cs typeface="Calibri" pitchFamily="34" charset="0"/>
              </a:rPr>
              <a:t> 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2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alibri" pitchFamily="34" charset="0"/>
                <a:cs typeface="Calibri" pitchFamily="34" charset="0"/>
              </a:rPr>
              <a:t>The initial stage of metabolic process depends upon the enzymes, which react with a molecule and is called the substrate.  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 smtClean="0">
              <a:solidFill>
                <a:srgbClr val="333333"/>
              </a:solidFill>
              <a:latin typeface="Calibri" pitchFamily="34" charset="0"/>
              <a:cs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alibri" pitchFamily="34" charset="0"/>
                <a:cs typeface="Calibri" pitchFamily="34" charset="0"/>
              </a:rPr>
              <a:t>Enzymes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alibri" pitchFamily="34" charset="0"/>
                <a:cs typeface="Calibri" pitchFamily="34" charset="0"/>
              </a:rPr>
              <a:t>convert the substrates into other distinct molecules and are called the products.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alibri" pitchFamily="34" charset="0"/>
                <a:cs typeface="Calibri" pitchFamily="34" charset="0"/>
              </a:rPr>
              <a:t>The regulation of enzymes has been a key element in clinical diagnosis because of their role in maintaining life processes. 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 smtClean="0">
              <a:solidFill>
                <a:srgbClr val="333333"/>
              </a:solidFill>
              <a:latin typeface="Calibri" pitchFamily="34" charset="0"/>
              <a:cs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alibri" pitchFamily="34" charset="0"/>
                <a:cs typeface="Calibri" pitchFamily="34" charset="0"/>
              </a:rPr>
              <a:t>The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alibri" pitchFamily="34" charset="0"/>
                <a:cs typeface="Calibri" pitchFamily="34" charset="0"/>
              </a:rPr>
              <a:t>macromolecular component of all enzymes consists of protein, except in the class of RNA catalysts called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Calibri" pitchFamily="34" charset="0"/>
                <a:cs typeface="Calibri" pitchFamily="34" charset="0"/>
              </a:rPr>
              <a:t>ribozymes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alibri" pitchFamily="34" charset="0"/>
                <a:cs typeface="Calibri" pitchFamily="34" charset="0"/>
              </a:rPr>
              <a:t>. 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 smtClean="0">
              <a:solidFill>
                <a:srgbClr val="333333"/>
              </a:solidFill>
              <a:latin typeface="Calibri" pitchFamily="34" charset="0"/>
              <a:cs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alibri" pitchFamily="34" charset="0"/>
                <a:cs typeface="Calibri" pitchFamily="34" charset="0"/>
              </a:rPr>
              <a:t>The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alibri" pitchFamily="34" charset="0"/>
                <a:cs typeface="Calibri" pitchFamily="34" charset="0"/>
              </a:rPr>
              <a:t>word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Calibri" pitchFamily="34" charset="0"/>
                <a:cs typeface="Calibri" pitchFamily="34" charset="0"/>
              </a:rPr>
              <a:t>ribozyme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alibri" pitchFamily="34" charset="0"/>
                <a:cs typeface="Calibri" pitchFamily="34" charset="0"/>
              </a:rPr>
              <a:t> is derived from the ribonucleic acid enzyme.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 smtClean="0">
              <a:solidFill>
                <a:srgbClr val="333333"/>
              </a:solidFill>
              <a:latin typeface="Calibri" pitchFamily="34" charset="0"/>
              <a:cs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7" name="Google Shape;69;p15"/>
          <p:cNvPicPr/>
          <p:nvPr/>
        </p:nvPicPr>
        <p:blipFill>
          <a:blip r:embed="rId2"/>
          <a:stretch/>
        </p:blipFill>
        <p:spPr>
          <a:xfrm>
            <a:off x="8077200" y="285750"/>
            <a:ext cx="838200" cy="81915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19200" y="438150"/>
            <a:ext cx="4572000" cy="353943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rgbClr val="333333"/>
                </a:solidFill>
                <a:latin typeface="Calibri" pitchFamily="34" charset="0"/>
                <a:cs typeface="Calibri" pitchFamily="34" charset="0"/>
              </a:rPr>
              <a:t>Many </a:t>
            </a:r>
            <a:r>
              <a:rPr lang="en-US" sz="1400" dirty="0" err="1" smtClean="0">
                <a:solidFill>
                  <a:srgbClr val="333333"/>
                </a:solidFill>
                <a:latin typeface="Calibri" pitchFamily="34" charset="0"/>
                <a:cs typeface="Calibri" pitchFamily="34" charset="0"/>
              </a:rPr>
              <a:t>ribozymes</a:t>
            </a:r>
            <a:r>
              <a:rPr lang="en-US" sz="1400" dirty="0" smtClean="0">
                <a:solidFill>
                  <a:srgbClr val="333333"/>
                </a:solidFill>
                <a:latin typeface="Calibri" pitchFamily="34" charset="0"/>
                <a:cs typeface="Calibri" pitchFamily="34" charset="0"/>
              </a:rPr>
              <a:t> are molecules of ribonucleic acid which catalyze reactions in one of their own bonds or among other RNAs.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rgbClr val="333333"/>
                </a:solidFill>
                <a:latin typeface="Calibri" pitchFamily="34" charset="0"/>
                <a:cs typeface="Calibri" pitchFamily="34" charset="0"/>
              </a:rPr>
              <a:t>Enzymes exist in all fluids and tissues of the body</a:t>
            </a:r>
            <a:r>
              <a:rPr lang="en-US" sz="1400" dirty="0" smtClean="0">
                <a:solidFill>
                  <a:srgbClr val="333333"/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333333"/>
              </a:solidFill>
              <a:latin typeface="Calibri" pitchFamily="34" charset="0"/>
              <a:cs typeface="Calibri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rgbClr val="333333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400" dirty="0" smtClean="0">
                <a:solidFill>
                  <a:srgbClr val="333333"/>
                </a:solidFill>
                <a:latin typeface="Calibri" pitchFamily="34" charset="0"/>
                <a:cs typeface="Calibri" pitchFamily="34" charset="0"/>
              </a:rPr>
              <a:t>Intracellular enzymes catalyze all the reactions that occur in metabolic pathways. </a:t>
            </a:r>
            <a:endParaRPr lang="en-US" sz="1400" dirty="0" smtClean="0">
              <a:solidFill>
                <a:srgbClr val="333333"/>
              </a:solidFill>
              <a:latin typeface="Calibri" pitchFamily="34" charset="0"/>
              <a:cs typeface="Calibri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333333"/>
              </a:solidFill>
              <a:latin typeface="Calibri" pitchFamily="34" charset="0"/>
              <a:cs typeface="Calibri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rgbClr val="333333"/>
                </a:solidFill>
                <a:latin typeface="Calibri" pitchFamily="34" charset="0"/>
                <a:cs typeface="Calibri" pitchFamily="34" charset="0"/>
              </a:rPr>
              <a:t>The </a:t>
            </a:r>
            <a:r>
              <a:rPr lang="en-US" sz="1400" dirty="0" smtClean="0">
                <a:solidFill>
                  <a:srgbClr val="333333"/>
                </a:solidFill>
                <a:latin typeface="Calibri" pitchFamily="34" charset="0"/>
                <a:cs typeface="Calibri" pitchFamily="34" charset="0"/>
              </a:rPr>
              <a:t>enzymes in plasma membrane regulate catalysis in the cells in response to cellular signals and enzymes in the </a:t>
            </a:r>
            <a:r>
              <a:rPr lang="en-US" sz="1400" dirty="0" smtClean="0">
                <a:solidFill>
                  <a:srgbClr val="73AD21"/>
                </a:solidFill>
                <a:latin typeface="Calibri" pitchFamily="34" charset="0"/>
                <a:cs typeface="Calibri" pitchFamily="34" charset="0"/>
              </a:rPr>
              <a:t>circulatory</a:t>
            </a:r>
            <a:r>
              <a:rPr lang="en-US" sz="1400" dirty="0" smtClean="0">
                <a:solidFill>
                  <a:srgbClr val="333333"/>
                </a:solidFill>
                <a:latin typeface="Calibri" pitchFamily="34" charset="0"/>
                <a:cs typeface="Calibri" pitchFamily="34" charset="0"/>
              </a:rPr>
              <a:t> regulate clotting of blood.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333333"/>
              </a:solidFill>
              <a:latin typeface="Calibri" pitchFamily="34" charset="0"/>
              <a:cs typeface="Calibri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rgbClr val="333333"/>
                </a:solidFill>
                <a:latin typeface="Calibri" pitchFamily="34" charset="0"/>
                <a:cs typeface="Calibri" pitchFamily="34" charset="0"/>
              </a:rPr>
              <a:t> Almost all the significant life processes are based on the enzyme functions.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333333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5" name="Google Shape;69;p15"/>
          <p:cNvPicPr/>
          <p:nvPr/>
        </p:nvPicPr>
        <p:blipFill>
          <a:blip r:embed="rId2"/>
          <a:stretch/>
        </p:blipFill>
        <p:spPr>
          <a:xfrm>
            <a:off x="7696200" y="1047750"/>
            <a:ext cx="924120" cy="9241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819150"/>
            <a:ext cx="830580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b="1" dirty="0" smtClean="0">
              <a:solidFill>
                <a:srgbClr val="333333"/>
              </a:solidFill>
              <a:latin typeface="Calibri" pitchFamily="34" charset="0"/>
              <a:cs typeface="Calibri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b="1" dirty="0" smtClean="0">
              <a:solidFill>
                <a:srgbClr val="333333"/>
              </a:solidFill>
              <a:latin typeface="Calibri" pitchFamily="34" charset="0"/>
              <a:cs typeface="Calibri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 startAt="3"/>
            </a:pPr>
            <a:endParaRPr lang="en-US" sz="1400" b="1" dirty="0" smtClean="0">
              <a:solidFill>
                <a:srgbClr val="333333"/>
              </a:solidFill>
              <a:latin typeface="Calibri" pitchFamily="34" charset="0"/>
              <a:cs typeface="Calibri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333333"/>
              </a:solidFill>
              <a:latin typeface="Calibri" pitchFamily="34" charset="0"/>
              <a:cs typeface="Calibri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rgbClr val="333333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-US" sz="1400" dirty="0"/>
          </a:p>
        </p:txBody>
      </p:sp>
      <p:pic>
        <p:nvPicPr>
          <p:cNvPr id="5" name="Google Shape;69;p15"/>
          <p:cNvPicPr/>
          <p:nvPr/>
        </p:nvPicPr>
        <p:blipFill>
          <a:blip r:embed="rId2"/>
          <a:stretch/>
        </p:blipFill>
        <p:spPr>
          <a:xfrm>
            <a:off x="7924800" y="0"/>
            <a:ext cx="924120" cy="924120"/>
          </a:xfrm>
          <a:prstGeom prst="rect">
            <a:avLst/>
          </a:prstGeom>
          <a:ln>
            <a:noFill/>
          </a:ln>
        </p:spPr>
      </p:pic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rgbClr val="333333"/>
                </a:solidFill>
                <a:effectLst/>
                <a:latin typeface="Roboto"/>
                <a:cs typeface="Arial" pitchFamily="34" charset="0"/>
              </a:rPr>
              <a:t>.</a:t>
            </a:r>
            <a:endParaRPr kumimoji="0" lang="en-US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rgbClr val="333333"/>
                </a:solidFill>
                <a:effectLst/>
                <a:latin typeface="Roboto"/>
                <a:cs typeface="Arial" pitchFamily="34" charset="0"/>
              </a:rPr>
              <a:t>  </a:t>
            </a:r>
            <a:endParaRPr kumimoji="0" lang="en-US" sz="13300" b="0" i="0" u="none" strike="noStrike" cap="none" normalizeH="0" baseline="0" smtClean="0">
              <a:ln>
                <a:noFill/>
              </a:ln>
              <a:solidFill>
                <a:srgbClr val="333333"/>
              </a:solidFill>
              <a:effectLst/>
              <a:latin typeface="Roboto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9328" y="39328"/>
            <a:ext cx="8571272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US" sz="2200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22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Enzyme Structure</a:t>
            </a: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Enzymes are a linear chain of amino acids that generate the three-dimensional structure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The sequence of amino acids enumerates the structure, which in turn identifies the catalytic activity of the enzyme. </a:t>
            </a:r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The 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structure of the enzyme denatures when heated, leading to loss of enzyme activity, which is typically connected to the temperature.</a:t>
            </a: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Enzymes are larger than their substrates, and their size varies, which range from sixty-two amino acid residues to an average of two thousand five hundred residues present within fatty acid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synthase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Only a small section of the structure is involved in catalysis and are situated next to binding sites. </a:t>
            </a:r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The 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catalytic site and binding site together constitute the enzyme’s active site. </a:t>
            </a: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A small number of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ribozymes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 exists which serves as an RNA-based biological catalyst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It reacts in complex with proteins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.</a:t>
            </a:r>
            <a:endParaRPr lang="en-US" sz="1400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69;p15"/>
          <p:cNvPicPr/>
          <p:nvPr/>
        </p:nvPicPr>
        <p:blipFill>
          <a:blip r:embed="rId2"/>
          <a:stretch/>
        </p:blipFill>
        <p:spPr>
          <a:xfrm>
            <a:off x="8077200" y="666750"/>
            <a:ext cx="924120" cy="924120"/>
          </a:xfrm>
          <a:prstGeom prst="rect">
            <a:avLst/>
          </a:prstGeom>
          <a:ln>
            <a:noFill/>
          </a:ln>
        </p:spPr>
      </p:pic>
      <p:sp>
        <p:nvSpPr>
          <p:cNvPr id="6" name="Rectangle 5"/>
          <p:cNvSpPr/>
          <p:nvPr/>
        </p:nvSpPr>
        <p:spPr>
          <a:xfrm>
            <a:off x="381000" y="438150"/>
            <a:ext cx="76962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An enzyme like any protein has a primary structure, i.e., amino acid sequence of the protein. </a:t>
            </a:r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An 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enzyme like any protein has the secondary and the tertiary structure. </a:t>
            </a: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The backbone of the protein chain folds upon itself, the chain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criss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-crosses itself and hence, many crevices or pockets are made. </a:t>
            </a: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One such pocket is the ‘active site’. An active site of an enzyme is a crevice or pocket into which the substrate fits. </a:t>
            </a:r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Thus 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enzymes, through their active site,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catalyse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 reactions at a high rate. </a:t>
            </a:r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Enzyme 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catalysts differ from inorganic catalysts in many ways, but one major difference needs mention. </a:t>
            </a:r>
          </a:p>
        </p:txBody>
      </p:sp>
      <p:pic>
        <p:nvPicPr>
          <p:cNvPr id="10241" name="Picture 1" descr="C:\Users\A\Desktop\download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33800" y="1733550"/>
            <a:ext cx="1076325" cy="1219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90600" y="666750"/>
            <a:ext cx="4572000" cy="267765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Inorganic catalysts work efficiently at high temperatures and high pressures, while enzymes get damaged at high temperatures (say above 40°C). </a:t>
            </a: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However, enzymes isolated from organisms who normally live under extremely high temperatures (e.g., hot vents and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sulphur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 springs), are stable and retain their catalytic power even at high temperatures (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upto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 80°-90°C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).</a:t>
            </a: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Thermal stability is thus an important quality of such enzymes isolated from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thermophilic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 organisms.</a:t>
            </a:r>
            <a:endParaRPr lang="en-US" sz="1400" dirty="0" smtClean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5" name="Google Shape;69;p15"/>
          <p:cNvPicPr/>
          <p:nvPr/>
        </p:nvPicPr>
        <p:blipFill>
          <a:blip r:embed="rId2"/>
          <a:stretch/>
        </p:blipFill>
        <p:spPr>
          <a:xfrm>
            <a:off x="8077200" y="666750"/>
            <a:ext cx="924120" cy="9241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69;p15"/>
          <p:cNvPicPr/>
          <p:nvPr/>
        </p:nvPicPr>
        <p:blipFill>
          <a:blip r:embed="rId2"/>
          <a:stretch/>
        </p:blipFill>
        <p:spPr>
          <a:xfrm>
            <a:off x="7848600" y="361950"/>
            <a:ext cx="924120" cy="924120"/>
          </a:xfrm>
          <a:prstGeom prst="rect">
            <a:avLst/>
          </a:prstGeom>
          <a:ln>
            <a:noFill/>
          </a:ln>
        </p:spPr>
      </p:pic>
      <p:sp>
        <p:nvSpPr>
          <p:cNvPr id="6" name="Rectangle 5"/>
          <p:cNvSpPr/>
          <p:nvPr/>
        </p:nvSpPr>
        <p:spPr>
          <a:xfrm>
            <a:off x="609600" y="209550"/>
            <a:ext cx="8229600" cy="430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2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Chemical Reactions </a:t>
            </a: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b="1" dirty="0" smtClean="0">
                <a:latin typeface="Calibri" pitchFamily="34" charset="0"/>
                <a:cs typeface="Calibri" pitchFamily="34" charset="0"/>
              </a:rPr>
              <a:t>How do we understand these enzymes? </a:t>
            </a: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Chemical compounds undergo two types of changes. </a:t>
            </a:r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A 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physical change simply refers to a change in shape without breaking of bonds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This is a physical process. </a:t>
            </a:r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Another physical process is a change in state of matter: when ice melts into water, or when water becomes a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vapour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. </a:t>
            </a:r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These 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are also physical processes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 </a:t>
            </a:r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14400" y="361950"/>
            <a:ext cx="5334000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However, when bonds are broken and new bonds are formed during transformation, this will be called a chemical reaction. </a:t>
            </a:r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For example: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Ba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(OH)2 + H2 SO4 → BaSO4 + 2H2O is an inorganic chemical reaction. </a:t>
            </a: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Similarly, hydrolysis of starch into glucose is an organic chemical reaction. </a:t>
            </a:r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Rate 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of a physical or chemical process refers to the amount of product formed per unit time. </a:t>
            </a: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It can be expressed as: rate = δ P/ δ t</a:t>
            </a: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Rate can also be called velocity if the direction is specified. </a:t>
            </a:r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Rates 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of physical and chemical processes are influenced by temperature among other factors. </a:t>
            </a:r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A 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general rule of thumb is that rate doubles or decreases by half for every 10°C change in either direction.</a:t>
            </a:r>
            <a:endParaRPr lang="en-US" sz="1400" dirty="0" smtClean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5" name="Google Shape;69;p15"/>
          <p:cNvPicPr/>
          <p:nvPr/>
        </p:nvPicPr>
        <p:blipFill>
          <a:blip r:embed="rId2"/>
          <a:stretch/>
        </p:blipFill>
        <p:spPr>
          <a:xfrm>
            <a:off x="8077200" y="666750"/>
            <a:ext cx="924120" cy="9241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994</TotalTime>
  <Words>1391</Words>
  <Application>LibreOffice/5.1.2.2$Windows_X86_64 LibreOffice_project/d3bf12ecb743fc0d20e0be0c58ca359301eb705f</Application>
  <PresentationFormat>On-screen Show (16:9)</PresentationFormat>
  <Paragraphs>216</Paragraphs>
  <Slides>17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A</cp:lastModifiedBy>
  <cp:revision>307</cp:revision>
  <dcterms:modified xsi:type="dcterms:W3CDTF">2020-08-15T12:28:12Z</dcterms:modified>
  <dc:language>en-IN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4</vt:i4>
  </property>
  <property fmtid="{D5CDD505-2E9C-101B-9397-08002B2CF9AE}" pid="8" name="PresentationFormat">
    <vt:lpwstr>On-screen Show (16:9)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4</vt:i4>
  </property>
</Properties>
</file>