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comments/comment1.xml" ContentType="application/vnd.openxmlformats-officedocument.presentationml.comment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8"/>
  </p:notesMasterIdLst>
  <p:sldIdLst>
    <p:sldId id="285" r:id="rId2"/>
    <p:sldId id="304" r:id="rId3"/>
    <p:sldId id="322" r:id="rId4"/>
    <p:sldId id="301" r:id="rId5"/>
    <p:sldId id="307" r:id="rId6"/>
    <p:sldId id="319" r:id="rId7"/>
    <p:sldId id="320" r:id="rId8"/>
    <p:sldId id="306" r:id="rId9"/>
    <p:sldId id="308" r:id="rId10"/>
    <p:sldId id="310" r:id="rId11"/>
    <p:sldId id="312" r:id="rId12"/>
    <p:sldId id="323" r:id="rId13"/>
    <p:sldId id="317" r:id="rId14"/>
    <p:sldId id="321" r:id="rId15"/>
    <p:sldId id="315" r:id="rId16"/>
    <p:sldId id="267" r:id="rId17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" initials="" lastIdx="4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97" d="100"/>
          <a:sy n="97" d="100"/>
        </p:scale>
        <p:origin x="-384" y="-90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20-06-17T16:36:04.724" idx="3">
    <p:pos x="6118" y="0"/>
    <p:text>1. The logo in the centre looks bad. take it to TOP-LEFT
2. Where in ODM E Group Logo, here? 
3. What about, Closing Slide? 
Similar changes, pending in Kids World PPT as well +amanrouniyar@odmegroup.org
_Assigned to you_
-Swoyan Satyendu</p:text>
  </p:cm>
  <p:cm authorId="0" dt="2020-06-17T16:36:04.720" idx="4">
    <p:pos x="6118" y="0"/>
    <p:text>+amanrouniyar@odmegroup.org How come the website here is ODM Egroup and not ODM PS?
_Assigned to you_
-Swoyan Satyendu</p:tex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3AAB6D-D6CB-445D-8776-EE3095BDA171}" type="datetimeFigureOut">
              <a:rPr lang="en-US" smtClean="0"/>
              <a:pPr/>
              <a:t>8/15/2020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7AD98E-C14C-436B-ACD6-49D7BFB1A62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7AD98E-C14C-436B-ACD6-49D7BFB1A625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IN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 lang="en-IN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 lang="en-IN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IN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 lang="en-IN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 lang="en-IN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 lang="en-IN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 lang="en-IN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IN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/>
          <a:lstStyle/>
          <a:p>
            <a:endParaRPr lang="en-IN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/>
          <a:lstStyle/>
          <a:p>
            <a:endParaRPr lang="en-IN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34" name="Picture 33"/>
          <p:cNvPicPr/>
          <p:nvPr/>
        </p:nvPicPr>
        <p:blipFill>
          <a:blip r:embed="rId2"/>
          <a:stretch/>
        </p:blipFill>
        <p:spPr>
          <a:xfrm>
            <a:off x="2702160" y="1203480"/>
            <a:ext cx="3738600" cy="2982960"/>
          </a:xfrm>
          <a:prstGeom prst="rect">
            <a:avLst/>
          </a:prstGeom>
          <a:ln>
            <a:noFill/>
          </a:ln>
        </p:spPr>
      </p:pic>
      <p:pic>
        <p:nvPicPr>
          <p:cNvPr id="35" name="Picture 34"/>
          <p:cNvPicPr/>
          <p:nvPr/>
        </p:nvPicPr>
        <p:blipFill>
          <a:blip r:embed="rId2"/>
          <a:stretch/>
        </p:blipFill>
        <p:spPr>
          <a:xfrm>
            <a:off x="2702160" y="1203480"/>
            <a:ext cx="3738600" cy="298296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IN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IN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IN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/>
          <a:lstStyle/>
          <a:p>
            <a:endParaRPr lang="en-IN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IN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</p:spPr>
        <p:txBody>
          <a:bodyPr lIns="0" tIns="0" rIns="0" bIns="0"/>
          <a:lstStyle/>
          <a:p>
            <a:endParaRPr lang="en-IN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</p:spPr>
        <p:txBody>
          <a:bodyPr lIns="0" tIns="0" rIns="0" bIns="0"/>
          <a:lstStyle/>
          <a:p>
            <a:endParaRPr lang="en-IN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IN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457200" y="205200"/>
            <a:ext cx="8229240" cy="3981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IN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IN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 lang="en-IN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 lang="en-IN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</p:spPr>
        <p:txBody>
          <a:bodyPr lIns="0" tIns="0" rIns="0" bIns="0"/>
          <a:lstStyle/>
          <a:p>
            <a:endParaRPr lang="en-IN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IN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</p:spPr>
        <p:txBody>
          <a:bodyPr lIns="0" tIns="0" rIns="0" bIns="0"/>
          <a:lstStyle/>
          <a:p>
            <a:endParaRPr lang="en-IN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 lang="en-IN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 lang="en-IN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IN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 lang="en-IN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 lang="en-IN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 lang="en-IN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IN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Click to edit the title text format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/>
          <a:lstStyle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IN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Click to edit the outline text format</a:t>
            </a:r>
          </a:p>
          <a:p>
            <a:pPr marL="864000" lvl="1" indent="-324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IN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Second Outline Level</a:t>
            </a:r>
          </a:p>
          <a:p>
            <a:pPr marL="1296000" lvl="2" indent="-288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IN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Third Outline Level</a:t>
            </a:r>
          </a:p>
          <a:p>
            <a:pPr marL="1728000" lvl="3" indent="-216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IN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Fourth Outline Level</a:t>
            </a:r>
          </a:p>
          <a:p>
            <a:pPr marL="2160000" lvl="4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IN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Fifth Outline Level</a:t>
            </a:r>
          </a:p>
          <a:p>
            <a:pPr marL="2592000" lvl="5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IN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Sixth Outline Level</a:t>
            </a:r>
          </a:p>
          <a:p>
            <a:pPr marL="3024000" lvl="6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IN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comments" Target="../comments/commen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byjus.com/biology/metabolism/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Google Shape;54;p13"/>
          <p:cNvPicPr/>
          <p:nvPr/>
        </p:nvPicPr>
        <p:blipFill>
          <a:blip r:embed="rId2"/>
          <a:stretch/>
        </p:blipFill>
        <p:spPr>
          <a:xfrm>
            <a:off x="0" y="3777480"/>
            <a:ext cx="9142560" cy="1364400"/>
          </a:xfrm>
          <a:prstGeom prst="rect">
            <a:avLst/>
          </a:prstGeom>
          <a:ln>
            <a:noFill/>
          </a:ln>
        </p:spPr>
      </p:pic>
      <p:pic>
        <p:nvPicPr>
          <p:cNvPr id="37" name="Google Shape;55;p13"/>
          <p:cNvPicPr/>
          <p:nvPr/>
        </p:nvPicPr>
        <p:blipFill>
          <a:blip r:embed="rId3"/>
          <a:stretch/>
        </p:blipFill>
        <p:spPr>
          <a:xfrm>
            <a:off x="7904880" y="105840"/>
            <a:ext cx="1168920" cy="1168920"/>
          </a:xfrm>
          <a:prstGeom prst="rect">
            <a:avLst/>
          </a:prstGeom>
          <a:ln>
            <a:noFill/>
          </a:ln>
        </p:spPr>
      </p:pic>
      <p:sp>
        <p:nvSpPr>
          <p:cNvPr id="38" name="CustomShape 1"/>
          <p:cNvSpPr/>
          <p:nvPr/>
        </p:nvSpPr>
        <p:spPr>
          <a:xfrm>
            <a:off x="144000" y="1200150"/>
            <a:ext cx="8761680" cy="15240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91440" rIns="90000" bIns="91440"/>
          <a:lstStyle/>
          <a:p>
            <a:pPr algn="ctr">
              <a:lnSpc>
                <a:spcPct val="100000"/>
              </a:lnSpc>
            </a:pPr>
            <a:r>
              <a:rPr lang="en-IN" sz="3000" b="1" strike="noStrike" spc="-1" dirty="0" smtClean="0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BIOMOLECULES</a:t>
            </a:r>
          </a:p>
          <a:p>
            <a:pPr algn="ctr">
              <a:lnSpc>
                <a:spcPct val="100000"/>
              </a:lnSpc>
            </a:pPr>
            <a:r>
              <a:rPr lang="en-IN" sz="2500" b="1" spc="-1" dirty="0" smtClean="0"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CONCEPT OF METABOLISM, THE LIVING STATE</a:t>
            </a:r>
            <a:endParaRPr lang="en-IN" sz="2500" b="1" strike="noStrike" spc="-1" dirty="0" smtClean="0">
              <a:uFill>
                <a:solidFill>
                  <a:srgbClr val="FFFFFF"/>
                </a:solidFill>
              </a:uFill>
              <a:latin typeface="Calibri"/>
              <a:ea typeface="Calibri"/>
            </a:endParaRPr>
          </a:p>
        </p:txBody>
      </p:sp>
      <p:sp>
        <p:nvSpPr>
          <p:cNvPr id="39" name="CustomShape 2"/>
          <p:cNvSpPr/>
          <p:nvPr/>
        </p:nvSpPr>
        <p:spPr>
          <a:xfrm>
            <a:off x="2286000" y="2724150"/>
            <a:ext cx="4762440" cy="110175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91440" rIns="90000" bIns="91440"/>
          <a:lstStyle/>
          <a:p>
            <a:pPr>
              <a:lnSpc>
                <a:spcPct val="100000"/>
              </a:lnSpc>
            </a:pPr>
            <a:r>
              <a:rPr lang="en-IN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SUBJECT </a:t>
            </a:r>
            <a:r>
              <a:rPr lang="en-IN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: </a:t>
            </a:r>
            <a:r>
              <a:rPr lang="en-IN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(BIOLOGY)</a:t>
            </a:r>
            <a:endParaRPr lang="en-IN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n-IN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CHAPTER </a:t>
            </a:r>
            <a:r>
              <a:rPr lang="en-IN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NUMBER: 9</a:t>
            </a:r>
            <a:endParaRPr lang="en-IN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n-IN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CHAPTER NAME : BIOMOLECULES</a:t>
            </a:r>
            <a:endParaRPr lang="en-IN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oogle Shape;69;p15"/>
          <p:cNvPicPr/>
          <p:nvPr/>
        </p:nvPicPr>
        <p:blipFill>
          <a:blip r:embed="rId2"/>
          <a:stretch/>
        </p:blipFill>
        <p:spPr>
          <a:xfrm>
            <a:off x="8001000" y="666750"/>
            <a:ext cx="924120" cy="924120"/>
          </a:xfrm>
          <a:prstGeom prst="rect">
            <a:avLst/>
          </a:prstGeom>
          <a:ln>
            <a:noFill/>
          </a:ln>
        </p:spPr>
      </p:pic>
      <p:sp>
        <p:nvSpPr>
          <p:cNvPr id="13313" name="Rectangle 1"/>
          <p:cNvSpPr>
            <a:spLocks noChangeArrowheads="1"/>
          </p:cNvSpPr>
          <p:nvPr/>
        </p:nvSpPr>
        <p:spPr bwMode="auto">
          <a:xfrm>
            <a:off x="304800" y="438150"/>
            <a:ext cx="3657600" cy="534059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128547" rIns="91440" bIns="6506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cs typeface="Calibri" pitchFamily="34" charset="0"/>
              </a:rPr>
              <a:t>Metabolic Basis For Living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cs typeface="Calibri" pitchFamily="34" charset="0"/>
              </a:rPr>
              <a:t>  </a:t>
            </a:r>
          </a:p>
        </p:txBody>
      </p:sp>
      <p:pic>
        <p:nvPicPr>
          <p:cNvPr id="1331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00113" y="1404786"/>
            <a:ext cx="5576887" cy="34148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2400" y="285750"/>
            <a:ext cx="88392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endParaRPr lang="en-US" sz="1400" dirty="0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5" name="Google Shape;69;p15"/>
          <p:cNvPicPr/>
          <p:nvPr/>
        </p:nvPicPr>
        <p:blipFill>
          <a:blip r:embed="rId2"/>
          <a:stretch/>
        </p:blipFill>
        <p:spPr>
          <a:xfrm>
            <a:off x="8219880" y="438150"/>
            <a:ext cx="924120" cy="771720"/>
          </a:xfrm>
          <a:prstGeom prst="rect">
            <a:avLst/>
          </a:prstGeom>
          <a:ln>
            <a:noFill/>
          </a:ln>
        </p:spPr>
      </p:pic>
      <p:sp>
        <p:nvSpPr>
          <p:cNvPr id="6" name="Rectangle 5"/>
          <p:cNvSpPr/>
          <p:nvPr/>
        </p:nvSpPr>
        <p:spPr>
          <a:xfrm>
            <a:off x="533400" y="285750"/>
            <a:ext cx="6858000" cy="37548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400" dirty="0" smtClean="0">
                <a:latin typeface="Calibri" pitchFamily="34" charset="0"/>
                <a:cs typeface="Calibri" pitchFamily="34" charset="0"/>
              </a:rPr>
              <a:t>Metabolic pathways involve the extraction of energy by breaking molecules and using this energy to synthesize the building blocks. </a:t>
            </a:r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sz="1400" dirty="0" smtClean="0">
                <a:latin typeface="Calibri" pitchFamily="34" charset="0"/>
                <a:cs typeface="Calibri" pitchFamily="34" charset="0"/>
              </a:rPr>
              <a:t>The 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process of metabolism occurs in two phases namely anabolism and catabolism.</a:t>
            </a:r>
          </a:p>
          <a:p>
            <a:pPr algn="just"/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sz="1400" dirty="0" smtClean="0">
                <a:latin typeface="Calibri" pitchFamily="34" charset="0"/>
                <a:cs typeface="Calibri" pitchFamily="34" charset="0"/>
              </a:rPr>
              <a:t>The metabolic pathway in which a complex molecule is produced from simple molecules is called an anabolic pathway. </a:t>
            </a:r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sz="1400" dirty="0" smtClean="0">
                <a:latin typeface="Calibri" pitchFamily="34" charset="0"/>
                <a:cs typeface="Calibri" pitchFamily="34" charset="0"/>
              </a:rPr>
              <a:t>Since 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it involves the synthesis of metabolites, it is also known as the biosynthetic pathway.</a:t>
            </a:r>
          </a:p>
          <a:p>
            <a:pPr algn="just"/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sz="1400" dirty="0" smtClean="0">
                <a:latin typeface="Calibri" pitchFamily="34" charset="0"/>
                <a:cs typeface="Calibri" pitchFamily="34" charset="0"/>
              </a:rPr>
              <a:t>For example, amino acids become proteins. </a:t>
            </a:r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sz="1400" dirty="0" smtClean="0">
                <a:latin typeface="Calibri" pitchFamily="34" charset="0"/>
                <a:cs typeface="Calibri" pitchFamily="34" charset="0"/>
              </a:rPr>
              <a:t>The 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catabolic pathway is another metabolic pathway where a more complex structure is broken down into simple molecules.</a:t>
            </a:r>
          </a:p>
          <a:p>
            <a:pPr algn="just"/>
            <a:endParaRPr lang="en-US" sz="1400" dirty="0" smtClean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38200" y="309593"/>
            <a:ext cx="601980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400" dirty="0" err="1" smtClean="0">
                <a:latin typeface="Calibri" pitchFamily="34" charset="0"/>
                <a:cs typeface="Calibri" pitchFamily="34" charset="0"/>
              </a:rPr>
              <a:t>Glycolysis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 is an example of the catabolic pathway where more complex 6-C glucose molecule is reduced to 3-C </a:t>
            </a:r>
            <a:r>
              <a:rPr lang="en-US" sz="1400" dirty="0" err="1" smtClean="0">
                <a:latin typeface="Calibri" pitchFamily="34" charset="0"/>
                <a:cs typeface="Calibri" pitchFamily="34" charset="0"/>
              </a:rPr>
              <a:t>pyruvic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 acid.</a:t>
            </a:r>
          </a:p>
          <a:p>
            <a:pPr algn="just"/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sz="1400" dirty="0" smtClean="0">
                <a:latin typeface="Calibri" pitchFamily="34" charset="0"/>
                <a:cs typeface="Calibri" pitchFamily="34" charset="0"/>
              </a:rPr>
              <a:t>Anabolism takes place at the expense of energy i.e., anabolic pathways need energy input and consume energy. </a:t>
            </a:r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sz="1400" dirty="0" smtClean="0">
                <a:latin typeface="Calibri" pitchFamily="34" charset="0"/>
                <a:cs typeface="Calibri" pitchFamily="34" charset="0"/>
              </a:rPr>
              <a:t>Catabolism 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liberates energy. </a:t>
            </a:r>
          </a:p>
          <a:p>
            <a:pPr algn="just"/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sz="1400" dirty="0" smtClean="0">
                <a:latin typeface="Calibri" pitchFamily="34" charset="0"/>
                <a:cs typeface="Calibri" pitchFamily="34" charset="0"/>
              </a:rPr>
              <a:t>Energy is released when glucose is converted to lactic acid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pPr algn="just"/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sz="14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In living organisms, the liberated energy packs are stored and reserved for later use. </a:t>
            </a:r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sz="1400" dirty="0" smtClean="0">
                <a:latin typeface="Calibri" pitchFamily="34" charset="0"/>
                <a:cs typeface="Calibri" pitchFamily="34" charset="0"/>
              </a:rPr>
              <a:t>Living 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systems use this stored energy for making new bonds (anabolism), mechanical work and other purposes in the form of adenosine </a:t>
            </a:r>
            <a:r>
              <a:rPr lang="en-US" sz="1400" dirty="0" err="1" smtClean="0">
                <a:latin typeface="Calibri" pitchFamily="34" charset="0"/>
                <a:cs typeface="Calibri" pitchFamily="34" charset="0"/>
              </a:rPr>
              <a:t>triphosphate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 (ATP).</a:t>
            </a:r>
            <a:endParaRPr lang="en-US" sz="1400" dirty="0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5" name="Google Shape;69;p15"/>
          <p:cNvPicPr/>
          <p:nvPr/>
        </p:nvPicPr>
        <p:blipFill>
          <a:blip r:embed="rId2"/>
          <a:stretch/>
        </p:blipFill>
        <p:spPr>
          <a:xfrm>
            <a:off x="8219880" y="438150"/>
            <a:ext cx="924120" cy="77172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1" name="Picture 1" descr="C:\Users\A\Desktop\THE+LIVING+STATE+Biomolecules,+are+present+at+concentrations+characteristic+of+each+of+them.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285750"/>
            <a:ext cx="8534400" cy="4038600"/>
          </a:xfrm>
          <a:prstGeom prst="rect">
            <a:avLst/>
          </a:prstGeom>
          <a:noFill/>
        </p:spPr>
      </p:pic>
      <p:pic>
        <p:nvPicPr>
          <p:cNvPr id="6" name="Google Shape;69;p15"/>
          <p:cNvPicPr/>
          <p:nvPr/>
        </p:nvPicPr>
        <p:blipFill>
          <a:blip r:embed="rId3"/>
          <a:stretch/>
        </p:blipFill>
        <p:spPr>
          <a:xfrm>
            <a:off x="8219880" y="285750"/>
            <a:ext cx="924120" cy="77172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oogle Shape;69;p15"/>
          <p:cNvPicPr/>
          <p:nvPr/>
        </p:nvPicPr>
        <p:blipFill>
          <a:blip r:embed="rId2"/>
          <a:stretch/>
        </p:blipFill>
        <p:spPr>
          <a:xfrm>
            <a:off x="7924800" y="0"/>
            <a:ext cx="924120" cy="924120"/>
          </a:xfrm>
          <a:prstGeom prst="rect">
            <a:avLst/>
          </a:prstGeom>
          <a:ln>
            <a:noFill/>
          </a:ln>
        </p:spPr>
      </p:pic>
      <p:sp>
        <p:nvSpPr>
          <p:cNvPr id="4" name="Rectangle 3"/>
          <p:cNvSpPr/>
          <p:nvPr/>
        </p:nvSpPr>
        <p:spPr>
          <a:xfrm>
            <a:off x="228600" y="209550"/>
            <a:ext cx="7620000" cy="47397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Metabolism and The Living State</a:t>
            </a:r>
            <a:endParaRPr lang="en-US" sz="2200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sz="1400" dirty="0" smtClean="0">
                <a:latin typeface="Calibri" pitchFamily="34" charset="0"/>
                <a:cs typeface="Calibri" pitchFamily="34" charset="0"/>
              </a:rPr>
              <a:t>Every 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 living organisms use and release the energy. </a:t>
            </a:r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sz="1400" dirty="0" smtClean="0">
                <a:latin typeface="Calibri" pitchFamily="34" charset="0"/>
                <a:cs typeface="Calibri" pitchFamily="34" charset="0"/>
              </a:rPr>
              <a:t>As 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we know, each living organism, be it a prokaryotic protozoan or eukaryotic fungi, are composed of thousands of </a:t>
            </a:r>
            <a:r>
              <a:rPr lang="en-US" sz="1400" dirty="0" err="1" smtClean="0">
                <a:latin typeface="Calibri" pitchFamily="34" charset="0"/>
                <a:cs typeface="Calibri" pitchFamily="34" charset="0"/>
              </a:rPr>
              <a:t>biomolecules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/metabolites. </a:t>
            </a:r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sz="1400" dirty="0" smtClean="0">
                <a:latin typeface="Calibri" pitchFamily="34" charset="0"/>
                <a:cs typeface="Calibri" pitchFamily="34" charset="0"/>
              </a:rPr>
              <a:t>But 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the proportion varies.</a:t>
            </a:r>
          </a:p>
          <a:p>
            <a:pPr algn="just"/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sz="1400" dirty="0" smtClean="0">
                <a:latin typeface="Calibri" pitchFamily="34" charset="0"/>
                <a:cs typeface="Calibri" pitchFamily="34" charset="0"/>
              </a:rPr>
              <a:t>Within an organism, the concentration of one </a:t>
            </a:r>
            <a:r>
              <a:rPr lang="en-US" sz="1400" dirty="0" err="1" smtClean="0">
                <a:latin typeface="Calibri" pitchFamily="34" charset="0"/>
                <a:cs typeface="Calibri" pitchFamily="34" charset="0"/>
              </a:rPr>
              <a:t>biomolecule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 may be more or less than the concentration of another </a:t>
            </a:r>
            <a:r>
              <a:rPr lang="en-US" sz="1400" dirty="0" err="1" smtClean="0">
                <a:latin typeface="Calibri" pitchFamily="34" charset="0"/>
                <a:cs typeface="Calibri" pitchFamily="34" charset="0"/>
              </a:rPr>
              <a:t>biomolecule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. </a:t>
            </a:r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sz="1400" dirty="0" smtClean="0">
                <a:latin typeface="Calibri" pitchFamily="34" charset="0"/>
                <a:cs typeface="Calibri" pitchFamily="34" charset="0"/>
              </a:rPr>
              <a:t>And 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this non-equilibrium state of metabolites keeps them in a steady state. As they say, ‘systems at equilibrium cannot perform work’. </a:t>
            </a:r>
          </a:p>
          <a:p>
            <a:pPr algn="just"/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sz="1400" dirty="0" smtClean="0">
                <a:latin typeface="Calibri" pitchFamily="34" charset="0"/>
                <a:cs typeface="Calibri" pitchFamily="34" charset="0"/>
              </a:rPr>
              <a:t>A living system can never be in equilibrium as they are continuously undergoing metabolism; energy is released and used continuously. </a:t>
            </a:r>
          </a:p>
          <a:p>
            <a:pPr algn="just"/>
            <a:endParaRPr lang="en-US" sz="1400" dirty="0" smtClean="0">
              <a:latin typeface="Calibri" pitchFamily="34" charset="0"/>
              <a:cs typeface="Calibri" pitchFamily="34" charset="0"/>
              <a:hlinkClick r:id="rId3"/>
            </a:endParaRPr>
          </a:p>
          <a:p>
            <a:pPr algn="just"/>
            <a:r>
              <a:rPr lang="en-US" sz="1400" dirty="0" smtClean="0">
                <a:latin typeface="Calibri" pitchFamily="34" charset="0"/>
                <a:cs typeface="Calibri" pitchFamily="34" charset="0"/>
              </a:rPr>
              <a:t>Metabolism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 helps to maintain a non-equilibrium steady-state in organisms and thus, they are in living state. </a:t>
            </a:r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sz="1400" dirty="0" smtClean="0">
                <a:latin typeface="Calibri" pitchFamily="34" charset="0"/>
                <a:cs typeface="Calibri" pitchFamily="34" charset="0"/>
              </a:rPr>
              <a:t>It can be concluded 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that to be in a living state, it is important to be in a non-equilibrium state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.</a:t>
            </a:r>
            <a:endParaRPr lang="en-US" sz="1400" dirty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09600" y="514350"/>
            <a:ext cx="838200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/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 fontAlgn="base"/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 fontAlgn="base"/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 fontAlgn="base"/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 fontAlgn="base"/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 fontAlgn="base"/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 fontAlgn="base"/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 fontAlgn="base"/>
            <a:endParaRPr lang="en-US" sz="1400" dirty="0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5" name="Google Shape;69;p15"/>
          <p:cNvPicPr/>
          <p:nvPr/>
        </p:nvPicPr>
        <p:blipFill>
          <a:blip r:embed="rId2"/>
          <a:stretch/>
        </p:blipFill>
        <p:spPr>
          <a:xfrm>
            <a:off x="8001000" y="666750"/>
            <a:ext cx="924120" cy="771720"/>
          </a:xfrm>
          <a:prstGeom prst="rect">
            <a:avLst/>
          </a:prstGeom>
          <a:ln>
            <a:noFill/>
          </a:ln>
        </p:spPr>
      </p:pic>
      <p:pic>
        <p:nvPicPr>
          <p:cNvPr id="9217" name="Picture 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600200" y="2800350"/>
            <a:ext cx="4267200" cy="21645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Rectangle 5"/>
          <p:cNvSpPr/>
          <p:nvPr/>
        </p:nvSpPr>
        <p:spPr>
          <a:xfrm>
            <a:off x="304800" y="742950"/>
            <a:ext cx="731520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b="1" dirty="0" smtClean="0">
                <a:latin typeface="Calibri" pitchFamily="34" charset="0"/>
                <a:cs typeface="Calibri" pitchFamily="34" charset="0"/>
              </a:rPr>
              <a:t>Hence the living state is a non-equilibrium steady-state to be able to perform work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; living process is a constant effort to prevent falling into equilibrium. This is achieved by energy input. </a:t>
            </a:r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r>
              <a:rPr lang="en-US" sz="1400" dirty="0" smtClean="0">
                <a:latin typeface="Calibri" pitchFamily="34" charset="0"/>
                <a:cs typeface="Calibri" pitchFamily="34" charset="0"/>
              </a:rPr>
              <a:t>Metabolism 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provides a mechanism for the production of energy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r>
              <a:rPr lang="en-US" sz="14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Hence the living state and metabolism are synonymous. </a:t>
            </a:r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r>
              <a:rPr lang="en-US" sz="1400" dirty="0" smtClean="0">
                <a:latin typeface="Calibri" pitchFamily="34" charset="0"/>
                <a:cs typeface="Calibri" pitchFamily="34" charset="0"/>
              </a:rPr>
              <a:t>Without 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metabolism there cannot be a living state.</a:t>
            </a:r>
            <a:endParaRPr lang="en-US" sz="1400" dirty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3" name="Google Shape;76;p16"/>
          <p:cNvPicPr/>
          <p:nvPr/>
        </p:nvPicPr>
        <p:blipFill>
          <a:blip r:embed="rId2"/>
          <a:stretch/>
        </p:blipFill>
        <p:spPr>
          <a:xfrm>
            <a:off x="8208000" y="72000"/>
            <a:ext cx="924120" cy="924120"/>
          </a:xfrm>
          <a:prstGeom prst="rect">
            <a:avLst/>
          </a:prstGeom>
          <a:ln>
            <a:noFill/>
          </a:ln>
        </p:spPr>
      </p:pic>
      <p:sp>
        <p:nvSpPr>
          <p:cNvPr id="74" name="CustomShape 1"/>
          <p:cNvSpPr/>
          <p:nvPr/>
        </p:nvSpPr>
        <p:spPr>
          <a:xfrm>
            <a:off x="621360" y="743400"/>
            <a:ext cx="7799760" cy="35607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91440" rIns="90000" bIns="91440" anchor="ctr"/>
          <a:lstStyle/>
          <a:p>
            <a:pPr marL="457200" algn="ctr">
              <a:lnSpc>
                <a:spcPct val="115000"/>
              </a:lnSpc>
            </a:pPr>
            <a:r>
              <a:rPr lang="en-IN" sz="40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THANKING YOU</a:t>
            </a:r>
            <a:endParaRPr lang="en-IN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57200" algn="ctr">
              <a:lnSpc>
                <a:spcPct val="115000"/>
              </a:lnSpc>
            </a:pPr>
            <a:r>
              <a:rPr lang="en-IN" sz="4000" b="1" strike="noStrike" spc="-1" dirty="0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ODM EDUCATIONAL GROUP</a:t>
            </a:r>
            <a:endParaRPr lang="en-IN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57200">
              <a:lnSpc>
                <a:spcPct val="100000"/>
              </a:lnSpc>
            </a:pPr>
            <a:endParaRPr lang="en-IN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04800" y="209550"/>
            <a:ext cx="868680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endParaRPr lang="en-US" sz="1400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152400" y="100514"/>
            <a:ext cx="8077200" cy="4873709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128547" rIns="91440" bIns="65067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sz="2200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DYNAMIC STATE OF BODY CONSTITUENTS – CONCEPT OF </a:t>
            </a:r>
            <a:r>
              <a:rPr lang="en-US" sz="2200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METABOLISM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kumimoji="0" lang="en-US" sz="22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Calibri" pitchFamily="34" charset="0"/>
              <a:cs typeface="Calibri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Calibri" pitchFamily="34" charset="0"/>
                <a:cs typeface="Calibri" pitchFamily="34" charset="0"/>
              </a:rPr>
              <a:t>Metabolism 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Calibri" pitchFamily="34" charset="0"/>
                <a:cs typeface="Calibri" pitchFamily="34" charset="0"/>
              </a:rPr>
              <a:t>is defined as the total amount of the biochemical reactions involved in maintaining the living conditions of the cells in an organism. </a:t>
            </a: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rgbClr val="333333"/>
              </a:solidFill>
              <a:effectLst/>
              <a:latin typeface="Calibri" pitchFamily="34" charset="0"/>
              <a:cs typeface="Calibri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400" dirty="0" smtClean="0">
              <a:solidFill>
                <a:srgbClr val="333333"/>
              </a:solidFill>
              <a:latin typeface="Calibri" pitchFamily="34" charset="0"/>
              <a:cs typeface="Calibri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Calibri" pitchFamily="34" charset="0"/>
                <a:cs typeface="Calibri" pitchFamily="34" charset="0"/>
              </a:rPr>
              <a:t>All 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Calibri" pitchFamily="34" charset="0"/>
                <a:cs typeface="Calibri" pitchFamily="34" charset="0"/>
              </a:rPr>
              <a:t>living organisms require energy for different essential processes and for producing new organic substances.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cs typeface="Calibri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Calibri" pitchFamily="34" charset="0"/>
                <a:cs typeface="Calibri" pitchFamily="34" charset="0"/>
              </a:rPr>
              <a:t>The entire process of nutrition has two main parts- ingestion of food and utilization of food for energy. </a:t>
            </a: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rgbClr val="333333"/>
              </a:solidFill>
              <a:effectLst/>
              <a:latin typeface="Calibri" pitchFamily="34" charset="0"/>
              <a:cs typeface="Calibri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400" dirty="0" smtClean="0">
              <a:solidFill>
                <a:srgbClr val="333333"/>
              </a:solidFill>
              <a:latin typeface="Calibri" pitchFamily="34" charset="0"/>
              <a:cs typeface="Calibri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Calibri" pitchFamily="34" charset="0"/>
                <a:cs typeface="Calibri" pitchFamily="34" charset="0"/>
              </a:rPr>
              <a:t>In 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Calibri" pitchFamily="34" charset="0"/>
                <a:cs typeface="Calibri" pitchFamily="34" charset="0"/>
              </a:rPr>
              <a:t>every living organism, let it be a simple prokaryotic bacterial cell or a eukaryotic cell, the process of nutrition is the same. </a:t>
            </a: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rgbClr val="333333"/>
              </a:solidFill>
              <a:effectLst/>
              <a:latin typeface="Calibri" pitchFamily="34" charset="0"/>
              <a:cs typeface="Calibri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400" dirty="0" smtClean="0">
              <a:solidFill>
                <a:srgbClr val="333333"/>
              </a:solidFill>
              <a:latin typeface="Calibri" pitchFamily="34" charset="0"/>
              <a:cs typeface="Calibri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rgbClr val="333333"/>
              </a:solidFill>
              <a:effectLst/>
              <a:latin typeface="Calibri" pitchFamily="34" charset="0"/>
              <a:cs typeface="Calibri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400" dirty="0" smtClean="0">
              <a:solidFill>
                <a:srgbClr val="333333"/>
              </a:solidFill>
              <a:latin typeface="Calibri" pitchFamily="34" charset="0"/>
              <a:cs typeface="Calibri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rgbClr val="333333"/>
              </a:solidFill>
              <a:effectLst/>
              <a:latin typeface="Calibri" pitchFamily="34" charset="0"/>
              <a:cs typeface="Calibri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400" dirty="0" smtClean="0">
              <a:solidFill>
                <a:srgbClr val="333333"/>
              </a:solidFill>
              <a:latin typeface="Calibri" pitchFamily="34" charset="0"/>
              <a:cs typeface="Calibri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cs typeface="Calibri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Calibri" pitchFamily="34" charset="0"/>
                <a:cs typeface="Calibri" pitchFamily="34" charset="0"/>
              </a:rPr>
              <a:t>  </a:t>
            </a:r>
          </a:p>
        </p:txBody>
      </p:sp>
      <p:pic>
        <p:nvPicPr>
          <p:cNvPr id="6" name="Google Shape;69;p15"/>
          <p:cNvPicPr/>
          <p:nvPr/>
        </p:nvPicPr>
        <p:blipFill>
          <a:blip r:embed="rId3"/>
          <a:stretch/>
        </p:blipFill>
        <p:spPr>
          <a:xfrm>
            <a:off x="8305800" y="0"/>
            <a:ext cx="838200" cy="81915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oncept of Metabolism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76400" y="819150"/>
            <a:ext cx="3733800" cy="33528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228600" y="214928"/>
            <a:ext cx="8534400" cy="1358364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0" rIns="91440" bIns="6506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rgbClr val="333333"/>
              </a:solidFill>
              <a:effectLst/>
              <a:latin typeface="Calibri" pitchFamily="34" charset="0"/>
              <a:cs typeface="Calibri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400" dirty="0" smtClean="0">
              <a:solidFill>
                <a:srgbClr val="333333"/>
              </a:solidFill>
              <a:latin typeface="Calibri" pitchFamily="34" charset="0"/>
              <a:cs typeface="Calibri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rgbClr val="333333"/>
              </a:solidFill>
              <a:effectLst/>
              <a:latin typeface="Calibri" pitchFamily="34" charset="0"/>
              <a:cs typeface="Calibri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400" dirty="0" smtClean="0">
              <a:solidFill>
                <a:srgbClr val="333333"/>
              </a:solidFill>
              <a:latin typeface="Calibri" pitchFamily="34" charset="0"/>
              <a:cs typeface="Calibri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rgbClr val="813588"/>
              </a:solidFill>
              <a:effectLst/>
              <a:latin typeface="Calibri" pitchFamily="34" charset="0"/>
              <a:cs typeface="Calibri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rgbClr val="333333"/>
              </a:solidFill>
              <a:effectLst/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8" name="Google Shape;69;p15"/>
          <p:cNvPicPr/>
          <p:nvPr/>
        </p:nvPicPr>
        <p:blipFill>
          <a:blip r:embed="rId2"/>
          <a:stretch/>
        </p:blipFill>
        <p:spPr>
          <a:xfrm>
            <a:off x="8001000" y="0"/>
            <a:ext cx="924120" cy="924120"/>
          </a:xfrm>
          <a:prstGeom prst="rect">
            <a:avLst/>
          </a:prstGeom>
          <a:ln>
            <a:noFill/>
          </a:ln>
        </p:spPr>
      </p:pic>
      <p:sp>
        <p:nvSpPr>
          <p:cNvPr id="6" name="Rectangle 5"/>
          <p:cNvSpPr/>
          <p:nvPr/>
        </p:nvSpPr>
        <p:spPr>
          <a:xfrm>
            <a:off x="304800" y="133350"/>
            <a:ext cx="8458200" cy="49552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200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Concept of Metabolism</a:t>
            </a:r>
          </a:p>
          <a:p>
            <a:pPr algn="just"/>
            <a:r>
              <a:rPr lang="en-US" sz="1400" dirty="0" smtClean="0">
                <a:latin typeface="Calibri" pitchFamily="34" charset="0"/>
                <a:cs typeface="Calibri" pitchFamily="34" charset="0"/>
              </a:rPr>
              <a:t>Here comes the concept of metabolism.</a:t>
            </a:r>
          </a:p>
          <a:p>
            <a:pPr algn="just"/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sz="1400" dirty="0" smtClean="0">
                <a:latin typeface="Calibri" pitchFamily="34" charset="0"/>
                <a:cs typeface="Calibri" pitchFamily="34" charset="0"/>
              </a:rPr>
              <a:t> Metabolism is the sum total of all the chemical reactions taking place in the cells of the living organisms. This involves both breaking and making of </a:t>
            </a:r>
            <a:r>
              <a:rPr lang="en-US" sz="1400" dirty="0" err="1" smtClean="0">
                <a:latin typeface="Calibri" pitchFamily="34" charset="0"/>
                <a:cs typeface="Calibri" pitchFamily="34" charset="0"/>
              </a:rPr>
              <a:t>biomolecules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. </a:t>
            </a:r>
          </a:p>
          <a:p>
            <a:pPr algn="just"/>
            <a:endParaRPr lang="en-US" sz="1400" b="1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sz="1400" b="1" dirty="0" smtClean="0">
                <a:latin typeface="Calibri" pitchFamily="34" charset="0"/>
                <a:cs typeface="Calibri" pitchFamily="34" charset="0"/>
              </a:rPr>
              <a:t>Catabolism 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and </a:t>
            </a:r>
            <a:r>
              <a:rPr lang="en-US" sz="1400" b="1" dirty="0" smtClean="0">
                <a:latin typeface="Calibri" pitchFamily="34" charset="0"/>
                <a:cs typeface="Calibri" pitchFamily="34" charset="0"/>
              </a:rPr>
              <a:t>anabolism 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are two types of metabolism. </a:t>
            </a:r>
          </a:p>
          <a:p>
            <a:pPr algn="just"/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sz="1400" dirty="0" smtClean="0">
                <a:latin typeface="Calibri" pitchFamily="34" charset="0"/>
                <a:cs typeface="Calibri" pitchFamily="34" charset="0"/>
              </a:rPr>
              <a:t>Catabolism (breaking of bonds) involves the breaking of </a:t>
            </a:r>
            <a:r>
              <a:rPr lang="en-US" sz="1400" dirty="0" err="1" smtClean="0">
                <a:latin typeface="Calibri" pitchFamily="34" charset="0"/>
                <a:cs typeface="Calibri" pitchFamily="34" charset="0"/>
              </a:rPr>
              <a:t>biomolecules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 while anabolism (making of bonds) is the building of new compounds required by the cells.</a:t>
            </a:r>
          </a:p>
          <a:p>
            <a:pPr algn="just"/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sz="1400" dirty="0" smtClean="0">
                <a:latin typeface="Calibri" pitchFamily="34" charset="0"/>
                <a:cs typeface="Calibri" pitchFamily="34" charset="0"/>
              </a:rPr>
              <a:t>The food which we eat happens to be useless until and unless it undergoes metabolic changes. </a:t>
            </a:r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sz="1400" dirty="0" smtClean="0">
                <a:latin typeface="Calibri" pitchFamily="34" charset="0"/>
                <a:cs typeface="Calibri" pitchFamily="34" charset="0"/>
              </a:rPr>
              <a:t>During 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metabolism, </a:t>
            </a:r>
            <a:r>
              <a:rPr lang="en-US" sz="1400" b="1" dirty="0" err="1" smtClean="0">
                <a:latin typeface="Calibri" pitchFamily="34" charset="0"/>
                <a:cs typeface="Calibri" pitchFamily="34" charset="0"/>
              </a:rPr>
              <a:t>biomolecules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 present in the food get utilized to extract the energy from the cell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pPr algn="just"/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sz="1400" dirty="0" smtClean="0">
                <a:latin typeface="Calibri" pitchFamily="34" charset="0"/>
                <a:cs typeface="Calibri" pitchFamily="34" charset="0"/>
              </a:rPr>
              <a:t> In 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addition, conversion and formation of the </a:t>
            </a:r>
            <a:r>
              <a:rPr lang="en-US" sz="1400" dirty="0" err="1" smtClean="0">
                <a:latin typeface="Calibri" pitchFamily="34" charset="0"/>
                <a:cs typeface="Calibri" pitchFamily="34" charset="0"/>
              </a:rPr>
              <a:t>biomolecules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 take place. </a:t>
            </a:r>
          </a:p>
          <a:p>
            <a:pPr algn="just"/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sz="1400" dirty="0" smtClean="0">
                <a:latin typeface="Calibri" pitchFamily="34" charset="0"/>
                <a:cs typeface="Calibri" pitchFamily="34" charset="0"/>
              </a:rPr>
              <a:t>In other words, the transformation of one compound results in the formation of another molecule. </a:t>
            </a:r>
          </a:p>
          <a:p>
            <a:pPr algn="just"/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sz="1400" dirty="0" smtClean="0">
                <a:latin typeface="Calibri" pitchFamily="34" charset="0"/>
                <a:cs typeface="Calibri" pitchFamily="34" charset="0"/>
              </a:rPr>
              <a:t>For example, the proteins we obtained from the food are metabolized into amino acids, which are later utilized to synthesize another protein required by the cell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pPr algn="just"/>
            <a:endParaRPr lang="en-US" sz="1400" dirty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04800" y="819150"/>
            <a:ext cx="8305800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 b="1" dirty="0" smtClean="0">
              <a:solidFill>
                <a:srgbClr val="333333"/>
              </a:solidFill>
              <a:latin typeface="Calibri" pitchFamily="34" charset="0"/>
              <a:cs typeface="Calibri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 b="1" dirty="0" smtClean="0">
              <a:solidFill>
                <a:srgbClr val="333333"/>
              </a:solidFill>
              <a:latin typeface="Calibri" pitchFamily="34" charset="0"/>
              <a:cs typeface="Calibri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AutoNum type="arabicPeriod" startAt="3"/>
            </a:pPr>
            <a:endParaRPr lang="en-US" sz="1400" b="1" dirty="0" smtClean="0">
              <a:solidFill>
                <a:srgbClr val="333333"/>
              </a:solidFill>
              <a:latin typeface="Calibri" pitchFamily="34" charset="0"/>
              <a:cs typeface="Calibri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solidFill>
                <a:srgbClr val="333333"/>
              </a:solidFill>
              <a:latin typeface="Calibri" pitchFamily="34" charset="0"/>
              <a:cs typeface="Calibri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solidFill>
                  <a:srgbClr val="333333"/>
                </a:solidFill>
                <a:latin typeface="Calibri" pitchFamily="34" charset="0"/>
                <a:cs typeface="Calibri" pitchFamily="34" charset="0"/>
              </a:rPr>
              <a:t> </a:t>
            </a:r>
            <a:endParaRPr lang="en-US" sz="1400" dirty="0"/>
          </a:p>
        </p:txBody>
      </p:sp>
      <p:pic>
        <p:nvPicPr>
          <p:cNvPr id="5" name="Google Shape;69;p15"/>
          <p:cNvPicPr/>
          <p:nvPr/>
        </p:nvPicPr>
        <p:blipFill>
          <a:blip r:embed="rId2"/>
          <a:stretch/>
        </p:blipFill>
        <p:spPr>
          <a:xfrm>
            <a:off x="7772400" y="438150"/>
            <a:ext cx="924120" cy="924120"/>
          </a:xfrm>
          <a:prstGeom prst="rect">
            <a:avLst/>
          </a:prstGeom>
          <a:ln>
            <a:noFill/>
          </a:ln>
        </p:spPr>
      </p:pic>
      <p:sp>
        <p:nvSpPr>
          <p:cNvPr id="16385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smtClean="0">
                <a:ln>
                  <a:noFill/>
                </a:ln>
                <a:solidFill>
                  <a:srgbClr val="333333"/>
                </a:solidFill>
                <a:effectLst/>
                <a:latin typeface="Roboto"/>
                <a:cs typeface="Arial" pitchFamily="34" charset="0"/>
              </a:rPr>
              <a:t>.</a:t>
            </a:r>
            <a:endParaRPr kumimoji="0" lang="en-US" sz="9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smtClean="0">
                <a:ln>
                  <a:noFill/>
                </a:ln>
                <a:solidFill>
                  <a:srgbClr val="333333"/>
                </a:solidFill>
                <a:effectLst/>
                <a:latin typeface="Roboto"/>
                <a:cs typeface="Arial" pitchFamily="34" charset="0"/>
              </a:rPr>
              <a:t>  </a:t>
            </a:r>
            <a:endParaRPr kumimoji="0" lang="en-US" sz="13300" b="0" i="0" u="none" strike="noStrike" cap="none" normalizeH="0" baseline="0" smtClean="0">
              <a:ln>
                <a:noFill/>
              </a:ln>
              <a:solidFill>
                <a:srgbClr val="333333"/>
              </a:solidFill>
              <a:effectLst/>
              <a:latin typeface="Roboto"/>
              <a:cs typeface="Arial" pitchFamily="34" charset="0"/>
            </a:endParaRPr>
          </a:p>
        </p:txBody>
      </p:sp>
      <p:pic>
        <p:nvPicPr>
          <p:cNvPr id="16386" name="Picture 2" descr="Glucose metabolism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905000" y="1123950"/>
            <a:ext cx="4267200" cy="31242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2400" y="895350"/>
            <a:ext cx="8610600" cy="37548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400" dirty="0" smtClean="0">
                <a:latin typeface="Calibri" pitchFamily="34" charset="0"/>
                <a:cs typeface="Calibri" pitchFamily="34" charset="0"/>
              </a:rPr>
              <a:t>Each of the metabolic reactions results in the transformation of </a:t>
            </a:r>
            <a:r>
              <a:rPr lang="en-US" sz="1400" dirty="0" err="1" smtClean="0">
                <a:latin typeface="Calibri" pitchFamily="34" charset="0"/>
                <a:cs typeface="Calibri" pitchFamily="34" charset="0"/>
              </a:rPr>
              <a:t>biomolecules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. </a:t>
            </a:r>
          </a:p>
          <a:p>
            <a:pPr algn="just"/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sz="1400" dirty="0" smtClean="0">
                <a:latin typeface="Calibri" pitchFamily="34" charset="0"/>
                <a:cs typeface="Calibri" pitchFamily="34" charset="0"/>
              </a:rPr>
              <a:t>A few examples for such metabolic transformations are: removal of CO2 from amino acids making an amino acid into an amine, removal of amino group in a nucleotide base; hydrolysis of a </a:t>
            </a:r>
            <a:r>
              <a:rPr lang="en-US" sz="1400" dirty="0" err="1" smtClean="0">
                <a:latin typeface="Calibri" pitchFamily="34" charset="0"/>
                <a:cs typeface="Calibri" pitchFamily="34" charset="0"/>
              </a:rPr>
              <a:t>glycosidic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 bond in a disaccharide, etc. </a:t>
            </a:r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sz="1400" dirty="0" smtClean="0">
                <a:latin typeface="Calibri" pitchFamily="34" charset="0"/>
                <a:cs typeface="Calibri" pitchFamily="34" charset="0"/>
              </a:rPr>
              <a:t>We 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can list tens and thousands of such examples.</a:t>
            </a:r>
          </a:p>
          <a:p>
            <a:pPr algn="just"/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sz="1400" dirty="0" smtClean="0">
                <a:latin typeface="Calibri" pitchFamily="34" charset="0"/>
                <a:cs typeface="Calibri" pitchFamily="34" charset="0"/>
              </a:rPr>
              <a:t> Majority of these metabolic reactions do not occur in isolation but are always linked to some other reactions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pPr algn="just"/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sz="14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In other words, metabolites are converted into each other in a series of linked reactions called metabolic pathways. </a:t>
            </a:r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sz="1400" dirty="0" smtClean="0">
                <a:latin typeface="Calibri" pitchFamily="34" charset="0"/>
                <a:cs typeface="Calibri" pitchFamily="34" charset="0"/>
              </a:rPr>
              <a:t>These 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metabolic pathways are similar to the automobile traffic in a city.</a:t>
            </a:r>
          </a:p>
          <a:p>
            <a:pPr algn="just"/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sz="1400" dirty="0" smtClean="0">
                <a:latin typeface="Calibri" pitchFamily="34" charset="0"/>
                <a:cs typeface="Calibri" pitchFamily="34" charset="0"/>
              </a:rPr>
              <a:t> These pathways are either linear or circular. These pathways crisscross each other, i.e., there are traffic junctions. </a:t>
            </a:r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sz="1400" dirty="0" smtClean="0">
                <a:latin typeface="Calibri" pitchFamily="34" charset="0"/>
                <a:cs typeface="Calibri" pitchFamily="34" charset="0"/>
              </a:rPr>
              <a:t>Flow 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of metabolites through metabolic pathway has a definite rate and direction like automobile traffic. </a:t>
            </a:r>
          </a:p>
          <a:p>
            <a:pPr algn="just"/>
            <a:endParaRPr lang="en-US" sz="1400" dirty="0" smtClean="0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5" name="Google Shape;69;p15"/>
          <p:cNvPicPr/>
          <p:nvPr/>
        </p:nvPicPr>
        <p:blipFill>
          <a:blip r:embed="rId2"/>
          <a:stretch/>
        </p:blipFill>
        <p:spPr>
          <a:xfrm>
            <a:off x="8001000" y="438150"/>
            <a:ext cx="924120" cy="92412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09600" y="361950"/>
            <a:ext cx="8229600" cy="46166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sz="1400" dirty="0" smtClean="0">
                <a:latin typeface="Calibri" pitchFamily="34" charset="0"/>
                <a:cs typeface="Calibri" pitchFamily="34" charset="0"/>
              </a:rPr>
              <a:t>This 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metabolite flow is called the dynamic state of body constituents. </a:t>
            </a:r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sz="1400" dirty="0" smtClean="0">
                <a:latin typeface="Calibri" pitchFamily="34" charset="0"/>
                <a:cs typeface="Calibri" pitchFamily="34" charset="0"/>
              </a:rPr>
              <a:t>The most 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important is that this interlinked metabolic traffic is very smooth and without a single reported mishap for healthy conditions. </a:t>
            </a:r>
          </a:p>
          <a:p>
            <a:pPr algn="just"/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sz="1400" dirty="0" smtClean="0">
                <a:latin typeface="Calibri" pitchFamily="34" charset="0"/>
                <a:cs typeface="Calibri" pitchFamily="34" charset="0"/>
              </a:rPr>
              <a:t>Another feature of these metabolic reactions is that every chemical reaction is a </a:t>
            </a:r>
            <a:r>
              <a:rPr lang="en-US" sz="1400" dirty="0" err="1" smtClean="0">
                <a:latin typeface="Calibri" pitchFamily="34" charset="0"/>
                <a:cs typeface="Calibri" pitchFamily="34" charset="0"/>
              </a:rPr>
              <a:t>catalysed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 reaction. </a:t>
            </a:r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sz="1400" dirty="0" smtClean="0">
                <a:latin typeface="Calibri" pitchFamily="34" charset="0"/>
                <a:cs typeface="Calibri" pitchFamily="34" charset="0"/>
              </a:rPr>
              <a:t>There 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is no </a:t>
            </a:r>
            <a:r>
              <a:rPr lang="en-US" sz="1400" dirty="0" err="1" smtClean="0">
                <a:latin typeface="Calibri" pitchFamily="34" charset="0"/>
                <a:cs typeface="Calibri" pitchFamily="34" charset="0"/>
              </a:rPr>
              <a:t>uncatalysed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 metabolic conversion in living systems. </a:t>
            </a:r>
          </a:p>
          <a:p>
            <a:pPr algn="just"/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sz="1400" dirty="0" smtClean="0">
                <a:latin typeface="Calibri" pitchFamily="34" charset="0"/>
                <a:cs typeface="Calibri" pitchFamily="34" charset="0"/>
              </a:rPr>
              <a:t>Even CO2 dissolving in water, a physical process, is a </a:t>
            </a:r>
            <a:r>
              <a:rPr lang="en-US" sz="1400" dirty="0" err="1" smtClean="0">
                <a:latin typeface="Calibri" pitchFamily="34" charset="0"/>
                <a:cs typeface="Calibri" pitchFamily="34" charset="0"/>
              </a:rPr>
              <a:t>catalysed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 reaction in living systems. </a:t>
            </a:r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sz="1400" dirty="0" smtClean="0">
                <a:latin typeface="Calibri" pitchFamily="34" charset="0"/>
                <a:cs typeface="Calibri" pitchFamily="34" charset="0"/>
              </a:rPr>
              <a:t>The 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catalysts which hasten the rate of a given metabolic conversation are also proteins. </a:t>
            </a:r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sz="1400" dirty="0" smtClean="0">
                <a:latin typeface="Calibri" pitchFamily="34" charset="0"/>
                <a:cs typeface="Calibri" pitchFamily="34" charset="0"/>
              </a:rPr>
              <a:t>These 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proteins with catalytic power are named enzymes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.</a:t>
            </a:r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sz="1400" dirty="0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5" name="Google Shape;69;p15"/>
          <p:cNvPicPr/>
          <p:nvPr/>
        </p:nvPicPr>
        <p:blipFill>
          <a:blip r:embed="rId2"/>
          <a:stretch/>
        </p:blipFill>
        <p:spPr>
          <a:xfrm>
            <a:off x="7772400" y="742950"/>
            <a:ext cx="924120" cy="92412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304800" y="133350"/>
            <a:ext cx="81534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sz="1400" dirty="0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7" name="Google Shape;69;p15"/>
          <p:cNvPicPr/>
          <p:nvPr/>
        </p:nvPicPr>
        <p:blipFill>
          <a:blip r:embed="rId2"/>
          <a:stretch/>
        </p:blipFill>
        <p:spPr>
          <a:xfrm>
            <a:off x="8305800" y="285750"/>
            <a:ext cx="838200" cy="924120"/>
          </a:xfrm>
          <a:prstGeom prst="rect">
            <a:avLst/>
          </a:prstGeom>
          <a:ln>
            <a:noFill/>
          </a:ln>
        </p:spPr>
      </p:pic>
      <p:sp>
        <p:nvSpPr>
          <p:cNvPr id="4" name="Rectangle 3"/>
          <p:cNvSpPr/>
          <p:nvPr/>
        </p:nvSpPr>
        <p:spPr>
          <a:xfrm>
            <a:off x="228600" y="285750"/>
            <a:ext cx="8153400" cy="46166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400" dirty="0" smtClean="0">
                <a:latin typeface="Calibri" pitchFamily="34" charset="0"/>
                <a:cs typeface="Calibri" pitchFamily="34" charset="0"/>
              </a:rPr>
              <a:t>All metabolic changes take place in multiple reactions and follow a particular pathway called the metabolic pathway. </a:t>
            </a:r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sz="1400" dirty="0" smtClean="0">
                <a:latin typeface="Calibri" pitchFamily="34" charset="0"/>
                <a:cs typeface="Calibri" pitchFamily="34" charset="0"/>
              </a:rPr>
              <a:t>The 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metabolic pathway includes a series of reactions. </a:t>
            </a:r>
          </a:p>
          <a:p>
            <a:pPr algn="just"/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sz="1400" dirty="0" smtClean="0">
                <a:latin typeface="Calibri" pitchFamily="34" charset="0"/>
                <a:cs typeface="Calibri" pitchFamily="34" charset="0"/>
              </a:rPr>
              <a:t>The metabolite flow, the rate, and direction at which metabolism takes place are called the dynamic state of body constituents. </a:t>
            </a:r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sz="1400" dirty="0" smtClean="0">
                <a:latin typeface="Calibri" pitchFamily="34" charset="0"/>
                <a:cs typeface="Calibri" pitchFamily="34" charset="0"/>
              </a:rPr>
              <a:t>All 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metabolic reactions are catalyzed by a set of </a:t>
            </a:r>
            <a:r>
              <a:rPr lang="en-US" sz="1400" b="1" dirty="0" err="1" smtClean="0">
                <a:latin typeface="Calibri" pitchFamily="34" charset="0"/>
                <a:cs typeface="Calibri" pitchFamily="34" charset="0"/>
              </a:rPr>
              <a:t>proteinaceous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 compounds called </a:t>
            </a:r>
            <a:r>
              <a:rPr lang="en-US" sz="1400" b="1" dirty="0" smtClean="0">
                <a:latin typeface="Calibri" pitchFamily="34" charset="0"/>
                <a:cs typeface="Calibri" pitchFamily="34" charset="0"/>
              </a:rPr>
              <a:t>enzymes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pPr algn="just"/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sz="1400" dirty="0" smtClean="0">
                <a:latin typeface="Calibri" pitchFamily="34" charset="0"/>
                <a:cs typeface="Calibri" pitchFamily="34" charset="0"/>
              </a:rPr>
              <a:t>Hence, metabolism is an enzyme-catalyzed reaction which provides </a:t>
            </a:r>
            <a:r>
              <a:rPr lang="en-US" sz="1400" dirty="0" err="1" smtClean="0">
                <a:latin typeface="Calibri" pitchFamily="34" charset="0"/>
                <a:cs typeface="Calibri" pitchFamily="34" charset="0"/>
              </a:rPr>
              <a:t>biomolecules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, needed by the cells for growth, maintenance, and repair etc. </a:t>
            </a:r>
          </a:p>
          <a:p>
            <a:pPr algn="just"/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sz="1400" dirty="0" smtClean="0">
                <a:latin typeface="Calibri" pitchFamily="34" charset="0"/>
                <a:cs typeface="Calibri" pitchFamily="34" charset="0"/>
              </a:rPr>
              <a:t>The purposes of metabolic pathways in the below three points:</a:t>
            </a:r>
          </a:p>
          <a:p>
            <a:pPr algn="just"/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>
              <a:buFont typeface="Arial" pitchFamily="34" charset="0"/>
              <a:buChar char="•"/>
            </a:pPr>
            <a:r>
              <a:rPr lang="en-US" sz="1400" dirty="0" smtClean="0">
                <a:latin typeface="Calibri" pitchFamily="34" charset="0"/>
                <a:cs typeface="Calibri" pitchFamily="34" charset="0"/>
              </a:rPr>
              <a:t>To extract energy from the food for cellular activities.</a:t>
            </a:r>
          </a:p>
          <a:p>
            <a:pPr algn="just">
              <a:buFont typeface="Arial" pitchFamily="34" charset="0"/>
              <a:buChar char="•"/>
            </a:pPr>
            <a:r>
              <a:rPr lang="en-US" sz="1400" dirty="0" smtClean="0">
                <a:latin typeface="Calibri" pitchFamily="34" charset="0"/>
                <a:cs typeface="Calibri" pitchFamily="34" charset="0"/>
              </a:rPr>
              <a:t>To convert food to building blocks, to synthesize </a:t>
            </a:r>
            <a:r>
              <a:rPr lang="en-US" sz="1400" dirty="0" err="1" smtClean="0">
                <a:latin typeface="Calibri" pitchFamily="34" charset="0"/>
                <a:cs typeface="Calibri" pitchFamily="34" charset="0"/>
              </a:rPr>
              <a:t>biomolecules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 such as carbohydrates, proteins, lipids and nucleic acids.</a:t>
            </a:r>
          </a:p>
          <a:p>
            <a:pPr algn="just">
              <a:buFont typeface="Arial" pitchFamily="34" charset="0"/>
              <a:buChar char="•"/>
            </a:pPr>
            <a:r>
              <a:rPr lang="en-US" sz="1400" dirty="0" smtClean="0">
                <a:latin typeface="Calibri" pitchFamily="34" charset="0"/>
                <a:cs typeface="Calibri" pitchFamily="34" charset="0"/>
              </a:rPr>
              <a:t>To eliminate waste and toxic products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.</a:t>
            </a:r>
            <a:endParaRPr lang="en-US" sz="1400" dirty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9" name="Google Shape;69;p15"/>
          <p:cNvPicPr/>
          <p:nvPr/>
        </p:nvPicPr>
        <p:blipFill>
          <a:blip r:embed="rId2"/>
          <a:stretch/>
        </p:blipFill>
        <p:spPr>
          <a:xfrm>
            <a:off x="8001000" y="209550"/>
            <a:ext cx="924120" cy="924120"/>
          </a:xfrm>
          <a:prstGeom prst="rect">
            <a:avLst/>
          </a:prstGeom>
          <a:ln>
            <a:noFill/>
          </a:ln>
        </p:spPr>
      </p:pic>
      <p:sp>
        <p:nvSpPr>
          <p:cNvPr id="5" name="Rectangle 4"/>
          <p:cNvSpPr/>
          <p:nvPr/>
        </p:nvSpPr>
        <p:spPr>
          <a:xfrm>
            <a:off x="152400" y="209550"/>
            <a:ext cx="861060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sz="14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762000" y="448092"/>
            <a:ext cx="77724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200" b="1" dirty="0" err="1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Metabolism:The</a:t>
            </a:r>
            <a:r>
              <a:rPr lang="en-US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Basis For Living And Living State</a:t>
            </a:r>
          </a:p>
          <a:p>
            <a:pPr algn="just"/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sz="1400" dirty="0" smtClean="0">
                <a:latin typeface="Calibri" pitchFamily="34" charset="0"/>
                <a:cs typeface="Calibri" pitchFamily="34" charset="0"/>
              </a:rPr>
              <a:t>Metabolism 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is the sum total of chemical reactions taking place in the cells of the living organisms. </a:t>
            </a:r>
          </a:p>
          <a:p>
            <a:pPr algn="just"/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sz="1400" dirty="0" smtClean="0">
                <a:latin typeface="Calibri" pitchFamily="34" charset="0"/>
                <a:cs typeface="Calibri" pitchFamily="34" charset="0"/>
              </a:rPr>
              <a:t>All metabolic changes that take place are in multiple reactions and follow a particular pathway called the metabolic pathway. </a:t>
            </a:r>
          </a:p>
          <a:p>
            <a:pPr algn="just"/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sz="1400" dirty="0" smtClean="0">
                <a:latin typeface="Calibri" pitchFamily="34" charset="0"/>
                <a:cs typeface="Calibri" pitchFamily="34" charset="0"/>
              </a:rPr>
              <a:t>This metabolic pathway includes a series of reactions which involve both breaking and making of </a:t>
            </a:r>
            <a:r>
              <a:rPr lang="en-US" sz="1400" dirty="0" err="1" smtClean="0">
                <a:latin typeface="Calibri" pitchFamily="34" charset="0"/>
                <a:cs typeface="Calibri" pitchFamily="34" charset="0"/>
              </a:rPr>
              <a:t>biomolecules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pPr algn="just"/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sz="1400" dirty="0" smtClean="0">
                <a:latin typeface="Calibri" pitchFamily="34" charset="0"/>
                <a:cs typeface="Calibri" pitchFamily="34" charset="0"/>
              </a:rPr>
              <a:t>In other words, metabolism results in either complex compounds, being formed from simple molecules or simple </a:t>
            </a:r>
            <a:r>
              <a:rPr lang="en-US" sz="1400" dirty="0" err="1" smtClean="0">
                <a:latin typeface="Calibri" pitchFamily="34" charset="0"/>
                <a:cs typeface="Calibri" pitchFamily="34" charset="0"/>
              </a:rPr>
              <a:t>micromolecules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, being formed from complex molecules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.</a:t>
            </a:r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sz="1400" dirty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882</TotalTime>
  <Words>877</Words>
  <Application>LibreOffice/5.1.2.2$Windows_X86_64 LibreOffice_project/d3bf12ecb743fc0d20e0be0c58ca359301eb705f</Application>
  <PresentationFormat>On-screen Show (16:9)</PresentationFormat>
  <Paragraphs>180</Paragraphs>
  <Slides>16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A</cp:lastModifiedBy>
  <cp:revision>284</cp:revision>
  <dcterms:modified xsi:type="dcterms:W3CDTF">2020-08-15T12:22:18Z</dcterms:modified>
  <dc:language>en-IN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14.0000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4</vt:i4>
  </property>
  <property fmtid="{D5CDD505-2E9C-101B-9397-08002B2CF9AE}" pid="8" name="PresentationFormat">
    <vt:lpwstr>On-screen Show (16:9)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4</vt:i4>
  </property>
</Properties>
</file>