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85" r:id="rId2"/>
    <p:sldId id="304" r:id="rId3"/>
    <p:sldId id="319" r:id="rId4"/>
    <p:sldId id="301" r:id="rId5"/>
    <p:sldId id="307" r:id="rId6"/>
    <p:sldId id="306" r:id="rId7"/>
    <p:sldId id="308" r:id="rId8"/>
    <p:sldId id="310" r:id="rId9"/>
    <p:sldId id="312" r:id="rId10"/>
    <p:sldId id="318" r:id="rId11"/>
    <p:sldId id="317" r:id="rId12"/>
    <p:sldId id="315" r:id="rId13"/>
    <p:sldId id="314" r:id="rId14"/>
    <p:sldId id="316" r:id="rId15"/>
    <p:sldId id="291" r:id="rId16"/>
    <p:sldId id="279" r:id="rId17"/>
    <p:sldId id="290" r:id="rId18"/>
    <p:sldId id="267" r:id="rId1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384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4" idx="3">
    <p:pos x="6118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0" dt="2020-06-17T16:36:04.720" idx="4">
    <p:pos x="6118" y="0"/>
    <p:text>+amanrouniyar@odmegroup.org How come the website here is ODM Egroup and not ODM PS?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AAB6D-D6CB-445D-8776-EE3095BDA171}" type="datetimeFigureOut">
              <a:rPr lang="en-US" smtClean="0"/>
              <a:pPr/>
              <a:t>8/15/2020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7AD98E-C14C-436B-ACD6-49D7BFB1A6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7AD98E-C14C-436B-ACD6-49D7BFB1A62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7AD98E-C14C-436B-ACD6-49D7BFB1A62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Picture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IN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54;p13"/>
          <p:cNvPicPr/>
          <p:nvPr/>
        </p:nvPicPr>
        <p:blipFill>
          <a:blip r:embed="rId2"/>
          <a:stretch/>
        </p:blipFill>
        <p:spPr>
          <a:xfrm>
            <a:off x="0" y="3777480"/>
            <a:ext cx="9142560" cy="1364400"/>
          </a:xfrm>
          <a:prstGeom prst="rect">
            <a:avLst/>
          </a:prstGeom>
          <a:ln>
            <a:noFill/>
          </a:ln>
        </p:spPr>
      </p:pic>
      <p:pic>
        <p:nvPicPr>
          <p:cNvPr id="37" name="Google Shape;55;p13"/>
          <p:cNvPicPr/>
          <p:nvPr/>
        </p:nvPicPr>
        <p:blipFill>
          <a:blip r:embed="rId3"/>
          <a:stretch/>
        </p:blipFill>
        <p:spPr>
          <a:xfrm>
            <a:off x="7904880" y="105840"/>
            <a:ext cx="1168920" cy="1168920"/>
          </a:xfrm>
          <a:prstGeom prst="rect">
            <a:avLst/>
          </a:prstGeom>
          <a:ln>
            <a:noFill/>
          </a:ln>
        </p:spPr>
      </p:pic>
      <p:sp>
        <p:nvSpPr>
          <p:cNvPr id="38" name="CustomShape 1"/>
          <p:cNvSpPr/>
          <p:nvPr/>
        </p:nvSpPr>
        <p:spPr>
          <a:xfrm>
            <a:off x="144000" y="1200150"/>
            <a:ext cx="8761680" cy="1524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 algn="ctr">
              <a:lnSpc>
                <a:spcPct val="100000"/>
              </a:lnSpc>
            </a:pPr>
            <a:r>
              <a:rPr lang="en-IN" sz="3000" b="1" strike="noStrike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BIOMOLECULES</a:t>
            </a:r>
          </a:p>
          <a:p>
            <a:pPr algn="ctr">
              <a:lnSpc>
                <a:spcPct val="100000"/>
              </a:lnSpc>
            </a:pPr>
            <a:r>
              <a:rPr lang="en-IN" sz="2500" b="1" spc="-1" dirty="0" smtClean="0">
                <a:uFill>
                  <a:solidFill>
                    <a:srgbClr val="FFFFFF"/>
                  </a:solidFill>
                </a:uFill>
                <a:latin typeface="Calibri"/>
                <a:ea typeface="Calibri"/>
              </a:rPr>
              <a:t>NUCLEIC ACID</a:t>
            </a:r>
            <a:endParaRPr lang="en-IN" sz="2500" b="1" strike="noStrike" spc="-1" dirty="0" smtClean="0">
              <a:uFill>
                <a:solidFill>
                  <a:srgbClr val="FFFFFF"/>
                </a:solidFill>
              </a:uFill>
              <a:latin typeface="Calibri"/>
              <a:ea typeface="Calibri"/>
            </a:endParaRPr>
          </a:p>
        </p:txBody>
      </p:sp>
      <p:sp>
        <p:nvSpPr>
          <p:cNvPr id="39" name="CustomShape 2"/>
          <p:cNvSpPr/>
          <p:nvPr/>
        </p:nvSpPr>
        <p:spPr>
          <a:xfrm>
            <a:off x="2286000" y="2724150"/>
            <a:ext cx="4762440" cy="11017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/>
          <a:lstStyle/>
          <a:p>
            <a:pPr>
              <a:lnSpc>
                <a:spcPct val="100000"/>
              </a:lnSpc>
            </a:pP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SUBJECT 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: </a:t>
            </a: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(BIOLOGY)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CHAPTER </a:t>
            </a: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NUMBER: 9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CHAPTER NAME : BIOMOLECULES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438150"/>
            <a:ext cx="5062512" cy="370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Google Shape;69;p15"/>
          <p:cNvPicPr/>
          <p:nvPr/>
        </p:nvPicPr>
        <p:blipFill>
          <a:blip r:embed="rId3"/>
          <a:stretch/>
        </p:blipFill>
        <p:spPr>
          <a:xfrm>
            <a:off x="8001000" y="361950"/>
            <a:ext cx="924120" cy="924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666750"/>
            <a:ext cx="472440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Google Shape;69;p15"/>
          <p:cNvPicPr/>
          <p:nvPr/>
        </p:nvPicPr>
        <p:blipFill>
          <a:blip r:embed="rId3"/>
          <a:stretch/>
        </p:blipFill>
        <p:spPr>
          <a:xfrm>
            <a:off x="8077200" y="133350"/>
            <a:ext cx="924120" cy="771720"/>
          </a:xfrm>
          <a:prstGeom prst="rect">
            <a:avLst/>
          </a:prstGeom>
          <a:ln>
            <a:noFill/>
          </a:ln>
        </p:spPr>
      </p:pic>
      <p:pic>
        <p:nvPicPr>
          <p:cNvPr id="1026" name="Picture 2" descr="C:\Users\A\Desktop\download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1428750"/>
            <a:ext cx="2895600" cy="3276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514350"/>
            <a:ext cx="70104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important features of Watson – Crick Model or double helix model of DNA are as follows:</a:t>
            </a:r>
          </a:p>
          <a:p>
            <a:pPr algn="just" fontAlgn="base"/>
            <a:endParaRPr lang="en-US" sz="22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sz="1400" dirty="0" smtClean="0">
                <a:latin typeface="Calibri" pitchFamily="34" charset="0"/>
                <a:cs typeface="Calibri" pitchFamily="34" charset="0"/>
              </a:rPr>
              <a:t>1. The DNA molecule consists of two polynucleotide chains or strands that spirally twisted around each other and coiled around a common axis to form a right-handed double-helix.</a:t>
            </a: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sz="1400" dirty="0" smtClean="0">
                <a:latin typeface="Calibri" pitchFamily="34" charset="0"/>
                <a:cs typeface="Calibri" pitchFamily="34" charset="0"/>
              </a:rPr>
              <a:t>2. The two strands are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antiparallel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i.e. they ran in opposite directions so that the 3′ end of one chain facing the 5′ end of the other.</a:t>
            </a: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sz="1400" dirty="0" smtClean="0">
                <a:latin typeface="Calibri" pitchFamily="34" charset="0"/>
                <a:cs typeface="Calibri" pitchFamily="34" charset="0"/>
              </a:rPr>
              <a:t>3. The sugar-phosphate backbones remain on the outside, while the core of the helix contains the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purine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and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pyrimidine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bases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sz="1400" dirty="0" smtClean="0">
                <a:latin typeface="Calibri" pitchFamily="34" charset="0"/>
                <a:cs typeface="Calibri" pitchFamily="34" charset="0"/>
              </a:rPr>
              <a:t>4. The two strands are held together by hydrogen bonds between the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purine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and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pyrimidine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bases of the opposite strands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 fontAlgn="base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7924800" y="590550"/>
            <a:ext cx="924120" cy="771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33350"/>
            <a:ext cx="4419600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Google Shape;69;p15"/>
          <p:cNvPicPr/>
          <p:nvPr/>
        </p:nvPicPr>
        <p:blipFill>
          <a:blip r:embed="rId3"/>
          <a:stretch/>
        </p:blipFill>
        <p:spPr>
          <a:xfrm>
            <a:off x="8219880" y="0"/>
            <a:ext cx="924120" cy="771720"/>
          </a:xfrm>
          <a:prstGeom prst="rect">
            <a:avLst/>
          </a:prstGeom>
          <a:ln>
            <a:noFill/>
          </a:ln>
        </p:spPr>
      </p:pic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95800" y="1581150"/>
            <a:ext cx="4093615" cy="262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361950"/>
            <a:ext cx="77724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1400" dirty="0" smtClean="0">
                <a:latin typeface="Calibri" pitchFamily="34" charset="0"/>
                <a:cs typeface="Calibri" pitchFamily="34" charset="0"/>
              </a:rPr>
              <a:t>5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 Adenine (A) always pairs with thymine (T) by </a:t>
            </a:r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two hydrogen bonds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and guanine (G) always pairs with cytosine (C) by </a:t>
            </a:r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three hydrogen bonds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complimentarily is known as the base pairing rule. Thus, the two stands are complementary to one another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-US" sz="1400" dirty="0" smtClean="0">
                <a:latin typeface="Calibri" pitchFamily="34" charset="0"/>
                <a:cs typeface="Calibri" pitchFamily="34" charset="0"/>
              </a:rPr>
              <a:t>6. The base sequence along a polynucleotide chain is variable and a specific sequence of bases carries the genetic information.</a:t>
            </a:r>
          </a:p>
          <a:p>
            <a:pPr fontAlgn="base"/>
            <a:r>
              <a:rPr lang="en-US" sz="1400" dirty="0" smtClean="0">
                <a:latin typeface="Calibri" pitchFamily="34" charset="0"/>
                <a:cs typeface="Calibri" pitchFamily="34" charset="0"/>
              </a:rPr>
              <a:t>7. The base compositions of DNA obey Chargaff s rules (E.E. Chargaff, 1950) according to which A=T and G=C; as a corollary ∑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purines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(A+G) = 2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pyrimidines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(C+T); also (A+C) = (G+T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).</a:t>
            </a:r>
          </a:p>
          <a:p>
            <a:pPr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It also states that ratio of (A+T) and (G+C) is constant for a species (range 0.4 to 1.9)</a:t>
            </a:r>
          </a:p>
          <a:p>
            <a:pPr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-US" sz="1400" dirty="0" smtClean="0">
                <a:latin typeface="Calibri" pitchFamily="34" charset="0"/>
                <a:cs typeface="Calibri" pitchFamily="34" charset="0"/>
              </a:rPr>
              <a:t>8. The diameter of DNA is 20nm or 20 A. Adjacent bases are separated 0.34 nm or by 3.4 A along the axis.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length of a complete turn of helix is 3.4 nm or 34 A i.e. there are 10bp per turn. (B- DNA-Watson rick DNA).</a:t>
            </a:r>
          </a:p>
          <a:p>
            <a:pPr fontAlgn="base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fontAlgn="base"/>
            <a:r>
              <a:rPr lang="en-US" sz="1400" dirty="0" smtClean="0">
                <a:latin typeface="Calibri" pitchFamily="34" charset="0"/>
                <a:cs typeface="Calibri" pitchFamily="34" charset="0"/>
              </a:rPr>
              <a:t>9. The DNA helix has a shallow groove called minor groove (-1,2nm) and a deep groove called major groove (- 2.2nm) across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8219880" y="209550"/>
            <a:ext cx="924120" cy="771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9;p15"/>
          <p:cNvPicPr/>
          <p:nvPr/>
        </p:nvPicPr>
        <p:blipFill>
          <a:blip r:embed="rId3"/>
          <a:stretch/>
        </p:blipFill>
        <p:spPr>
          <a:xfrm>
            <a:off x="8001000" y="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152400" y="514350"/>
            <a:ext cx="883920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Polymerization of Nucleotides Forms Nucleic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Acids</a:t>
            </a:r>
          </a:p>
          <a:p>
            <a:pPr algn="just"/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DNA and RNA each consists of only four different nucleotides.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All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nucleotides have a common structure: a </a:t>
            </a:r>
            <a:r>
              <a:rPr lang="en-US" sz="1400" i="1" dirty="0" smtClean="0">
                <a:latin typeface="Calibri" pitchFamily="34" charset="0"/>
                <a:cs typeface="Calibri" pitchFamily="34" charset="0"/>
              </a:rPr>
              <a:t>phosphate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 group linked by a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phosphoester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bond to a </a:t>
            </a:r>
            <a:r>
              <a:rPr lang="en-US" sz="1400" i="1" dirty="0" smtClean="0">
                <a:latin typeface="Calibri" pitchFamily="34" charset="0"/>
                <a:cs typeface="Calibri" pitchFamily="34" charset="0"/>
              </a:rPr>
              <a:t>pentose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 (a five-carbon sugar molecule) that in turn is linked to an organic </a:t>
            </a:r>
            <a:r>
              <a:rPr lang="en-US" sz="1400" i="1" dirty="0" smtClean="0">
                <a:latin typeface="Calibri" pitchFamily="34" charset="0"/>
                <a:cs typeface="Calibri" pitchFamily="34" charset="0"/>
              </a:rPr>
              <a:t>base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RNA, the pentose is </a:t>
            </a:r>
            <a:r>
              <a:rPr lang="en-US" sz="1400" i="1" dirty="0" smtClean="0">
                <a:latin typeface="Calibri" pitchFamily="34" charset="0"/>
                <a:cs typeface="Calibri" pitchFamily="34" charset="0"/>
              </a:rPr>
              <a:t>ribose;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 in DNA, it is </a:t>
            </a:r>
            <a:r>
              <a:rPr lang="en-US" sz="1400" i="1" dirty="0" err="1" smtClean="0">
                <a:latin typeface="Calibri" pitchFamily="34" charset="0"/>
                <a:cs typeface="Calibri" pitchFamily="34" charset="0"/>
              </a:rPr>
              <a:t>deoxyribose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 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In a nucleic acid a phosphate moiety links the 3’-carbon of one sugar of one nucleotide to the 5’-carbon of the sugar of the succeeding nucleotide (forming 5’ → 3’ linkage).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bond between the phosphate and hydroxyl group of sugar is an ester bond. As there is one such ester bond on either side, it is called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phosphodiester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bond (O-HPO</a:t>
            </a:r>
            <a:r>
              <a:rPr lang="en-US" sz="1400" baseline="-25000" dirty="0" smtClean="0">
                <a:latin typeface="Calibri" pitchFamily="34" charset="0"/>
                <a:cs typeface="Calibri" pitchFamily="34" charset="0"/>
              </a:rPr>
              <a:t>2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-O).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When the phosphate group attaches to the hydroxyl group of the same sugar, it forms cyclic nucleotide, they are present as a single monomer, e.g.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cAMP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cGMP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used in intracellular signal transduction processes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9;p15"/>
          <p:cNvPicPr/>
          <p:nvPr/>
        </p:nvPicPr>
        <p:blipFill>
          <a:blip r:embed="rId3"/>
          <a:stretch/>
        </p:blipFill>
        <p:spPr>
          <a:xfrm>
            <a:off x="8077200" y="51435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1371600" y="3028950"/>
            <a:ext cx="4572000" cy="150810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base"/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Some other characteristics of DNA:</a:t>
            </a:r>
            <a:endParaRPr lang="en-US" sz="2200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algn="just" fontAlgn="base"/>
            <a:r>
              <a:rPr lang="en-US" sz="1400" dirty="0" smtClean="0">
                <a:latin typeface="Calibri" pitchFamily="34" charset="0"/>
                <a:cs typeface="Calibri" pitchFamily="34" charset="0"/>
              </a:rPr>
              <a:t>1. The amount of DNA per nucleus is constant in all the somatic cells of a given species.</a:t>
            </a:r>
          </a:p>
          <a:p>
            <a:pPr algn="just" fontAlgn="base"/>
            <a:r>
              <a:rPr lang="en-US" sz="1400" dirty="0" smtClean="0">
                <a:latin typeface="Calibri" pitchFamily="34" charset="0"/>
                <a:cs typeface="Calibri" pitchFamily="34" charset="0"/>
              </a:rPr>
              <a:t>2. The total amount of DNA in a haploid genome is a characteristic of each organism and is known as C-value.</a:t>
            </a:r>
          </a:p>
          <a:p>
            <a:pPr algn="just" fontAlgn="base"/>
            <a:r>
              <a:rPr lang="en-US" sz="1400" dirty="0" smtClean="0">
                <a:latin typeface="Calibri" pitchFamily="34" charset="0"/>
                <a:cs typeface="Calibri" pitchFamily="34" charset="0"/>
              </a:rPr>
              <a:t>3. Only a small fraction of DNA is functional in eukaryotes.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1" descr="C:\Users\A\Desktop\8425869477_0e82d8b8fc_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0200" y="742950"/>
            <a:ext cx="3810000" cy="18531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69;p15"/>
          <p:cNvPicPr/>
          <p:nvPr/>
        </p:nvPicPr>
        <p:blipFill>
          <a:blip r:embed="rId2"/>
          <a:stretch/>
        </p:blipFill>
        <p:spPr>
          <a:xfrm>
            <a:off x="8001000" y="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457200" y="133350"/>
            <a:ext cx="83820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The Functions of Nucleic Acids</a:t>
            </a: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Nucleic acid are responsible for the transmission of inherent characters from parent to offspring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They are responsible for the synthesis of protein in our body.</a:t>
            </a: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DNA fingerprinting is a method used by forensic experts to determine paternity. It is also used for the identification of criminals. </a:t>
            </a: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It has also played a major role in studies regarding biological evolution and genetics.</a:t>
            </a: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Nucleotides are the building block of DNA and RNA. They contain genetic information</a:t>
            </a: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Nucleotides act as coenzymes, which are required to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catalyse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many biochemical reactions by enzymes</a:t>
            </a: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Energy is stored in our body as ATP. When there is a need for the energy they get converted to ADP or AMP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ATP also acts as a coenzyme</a:t>
            </a: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NAD, NADP has an essential role to play in many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redox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reactions, they act as an electron carrier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cAMP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helps in transporting chemical signals and metabolic regulation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6;p16"/>
          <p:cNvPicPr/>
          <p:nvPr/>
        </p:nvPicPr>
        <p:blipFill>
          <a:blip r:embed="rId2"/>
          <a:stretch/>
        </p:blipFill>
        <p:spPr>
          <a:xfrm>
            <a:off x="8208000" y="7200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74" name="CustomShape 1"/>
          <p:cNvSpPr/>
          <p:nvPr/>
        </p:nvSpPr>
        <p:spPr>
          <a:xfrm>
            <a:off x="621360" y="743400"/>
            <a:ext cx="7799760" cy="356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/>
          <a:lstStyle/>
          <a:p>
            <a:pPr marL="457200" algn="ctr">
              <a:lnSpc>
                <a:spcPct val="115000"/>
              </a:lnSpc>
            </a:pPr>
            <a:r>
              <a:rPr lang="en-IN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THANKING YOU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algn="ctr">
              <a:lnSpc>
                <a:spcPct val="115000"/>
              </a:lnSpc>
            </a:pPr>
            <a:r>
              <a:rPr lang="en-IN" sz="40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ODM EDUCATIONAL GROUP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09550"/>
            <a:ext cx="792480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Nucleic </a:t>
            </a: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Acid</a:t>
            </a:r>
          </a:p>
          <a:p>
            <a:pPr algn="just"/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Nucleic Acids are one of the most important 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biomolecules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 present in humans.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They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store all our genetic information that we pass down to future generations.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they are able to perform their functions, due to the shape and structure they form.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The other type of macromolecule that one would find in the acid insoluble fraction of any living tissue is the nucleic acid.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These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are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polynucleotides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Together with polysaccharides and polypeptides these comprise the true macromolecular fraction of any living tissue or cell.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Nucleic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acids are big and complex molecules.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8153400" y="0"/>
            <a:ext cx="838200" cy="81915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5750"/>
            <a:ext cx="5181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Just like in all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biomolecules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, nucleic acids are also made up of repeating monomers.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Here these repeating units or monomers have a special name, nucleotides.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These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are the building blocks of nucleic acids.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nucleic acid is one of the most important biopolymers. They are present in all organisms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Think of them as the mother chip of your body.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This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is where your genetic information is encoded and recorded.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function of nucleic acid is to express this information outside the cell to the future generation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So it felicitates the transfer of genetic information from one generation to the next and so onwards.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8153400" y="0"/>
            <a:ext cx="838200" cy="81915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28600" y="214928"/>
            <a:ext cx="7848600" cy="471312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0" rIns="91440" bIns="6506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Deoxyribonucleic acid (DNA) and ribonucleic acid (RNA) are two major types of nucleic acids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DNA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 and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RNA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 are responsible for the inheritance and transmission of specific characteristics from one generation to the other.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There are prominently two types of nucleic acids known to us.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81358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Calibri" pitchFamily="34" charset="0"/>
              </a:rPr>
              <a:t>Deoxyribonucleic Acid (DNA)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Chemically, DNA is composed of a pentose sugar, phosphoric acid and some cyclic bases containing nitrogen. The sugar moiety present in DNA molecules is β-D-2-deoxyribose.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The cyclic bases that have nitrogen in them are adenine (A), guanine (G), cytosine(C) and thymine (T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).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These bases and their arrangement in the molecules of DNA play an important role in the storage of information from one generation to the next one.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DNA has a double-strand helical structure in which the strands are complementary to each other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cs typeface="Calibri" pitchFamily="34" charset="0"/>
              </a:rPr>
              <a:t>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813588"/>
              </a:solidFill>
              <a:effectLst/>
              <a:latin typeface="Calibri" pitchFamily="34" charset="0"/>
              <a:cs typeface="Calibri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8" name="Google Shape;69;p15"/>
          <p:cNvPicPr/>
          <p:nvPr/>
        </p:nvPicPr>
        <p:blipFill>
          <a:blip r:embed="rId2"/>
          <a:stretch/>
        </p:blipFill>
        <p:spPr>
          <a:xfrm>
            <a:off x="8219880" y="209550"/>
            <a:ext cx="924120" cy="924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361950"/>
            <a:ext cx="8305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Ribonucleic Acid (RNA)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The RNA molecule is also composed of phosphoric acid, a pentose sugar and some cyclic bases containing 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nitrogen</a:t>
            </a: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. RNA has β-D-ribose in it as the sugar moiety.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The heterocyclic bases present in RNA are adenine (A), guanine (G), cytosine(C) and </a:t>
            </a:r>
            <a:r>
              <a:rPr lang="en-US" sz="1400" dirty="0" err="1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uracil</a:t>
            </a: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 (U).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 In RNA the fourth base is different from that of DNA. </a:t>
            </a: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The </a:t>
            </a: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RNA generally consists of a single strand which sometimes folds back; that results in a double helix structure.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There are three types of RNA molecules, each having a specific function</a:t>
            </a: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lang="en-US" sz="1400" b="1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messenger RNA (m-RNA)</a:t>
            </a: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2"/>
            </a:pPr>
            <a:r>
              <a:rPr lang="en-US" sz="1400" b="1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ribosomal RNA (r-RNA)</a:t>
            </a: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3"/>
            </a:pPr>
            <a:r>
              <a:rPr lang="en-US" sz="1400" b="1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transfer RNA (t-RNA)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b="1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AutoNum type="arabicPeriod" startAt="3"/>
            </a:pPr>
            <a:endParaRPr lang="en-US" sz="1400" b="1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 smtClean="0">
              <a:solidFill>
                <a:srgbClr val="333333"/>
              </a:solidFill>
              <a:latin typeface="Calibri" pitchFamily="34" charset="0"/>
              <a:cs typeface="Calibri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srgbClr val="333333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sz="1400" dirty="0"/>
          </a:p>
        </p:txBody>
      </p:sp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7848600" y="0"/>
            <a:ext cx="924120" cy="924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04800" y="133350"/>
            <a:ext cx="81534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A nucleic acid has three chemically distinct components- heterocyclic compound ( nitrogenous base), polysaccharides ( ribose/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deoxy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-ribose sugar) and phosphate or phosphoric acid.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For nucleic acids, the building block is a nucleotide.</a:t>
            </a:r>
          </a:p>
          <a:p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Nucleotide Structure</a:t>
            </a: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A nucleotide consists of three units, which are covalently linked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They are:</a:t>
            </a: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A nucleotide has three chemically distinct components. 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One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is a heterocyclic compound, the second is a monosaccharide and the third a phosphoric acid or phosphate. </a:t>
            </a: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Nitrogenous bases –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Purine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and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Pyrimidine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Pentose Sugar – Ribose and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Deoxyribose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Phosphate –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monophosphate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diphosphate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triphosphate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7" name="Google Shape;69;p15"/>
          <p:cNvPicPr/>
          <p:nvPr/>
        </p:nvPicPr>
        <p:blipFill>
          <a:blip r:embed="rId2"/>
          <a:stretch/>
        </p:blipFill>
        <p:spPr>
          <a:xfrm>
            <a:off x="8077200" y="590550"/>
            <a:ext cx="924120" cy="9241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/>
          <p:nvPr/>
        </p:nvPicPr>
        <p:blipFill>
          <a:blip r:embed="rId2"/>
          <a:stretch/>
        </p:blipFill>
        <p:spPr>
          <a:xfrm>
            <a:off x="8219880" y="28575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52400" y="209550"/>
            <a:ext cx="78486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heterocyclic compounds in nucleic acids are the nitrogenous bases named adenine, guanine,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uracil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, cytosine, and thymine.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Adenine and Guanine are substituted </a:t>
            </a:r>
            <a:r>
              <a:rPr lang="en-US" sz="1400" b="1" dirty="0" err="1" smtClean="0">
                <a:latin typeface="Calibri" pitchFamily="34" charset="0"/>
                <a:cs typeface="Calibri" pitchFamily="34" charset="0"/>
              </a:rPr>
              <a:t>purine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while the rest are substituted </a:t>
            </a:r>
            <a:r>
              <a:rPr lang="en-US" sz="1400" b="1" dirty="0" err="1" smtClean="0">
                <a:latin typeface="Calibri" pitchFamily="34" charset="0"/>
                <a:cs typeface="Calibri" pitchFamily="34" charset="0"/>
              </a:rPr>
              <a:t>pyrimidines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 skeletal heterocyclic ring is called as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purine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and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pyrimidine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respectively.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The sugar found in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polynucleotides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is either ribose (a monosaccharide pentose) (C</a:t>
            </a:r>
            <a:r>
              <a:rPr lang="en-US" sz="1400" baseline="-25000" dirty="0" smtClean="0">
                <a:latin typeface="Calibri" pitchFamily="34" charset="0"/>
                <a:cs typeface="Calibri" pitchFamily="34" charset="0"/>
              </a:rPr>
              <a:t>5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H</a:t>
            </a:r>
            <a:r>
              <a:rPr lang="en-US" sz="1400" baseline="-25000" dirty="0" smtClean="0">
                <a:latin typeface="Calibri" pitchFamily="34" charset="0"/>
                <a:cs typeface="Calibri" pitchFamily="34" charset="0"/>
              </a:rPr>
              <a:t>10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O</a:t>
            </a:r>
            <a:r>
              <a:rPr lang="en-US" sz="1400" baseline="-25000" dirty="0" smtClean="0">
                <a:latin typeface="Calibri" pitchFamily="34" charset="0"/>
                <a:cs typeface="Calibri" pitchFamily="34" charset="0"/>
              </a:rPr>
              <a:t>5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) or 2’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deoxyribose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(C</a:t>
            </a:r>
            <a:r>
              <a:rPr lang="en-US" sz="1400" baseline="-25000" dirty="0" smtClean="0">
                <a:latin typeface="Calibri" pitchFamily="34" charset="0"/>
                <a:cs typeface="Calibri" pitchFamily="34" charset="0"/>
              </a:rPr>
              <a:t>5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H</a:t>
            </a:r>
            <a:r>
              <a:rPr lang="en-US" sz="1400" baseline="-25000" dirty="0" smtClean="0">
                <a:latin typeface="Calibri" pitchFamily="34" charset="0"/>
                <a:cs typeface="Calibri" pitchFamily="34" charset="0"/>
              </a:rPr>
              <a:t>10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O4) .</a:t>
            </a: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 smtClean="0">
                <a:latin typeface="Calibri" pitchFamily="34" charset="0"/>
                <a:cs typeface="Calibri" pitchFamily="34" charset="0"/>
              </a:rPr>
              <a:t> A nucleic acid containing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deoxyribose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is called </a:t>
            </a:r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deoxyribonucleic acid (DNA)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while that which contains ribose is called </a:t>
            </a:r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ribonucleic acid (RNA).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2" descr="http://media.mycbseguide.com/images/static/revise/11/biology/11_Bio_ch09_0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1411878"/>
            <a:ext cx="3505200" cy="13645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047750"/>
            <a:ext cx="4991100" cy="3716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Google Shape;69;p15"/>
          <p:cNvPicPr/>
          <p:nvPr/>
        </p:nvPicPr>
        <p:blipFill>
          <a:blip r:embed="rId3"/>
          <a:stretch/>
        </p:blipFill>
        <p:spPr>
          <a:xfrm>
            <a:off x="8001000" y="0"/>
            <a:ext cx="924120" cy="924120"/>
          </a:xfrm>
          <a:prstGeom prst="rect">
            <a:avLst/>
          </a:prstGeom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381000" y="209550"/>
            <a:ext cx="7848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Nitrogenous Base</a:t>
            </a:r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: 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They contain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purine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or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pyrimidine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base. DNA contains adenine (A), guanine (G), thymine (T) and cytosine (C), whereas RNA contains adenine, guanine,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uracil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(U) and cytosine.</a:t>
            </a:r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85750"/>
            <a:ext cx="88392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How do nucleotides and nucleosides differ?</a:t>
            </a:r>
          </a:p>
          <a:p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Nucleoside = Nitrogenous base + Sugar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Nucleotide = Nucleoside + Phosphate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1400" dirty="0" smtClean="0">
                <a:latin typeface="Calibri" pitchFamily="34" charset="0"/>
                <a:cs typeface="Calibri" pitchFamily="34" charset="0"/>
              </a:rPr>
              <a:t>Nucleotides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are also named as nucleoside mono,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di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or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triphosphate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, based on the number of phosphate groups attached to it, e.g. Adenosine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monophosphate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(AMP), Adenosine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diphosphate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(ADP) or Adenosine </a:t>
            </a:r>
            <a:r>
              <a:rPr lang="en-US" sz="1400" dirty="0" err="1" smtClean="0">
                <a:latin typeface="Calibri" pitchFamily="34" charset="0"/>
                <a:cs typeface="Calibri" pitchFamily="34" charset="0"/>
              </a:rPr>
              <a:t>triphosphate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 (ATP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).</a:t>
            </a:r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 smtClean="0">
              <a:latin typeface="Calibri" pitchFamily="34" charset="0"/>
              <a:cs typeface="Calibri" pitchFamily="34" charset="0"/>
            </a:endParaRPr>
          </a:p>
          <a:p>
            <a:endParaRPr lang="en-US" sz="14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9;p15"/>
          <p:cNvPicPr/>
          <p:nvPr/>
        </p:nvPicPr>
        <p:blipFill>
          <a:blip r:embed="rId2"/>
          <a:stretch/>
        </p:blipFill>
        <p:spPr>
          <a:xfrm>
            <a:off x="8001000" y="438150"/>
            <a:ext cx="924120" cy="771720"/>
          </a:xfrm>
          <a:prstGeom prst="rect">
            <a:avLst/>
          </a:prstGeom>
          <a:ln>
            <a:noFill/>
          </a:ln>
        </p:spPr>
      </p:pic>
      <p:pic>
        <p:nvPicPr>
          <p:cNvPr id="34818" name="Picture 2" descr="C:\Users\A\Desktop\Figure_+Caption_+Structures+and+names+of+the+nucleosides+and+nucleotides+of+RNA+and+DNA.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819150"/>
            <a:ext cx="3505200" cy="2819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766</TotalTime>
  <Words>918</Words>
  <Application>LibreOffice/5.1.2.2$Windows_X86_64 LibreOffice_project/d3bf12ecb743fc0d20e0be0c58ca359301eb705f</Application>
  <PresentationFormat>On-screen Show (16:9)</PresentationFormat>
  <Paragraphs>187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user</dc:creator>
  <dc:description/>
  <cp:lastModifiedBy>A</cp:lastModifiedBy>
  <cp:revision>253</cp:revision>
  <dcterms:modified xsi:type="dcterms:W3CDTF">2020-08-15T12:09:45Z</dcterms:modified>
  <dc:language>en-IN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4</vt:i4>
  </property>
  <property fmtid="{D5CDD505-2E9C-101B-9397-08002B2CF9AE}" pid="8" name="PresentationFormat">
    <vt:lpwstr>On-screen Show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4</vt:i4>
  </property>
</Properties>
</file>