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85" r:id="rId2"/>
    <p:sldId id="275" r:id="rId3"/>
    <p:sldId id="291" r:id="rId4"/>
    <p:sldId id="279" r:id="rId5"/>
    <p:sldId id="295" r:id="rId6"/>
    <p:sldId id="299" r:id="rId7"/>
    <p:sldId id="298" r:id="rId8"/>
    <p:sldId id="282" r:id="rId9"/>
    <p:sldId id="276" r:id="rId10"/>
    <p:sldId id="290" r:id="rId11"/>
    <p:sldId id="267"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7" d="100"/>
          <a:sy n="97" d="100"/>
        </p:scale>
        <p:origin x="-384" y="-9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3">
    <p:pos x="6118"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
    <p:pos x="6118" y="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3AAB6D-D6CB-445D-8776-EE3095BDA171}" type="datetimeFigureOut">
              <a:rPr lang="en-US" smtClean="0"/>
              <a:pPr/>
              <a:t>8/15/2020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7AD98E-C14C-436B-ACD6-49D7BFB1A62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37AD98E-C14C-436B-ACD6-49D7BFB1A625}"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702160" y="1203480"/>
            <a:ext cx="3738600" cy="2982960"/>
          </a:xfrm>
          <a:prstGeom prst="rect">
            <a:avLst/>
          </a:prstGeom>
          <a:ln>
            <a:noFill/>
          </a:ln>
        </p:spPr>
      </p:pic>
      <p:pic>
        <p:nvPicPr>
          <p:cNvPr id="35" name="Picture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05200"/>
            <a:ext cx="8229240" cy="398124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r>
              <a:rPr lang="en-IN"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IN"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IN"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IN"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IN"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Google Shape;54;p13"/>
          <p:cNvPicPr/>
          <p:nvPr/>
        </p:nvPicPr>
        <p:blipFill>
          <a:blip r:embed="rId2"/>
          <a:stretch/>
        </p:blipFill>
        <p:spPr>
          <a:xfrm>
            <a:off x="0" y="3777480"/>
            <a:ext cx="9142560" cy="1364400"/>
          </a:xfrm>
          <a:prstGeom prst="rect">
            <a:avLst/>
          </a:prstGeom>
          <a:ln>
            <a:noFill/>
          </a:ln>
        </p:spPr>
      </p:pic>
      <p:pic>
        <p:nvPicPr>
          <p:cNvPr id="37" name="Google Shape;55;p13"/>
          <p:cNvPicPr/>
          <p:nvPr/>
        </p:nvPicPr>
        <p:blipFill>
          <a:blip r:embed="rId3"/>
          <a:stretch/>
        </p:blipFill>
        <p:spPr>
          <a:xfrm>
            <a:off x="7904880" y="105840"/>
            <a:ext cx="1168920" cy="1168920"/>
          </a:xfrm>
          <a:prstGeom prst="rect">
            <a:avLst/>
          </a:prstGeom>
          <a:ln>
            <a:noFill/>
          </a:ln>
        </p:spPr>
      </p:pic>
      <p:sp>
        <p:nvSpPr>
          <p:cNvPr id="38" name="CustomShape 1"/>
          <p:cNvSpPr/>
          <p:nvPr/>
        </p:nvSpPr>
        <p:spPr>
          <a:xfrm>
            <a:off x="144000" y="1200150"/>
            <a:ext cx="8761680" cy="15240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gn="ctr">
              <a:lnSpc>
                <a:spcPct val="100000"/>
              </a:lnSpc>
            </a:pPr>
            <a:r>
              <a:rPr lang="en-IN" sz="3000" b="1" strike="noStrike" spc="-1" dirty="0" smtClean="0">
                <a:solidFill>
                  <a:srgbClr val="FF0000"/>
                </a:solidFill>
                <a:uFill>
                  <a:solidFill>
                    <a:srgbClr val="FFFFFF"/>
                  </a:solidFill>
                </a:uFill>
                <a:latin typeface="Calibri"/>
                <a:ea typeface="Calibri"/>
              </a:rPr>
              <a:t>BIOMOLECULES</a:t>
            </a:r>
          </a:p>
          <a:p>
            <a:pPr algn="ctr">
              <a:lnSpc>
                <a:spcPct val="100000"/>
              </a:lnSpc>
            </a:pPr>
            <a:r>
              <a:rPr lang="en-IN" sz="2500" b="1" spc="-1" smtClean="0">
                <a:uFill>
                  <a:solidFill>
                    <a:srgbClr val="FFFFFF"/>
                  </a:solidFill>
                </a:uFill>
                <a:latin typeface="Calibri"/>
                <a:ea typeface="Calibri"/>
              </a:rPr>
              <a:t>CARBOHYDRATES  (POLYSACCHARIDES)</a:t>
            </a:r>
            <a:endParaRPr lang="en-IN" sz="2500" b="1" strike="noStrike" spc="-1" dirty="0" smtClean="0">
              <a:uFill>
                <a:solidFill>
                  <a:srgbClr val="FFFFFF"/>
                </a:solidFill>
              </a:uFill>
              <a:latin typeface="Calibri"/>
              <a:ea typeface="Calibri"/>
            </a:endParaRPr>
          </a:p>
        </p:txBody>
      </p:sp>
      <p:sp>
        <p:nvSpPr>
          <p:cNvPr id="39" name="CustomShape 2"/>
          <p:cNvSpPr/>
          <p:nvPr/>
        </p:nvSpPr>
        <p:spPr>
          <a:xfrm>
            <a:off x="2286000" y="2724150"/>
            <a:ext cx="4762440" cy="110175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1400" b="1" strike="noStrike" spc="-1" dirty="0" smtClean="0">
                <a:solidFill>
                  <a:srgbClr val="000000"/>
                </a:solidFill>
                <a:uFill>
                  <a:solidFill>
                    <a:srgbClr val="FFFFFF"/>
                  </a:solidFill>
                </a:uFill>
                <a:latin typeface="Arial"/>
                <a:ea typeface="Arial"/>
              </a:rPr>
              <a:t>SUBJECT </a:t>
            </a:r>
            <a:r>
              <a:rPr lang="en-IN" sz="1400" b="1" strike="noStrike" spc="-1" dirty="0">
                <a:solidFill>
                  <a:srgbClr val="000000"/>
                </a:solidFill>
                <a:uFill>
                  <a:solidFill>
                    <a:srgbClr val="FFFFFF"/>
                  </a:solidFill>
                </a:uFill>
                <a:latin typeface="Arial"/>
                <a:ea typeface="Arial"/>
              </a:rPr>
              <a:t>: </a:t>
            </a:r>
            <a:r>
              <a:rPr lang="en-IN" sz="1400" b="1" strike="noStrike" spc="-1" dirty="0" smtClean="0">
                <a:solidFill>
                  <a:srgbClr val="000000"/>
                </a:solidFill>
                <a:uFill>
                  <a:solidFill>
                    <a:srgbClr val="FFFFFF"/>
                  </a:solidFill>
                </a:uFill>
                <a:latin typeface="Arial"/>
                <a:ea typeface="Arial"/>
              </a:rPr>
              <a:t>(BIOLOGY)</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NUMBER: 9</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a:solidFill>
                  <a:srgbClr val="000000"/>
                </a:solidFill>
                <a:uFill>
                  <a:solidFill>
                    <a:srgbClr val="FFFFFF"/>
                  </a:solidFill>
                </a:uFill>
                <a:latin typeface="Arial"/>
                <a:ea typeface="Arial"/>
              </a:rPr>
              <a:t>CHAPTER NAME : BIOMOLECULES</a:t>
            </a: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nvPr/>
        </p:nvPicPr>
        <p:blipFill>
          <a:blip r:embed="rId2"/>
          <a:stretch/>
        </p:blipFill>
        <p:spPr>
          <a:xfrm>
            <a:off x="8001000" y="285750"/>
            <a:ext cx="924120" cy="924120"/>
          </a:xfrm>
          <a:prstGeom prst="rect">
            <a:avLst/>
          </a:prstGeom>
          <a:ln>
            <a:noFill/>
          </a:ln>
        </p:spPr>
      </p:pic>
      <p:sp>
        <p:nvSpPr>
          <p:cNvPr id="5" name="Rectangle 4"/>
          <p:cNvSpPr/>
          <p:nvPr/>
        </p:nvSpPr>
        <p:spPr>
          <a:xfrm>
            <a:off x="152400" y="1047750"/>
            <a:ext cx="6553200" cy="3877985"/>
          </a:xfrm>
          <a:prstGeom prst="rect">
            <a:avLst/>
          </a:prstGeom>
        </p:spPr>
        <p:txBody>
          <a:bodyPr wrap="square">
            <a:spAutoFit/>
          </a:bodyPr>
          <a:lstStyle/>
          <a:p>
            <a:pPr algn="just"/>
            <a:r>
              <a:rPr lang="en-US" sz="2200" b="1" dirty="0" smtClean="0">
                <a:solidFill>
                  <a:srgbClr val="FF0000"/>
                </a:solidFill>
                <a:latin typeface="Calibri" pitchFamily="34" charset="0"/>
                <a:cs typeface="Calibri" pitchFamily="34" charset="0"/>
              </a:rPr>
              <a:t>Importance of Carbohydrates</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Carbohydrates are responsible for storing chemical energy in living organism. You must hear all the time when athletes carbo-load before a game. This is so they can provide themselves with extra energy. They are also an important constituent for supporting tissues in plants and even in some animals.</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Photosynthesis is the process by which plants utilize solar energy to generate energy for themselves and food for us. Through this process, plants fix CO2 and synthesize carbohydrate. </a:t>
            </a:r>
          </a:p>
          <a:p>
            <a:pPr algn="just"/>
            <a:endParaRPr lang="en-US" sz="1400" dirty="0" smtClean="0">
              <a:latin typeface="Calibri" pitchFamily="34" charset="0"/>
              <a:cs typeface="Calibri" pitchFamily="34" charset="0"/>
            </a:endParaRPr>
          </a:p>
          <a:p>
            <a:pPr algn="just"/>
            <a:r>
              <a:rPr lang="en-US" sz="1400" baseline="-25000" dirty="0" smtClean="0">
                <a:latin typeface="Calibri" pitchFamily="34" charset="0"/>
                <a:cs typeface="Calibri" pitchFamily="34" charset="0"/>
              </a:rPr>
              <a:t>x</a:t>
            </a:r>
            <a:r>
              <a:rPr lang="en-US" sz="1400" dirty="0" smtClean="0">
                <a:latin typeface="Calibri" pitchFamily="34" charset="0"/>
                <a:cs typeface="Calibri" pitchFamily="34" charset="0"/>
              </a:rPr>
              <a:t>(CO2) + </a:t>
            </a:r>
            <a:r>
              <a:rPr lang="en-US" sz="1400" baseline="-25000" dirty="0" smtClean="0">
                <a:latin typeface="Calibri" pitchFamily="34" charset="0"/>
                <a:cs typeface="Calibri" pitchFamily="34" charset="0"/>
              </a:rPr>
              <a:t>y</a:t>
            </a:r>
            <a:r>
              <a:rPr lang="en-US" sz="1400" dirty="0" smtClean="0">
                <a:latin typeface="Calibri" pitchFamily="34" charset="0"/>
                <a:cs typeface="Calibri" pitchFamily="34" charset="0"/>
              </a:rPr>
              <a:t>(H2O) + Solar energy ⇒ </a:t>
            </a:r>
            <a:r>
              <a:rPr lang="en-US" sz="1400" dirty="0" err="1" smtClean="0">
                <a:latin typeface="Calibri" pitchFamily="34" charset="0"/>
                <a:cs typeface="Calibri" pitchFamily="34" charset="0"/>
              </a:rPr>
              <a:t>C</a:t>
            </a:r>
            <a:r>
              <a:rPr lang="en-US" sz="1400" baseline="-25000" dirty="0" err="1" smtClean="0">
                <a:latin typeface="Calibri" pitchFamily="34" charset="0"/>
                <a:cs typeface="Calibri" pitchFamily="34" charset="0"/>
              </a:rPr>
              <a:t>x</a:t>
            </a:r>
            <a:r>
              <a:rPr lang="en-US" sz="1400" dirty="0" smtClean="0">
                <a:latin typeface="Calibri" pitchFamily="34" charset="0"/>
                <a:cs typeface="Calibri" pitchFamily="34" charset="0"/>
              </a:rPr>
              <a:t> (H2O)</a:t>
            </a:r>
            <a:r>
              <a:rPr lang="en-US" sz="1400" baseline="-25000" dirty="0" smtClean="0">
                <a:latin typeface="Calibri" pitchFamily="34" charset="0"/>
                <a:cs typeface="Calibri" pitchFamily="34" charset="0"/>
              </a:rPr>
              <a:t>y</a:t>
            </a:r>
            <a:r>
              <a:rPr lang="en-US" sz="1400" dirty="0" smtClean="0">
                <a:latin typeface="Calibri" pitchFamily="34" charset="0"/>
                <a:cs typeface="Calibri" pitchFamily="34" charset="0"/>
              </a:rPr>
              <a:t> + O</a:t>
            </a:r>
            <a:r>
              <a:rPr lang="en-US" sz="1400" baseline="-25000" dirty="0" smtClean="0">
                <a:latin typeface="Calibri" pitchFamily="34" charset="0"/>
                <a:cs typeface="Calibri" pitchFamily="34" charset="0"/>
              </a:rPr>
              <a:t>2</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So carbohydrates due to photosynthesis are the repository of solar energy in plants, Then when plants or animals metabolize the said carbohydrate this energy releases. The metabolizing equation is just the reverse of the photosynthesis equation</a:t>
            </a:r>
          </a:p>
          <a:p>
            <a:pPr algn="just"/>
            <a:r>
              <a:rPr lang="en-US" sz="1400" dirty="0" err="1" smtClean="0">
                <a:latin typeface="Calibri" pitchFamily="34" charset="0"/>
                <a:cs typeface="Calibri" pitchFamily="34" charset="0"/>
              </a:rPr>
              <a:t>C</a:t>
            </a:r>
            <a:r>
              <a:rPr lang="en-US" sz="1400" baseline="-25000" dirty="0" err="1" smtClean="0">
                <a:latin typeface="Calibri" pitchFamily="34" charset="0"/>
                <a:cs typeface="Calibri" pitchFamily="34" charset="0"/>
              </a:rPr>
              <a:t>x</a:t>
            </a:r>
            <a:r>
              <a:rPr lang="en-US" sz="1400" dirty="0" smtClean="0">
                <a:latin typeface="Calibri" pitchFamily="34" charset="0"/>
                <a:cs typeface="Calibri" pitchFamily="34" charset="0"/>
              </a:rPr>
              <a:t> (H2O)</a:t>
            </a:r>
            <a:r>
              <a:rPr lang="en-US" sz="1400" baseline="-25000" dirty="0" smtClean="0">
                <a:latin typeface="Calibri" pitchFamily="34" charset="0"/>
                <a:cs typeface="Calibri" pitchFamily="34" charset="0"/>
              </a:rPr>
              <a:t>y</a:t>
            </a:r>
            <a:r>
              <a:rPr lang="en-US" sz="1400" dirty="0" smtClean="0">
                <a:latin typeface="Calibri" pitchFamily="34" charset="0"/>
                <a:cs typeface="Calibri" pitchFamily="34" charset="0"/>
              </a:rPr>
              <a:t> + O2 ⇒ </a:t>
            </a:r>
            <a:r>
              <a:rPr lang="en-US" sz="1400" baseline="-25000" dirty="0" smtClean="0">
                <a:latin typeface="Calibri" pitchFamily="34" charset="0"/>
                <a:cs typeface="Calibri" pitchFamily="34" charset="0"/>
              </a:rPr>
              <a:t>x</a:t>
            </a:r>
            <a:r>
              <a:rPr lang="en-US" sz="1400" dirty="0" smtClean="0">
                <a:latin typeface="Calibri" pitchFamily="34" charset="0"/>
                <a:cs typeface="Calibri" pitchFamily="34" charset="0"/>
              </a:rPr>
              <a:t>(CO2) + </a:t>
            </a:r>
            <a:r>
              <a:rPr lang="en-US" sz="1400" baseline="-25000" dirty="0" smtClean="0">
                <a:latin typeface="Calibri" pitchFamily="34" charset="0"/>
                <a:cs typeface="Calibri" pitchFamily="34" charset="0"/>
              </a:rPr>
              <a:t>y</a:t>
            </a:r>
            <a:r>
              <a:rPr lang="en-US" sz="1400" dirty="0" smtClean="0">
                <a:latin typeface="Calibri" pitchFamily="34" charset="0"/>
                <a:cs typeface="Calibri" pitchFamily="34" charset="0"/>
              </a:rPr>
              <a:t>(H2O) + Energy</a:t>
            </a:r>
            <a:endParaRPr lang="en-US" sz="1400"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Google Shape;76;p16"/>
          <p:cNvPicPr/>
          <p:nvPr/>
        </p:nvPicPr>
        <p:blipFill>
          <a:blip r:embed="rId2"/>
          <a:stretch/>
        </p:blipFill>
        <p:spPr>
          <a:xfrm>
            <a:off x="8077200" y="285750"/>
            <a:ext cx="924120" cy="924120"/>
          </a:xfrm>
          <a:prstGeom prst="rect">
            <a:avLst/>
          </a:prstGeom>
          <a:ln>
            <a:noFill/>
          </a:ln>
        </p:spPr>
      </p:pic>
      <p:sp>
        <p:nvSpPr>
          <p:cNvPr id="74" name="CustomShape 1"/>
          <p:cNvSpPr/>
          <p:nvPr/>
        </p:nvSpPr>
        <p:spPr>
          <a:xfrm>
            <a:off x="621360" y="743400"/>
            <a:ext cx="7799760" cy="35607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ctr"/>
          <a:lstStyle/>
          <a:p>
            <a:pPr marL="457200" algn="ctr">
              <a:lnSpc>
                <a:spcPct val="115000"/>
              </a:lnSpc>
            </a:pPr>
            <a:r>
              <a:rPr lang="en-IN" sz="4000" b="1" strike="noStrike" spc="-1" dirty="0">
                <a:solidFill>
                  <a:srgbClr val="000000"/>
                </a:solidFill>
                <a:uFill>
                  <a:solidFill>
                    <a:srgbClr val="FFFFFF"/>
                  </a:solidFill>
                </a:uFill>
                <a:latin typeface="Arial"/>
                <a:ea typeface="Arial"/>
              </a:rPr>
              <a:t>THANKING YOU</a:t>
            </a:r>
            <a:endParaRPr lang="en-IN" sz="1800" b="0" strike="noStrike" spc="-1" dirty="0">
              <a:solidFill>
                <a:srgbClr val="000000"/>
              </a:solidFill>
              <a:uFill>
                <a:solidFill>
                  <a:srgbClr val="FFFFFF"/>
                </a:solidFill>
              </a:uFill>
              <a:latin typeface="Arial"/>
            </a:endParaRPr>
          </a:p>
          <a:p>
            <a:pPr marL="457200" algn="ctr">
              <a:lnSpc>
                <a:spcPct val="115000"/>
              </a:lnSpc>
            </a:pPr>
            <a:r>
              <a:rPr lang="en-IN" sz="4000" b="1" strike="noStrike" spc="-1" dirty="0">
                <a:solidFill>
                  <a:srgbClr val="FF0000"/>
                </a:solidFill>
                <a:uFill>
                  <a:solidFill>
                    <a:srgbClr val="FFFFFF"/>
                  </a:solidFill>
                </a:uFill>
                <a:latin typeface="Arial"/>
                <a:ea typeface="Arial"/>
              </a:rPr>
              <a:t>ODM EDUCATIONAL GROUP</a:t>
            </a:r>
            <a:endParaRPr lang="en-IN" sz="1800" b="0" strike="noStrike" spc="-1" dirty="0">
              <a:solidFill>
                <a:srgbClr val="000000"/>
              </a:solidFill>
              <a:uFill>
                <a:solidFill>
                  <a:srgbClr val="FFFFFF"/>
                </a:solidFill>
              </a:uFill>
              <a:latin typeface="Arial"/>
            </a:endParaRPr>
          </a:p>
          <a:p>
            <a:pPr marL="457200">
              <a:lnSpc>
                <a:spcPct val="100000"/>
              </a:lnSpc>
            </a:pP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Google Shape;69;p15"/>
          <p:cNvPicPr/>
          <p:nvPr/>
        </p:nvPicPr>
        <p:blipFill>
          <a:blip r:embed="rId2"/>
          <a:stretch/>
        </p:blipFill>
        <p:spPr>
          <a:xfrm>
            <a:off x="7924800" y="438150"/>
            <a:ext cx="924120" cy="924120"/>
          </a:xfrm>
          <a:prstGeom prst="rect">
            <a:avLst/>
          </a:prstGeom>
          <a:ln>
            <a:noFill/>
          </a:ln>
        </p:spPr>
      </p:pic>
      <p:sp>
        <p:nvSpPr>
          <p:cNvPr id="5" name="Rectangle 4"/>
          <p:cNvSpPr/>
          <p:nvPr/>
        </p:nvSpPr>
        <p:spPr>
          <a:xfrm>
            <a:off x="228600" y="926961"/>
            <a:ext cx="6248400" cy="4216539"/>
          </a:xfrm>
          <a:prstGeom prst="rect">
            <a:avLst/>
          </a:prstGeom>
        </p:spPr>
        <p:txBody>
          <a:bodyPr wrap="square">
            <a:spAutoFit/>
          </a:bodyPr>
          <a:lstStyle/>
          <a:p>
            <a:pPr algn="just"/>
            <a:endParaRPr lang="en-US" sz="1400" b="1" dirty="0" smtClean="0">
              <a:latin typeface="Calibri" pitchFamily="34" charset="0"/>
              <a:cs typeface="Calibri" pitchFamily="34" charset="0"/>
            </a:endParaRPr>
          </a:p>
          <a:p>
            <a:pPr algn="just"/>
            <a:r>
              <a:rPr lang="en-US" sz="2200" b="1" dirty="0" smtClean="0">
                <a:solidFill>
                  <a:srgbClr val="FF0000"/>
                </a:solidFill>
                <a:latin typeface="Calibri" pitchFamily="34" charset="0"/>
                <a:cs typeface="Calibri" pitchFamily="34" charset="0"/>
              </a:rPr>
              <a:t>Carbohydrates</a:t>
            </a:r>
          </a:p>
          <a:p>
            <a:pPr algn="just"/>
            <a:endParaRPr lang="en-US" sz="2200" b="1" dirty="0" smtClean="0">
              <a:solidFill>
                <a:srgbClr val="FF0000"/>
              </a:solidFill>
              <a:latin typeface="Calibri" pitchFamily="34" charset="0"/>
              <a:cs typeface="Calibri" pitchFamily="34" charset="0"/>
            </a:endParaRPr>
          </a:p>
          <a:p>
            <a:pPr algn="just"/>
            <a:r>
              <a:rPr lang="en-US" sz="1400" dirty="0" smtClean="0">
                <a:latin typeface="Calibri" pitchFamily="34" charset="0"/>
                <a:cs typeface="Calibri" pitchFamily="34" charset="0"/>
              </a:rPr>
              <a:t>The term carbohydrate is itself a combination of the “hydrates of carbon”. They are also known as </a:t>
            </a:r>
            <a:r>
              <a:rPr lang="en-US" sz="1400" i="1" dirty="0" smtClean="0">
                <a:latin typeface="Calibri" pitchFamily="34" charset="0"/>
                <a:cs typeface="Calibri" pitchFamily="34" charset="0"/>
              </a:rPr>
              <a:t>“</a:t>
            </a:r>
            <a:r>
              <a:rPr lang="en-US" sz="1400" i="1" dirty="0" err="1" smtClean="0">
                <a:latin typeface="Calibri" pitchFamily="34" charset="0"/>
                <a:cs typeface="Calibri" pitchFamily="34" charset="0"/>
              </a:rPr>
              <a:t>Saccharides</a:t>
            </a:r>
            <a:r>
              <a:rPr lang="en-US" sz="1400" i="1" dirty="0" smtClean="0">
                <a:latin typeface="Calibri" pitchFamily="34" charset="0"/>
                <a:cs typeface="Calibri" pitchFamily="34" charset="0"/>
              </a:rPr>
              <a:t>”</a:t>
            </a:r>
            <a:r>
              <a:rPr lang="en-US" sz="1400" dirty="0" smtClean="0">
                <a:latin typeface="Calibri" pitchFamily="34" charset="0"/>
                <a:cs typeface="Calibri" pitchFamily="34" charset="0"/>
              </a:rPr>
              <a:t> which is a derivation of the Greek word “</a:t>
            </a:r>
            <a:r>
              <a:rPr lang="en-US" sz="1400" dirty="0" err="1" smtClean="0">
                <a:latin typeface="Calibri" pitchFamily="34" charset="0"/>
                <a:cs typeface="Calibri" pitchFamily="34" charset="0"/>
              </a:rPr>
              <a:t>Sakcharon</a:t>
            </a:r>
            <a:r>
              <a:rPr lang="en-US" sz="1400" dirty="0" smtClean="0">
                <a:latin typeface="Calibri" pitchFamily="34" charset="0"/>
                <a:cs typeface="Calibri" pitchFamily="34" charset="0"/>
              </a:rPr>
              <a:t>” meaning sugar.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definition of carbohydrates in chemistry is as follows</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b="1" i="1" dirty="0" smtClean="0">
                <a:latin typeface="Calibri" pitchFamily="34" charset="0"/>
                <a:cs typeface="Calibri" pitchFamily="34" charset="0"/>
              </a:rPr>
              <a:t>“Optically active </a:t>
            </a:r>
            <a:r>
              <a:rPr lang="en-US" sz="1400" b="1" i="1" dirty="0" err="1" smtClean="0">
                <a:latin typeface="Calibri" pitchFamily="34" charset="0"/>
                <a:cs typeface="Calibri" pitchFamily="34" charset="0"/>
              </a:rPr>
              <a:t>polyhydroxy</a:t>
            </a:r>
            <a:r>
              <a:rPr lang="en-US" sz="1400" b="1" i="1" dirty="0" smtClean="0">
                <a:latin typeface="Calibri" pitchFamily="34" charset="0"/>
                <a:cs typeface="Calibri" pitchFamily="34" charset="0"/>
              </a:rPr>
              <a:t> </a:t>
            </a:r>
            <a:r>
              <a:rPr lang="en-US" sz="1400" b="1" i="1" dirty="0" err="1" smtClean="0">
                <a:latin typeface="Calibri" pitchFamily="34" charset="0"/>
                <a:cs typeface="Calibri" pitchFamily="34" charset="0"/>
              </a:rPr>
              <a:t>aldehydes</a:t>
            </a:r>
            <a:r>
              <a:rPr lang="en-US" sz="1400" b="1" i="1" dirty="0" smtClean="0">
                <a:latin typeface="Calibri" pitchFamily="34" charset="0"/>
                <a:cs typeface="Calibri" pitchFamily="34" charset="0"/>
              </a:rPr>
              <a:t> or </a:t>
            </a:r>
            <a:r>
              <a:rPr lang="en-US" sz="1400" b="1" i="1" dirty="0" err="1" smtClean="0">
                <a:latin typeface="Calibri" pitchFamily="34" charset="0"/>
                <a:cs typeface="Calibri" pitchFamily="34" charset="0"/>
              </a:rPr>
              <a:t>polyhydroxy</a:t>
            </a:r>
            <a:r>
              <a:rPr lang="en-US" sz="1400" b="1" i="1" dirty="0" smtClean="0">
                <a:latin typeface="Calibri" pitchFamily="34" charset="0"/>
                <a:cs typeface="Calibri" pitchFamily="34" charset="0"/>
              </a:rPr>
              <a:t> </a:t>
            </a:r>
            <a:r>
              <a:rPr lang="en-US" sz="1400" b="1" i="1" dirty="0" err="1" smtClean="0">
                <a:latin typeface="Calibri" pitchFamily="34" charset="0"/>
                <a:cs typeface="Calibri" pitchFamily="34" charset="0"/>
              </a:rPr>
              <a:t>ketones</a:t>
            </a:r>
            <a:r>
              <a:rPr lang="en-US" sz="1400" b="1" i="1" dirty="0" smtClean="0">
                <a:latin typeface="Calibri" pitchFamily="34" charset="0"/>
                <a:cs typeface="Calibri" pitchFamily="34" charset="0"/>
              </a:rPr>
              <a:t> or substances which give these on hydrolysis are termed as carbohydrates”.</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Some of the most common carbohydrates that we come across in our daily lives are in form of sugars. These sugars can be in form of Glucose, Sucrose, Fructose, Cellulose, Maltose etc.</a:t>
            </a:r>
          </a:p>
          <a:p>
            <a:pPr algn="just"/>
            <a:endParaRPr lang="en-US" sz="1400" dirty="0">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8077200" y="514350"/>
            <a:ext cx="924120" cy="924120"/>
          </a:xfrm>
          <a:prstGeom prst="rect">
            <a:avLst/>
          </a:prstGeom>
          <a:ln>
            <a:noFill/>
          </a:ln>
        </p:spPr>
      </p:pic>
      <p:sp>
        <p:nvSpPr>
          <p:cNvPr id="4" name="Rectangle 3"/>
          <p:cNvSpPr/>
          <p:nvPr/>
        </p:nvSpPr>
        <p:spPr>
          <a:xfrm>
            <a:off x="304800" y="666750"/>
            <a:ext cx="5943600" cy="3662541"/>
          </a:xfrm>
          <a:prstGeom prst="rect">
            <a:avLst/>
          </a:prstGeom>
        </p:spPr>
        <p:txBody>
          <a:bodyPr wrap="square">
            <a:spAutoFit/>
          </a:bodyPr>
          <a:lstStyle/>
          <a:p>
            <a:pPr algn="just"/>
            <a:r>
              <a:rPr lang="en-US" sz="2200" dirty="0" smtClean="0">
                <a:solidFill>
                  <a:srgbClr val="FF0000"/>
                </a:solidFill>
                <a:latin typeface="Calibri" pitchFamily="34" charset="0"/>
                <a:cs typeface="Calibri" pitchFamily="34" charset="0"/>
              </a:rPr>
              <a:t>General Formula of Carbohydrate</a:t>
            </a:r>
          </a:p>
          <a:p>
            <a:pPr algn="just"/>
            <a:r>
              <a:rPr lang="en-US" sz="1400" dirty="0" smtClean="0">
                <a:latin typeface="Calibri" pitchFamily="34" charset="0"/>
                <a:cs typeface="Calibri" pitchFamily="34" charset="0"/>
              </a:rPr>
              <a:t>The general formula for carbohydrate is </a:t>
            </a:r>
            <a:r>
              <a:rPr lang="en-US" sz="1400" dirty="0" err="1" smtClean="0">
                <a:latin typeface="Calibri" pitchFamily="34" charset="0"/>
                <a:cs typeface="Calibri" pitchFamily="34" charset="0"/>
              </a:rPr>
              <a:t>Cn</a:t>
            </a:r>
            <a:r>
              <a:rPr lang="en-US" sz="1400" dirty="0" smtClean="0">
                <a:latin typeface="Calibri" pitchFamily="34" charset="0"/>
                <a:cs typeface="Calibri" pitchFamily="34" charset="0"/>
              </a:rPr>
              <a:t>(H</a:t>
            </a:r>
            <a:r>
              <a:rPr lang="en-US" sz="1400" baseline="-25000" dirty="0" smtClean="0">
                <a:latin typeface="Calibri" pitchFamily="34" charset="0"/>
                <a:cs typeface="Calibri" pitchFamily="34" charset="0"/>
              </a:rPr>
              <a:t>2</a:t>
            </a:r>
            <a:r>
              <a:rPr lang="en-US" sz="1400" dirty="0" smtClean="0">
                <a:latin typeface="Calibri" pitchFamily="34" charset="0"/>
                <a:cs typeface="Calibri" pitchFamily="34" charset="0"/>
              </a:rPr>
              <a:t>O)n</a:t>
            </a:r>
            <a:r>
              <a:rPr lang="en-US" sz="1400" baseline="-25000" dirty="0" smtClean="0">
                <a:latin typeface="Calibri" pitchFamily="34" charset="0"/>
                <a:cs typeface="Calibri" pitchFamily="34" charset="0"/>
              </a:rPr>
              <a:t>.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There are various exceptions to this that we will see.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Acetic Acid which is CH</a:t>
            </a:r>
            <a:r>
              <a:rPr lang="en-US" sz="1400" baseline="-25000" dirty="0" smtClean="0">
                <a:latin typeface="Calibri" pitchFamily="34" charset="0"/>
                <a:cs typeface="Calibri" pitchFamily="34" charset="0"/>
              </a:rPr>
              <a:t>3</a:t>
            </a:r>
            <a:r>
              <a:rPr lang="en-US" sz="1400" dirty="0" smtClean="0">
                <a:latin typeface="Calibri" pitchFamily="34" charset="0"/>
                <a:cs typeface="Calibri" pitchFamily="34" charset="0"/>
              </a:rPr>
              <a:t>COOH</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Now although this will fit in the general formula of carbohydrate i.e. </a:t>
            </a:r>
            <a:r>
              <a:rPr lang="en-US" sz="1400" dirty="0" err="1" smtClean="0">
                <a:latin typeface="Calibri" pitchFamily="34" charset="0"/>
                <a:cs typeface="Calibri" pitchFamily="34" charset="0"/>
              </a:rPr>
              <a:t>Cn</a:t>
            </a:r>
            <a:r>
              <a:rPr lang="en-US" sz="1400" dirty="0" smtClean="0">
                <a:latin typeface="Calibri" pitchFamily="34" charset="0"/>
                <a:cs typeface="Calibri" pitchFamily="34" charset="0"/>
              </a:rPr>
              <a:t>(H</a:t>
            </a:r>
            <a:r>
              <a:rPr lang="en-US" sz="1400" baseline="-25000" dirty="0" smtClean="0">
                <a:latin typeface="Calibri" pitchFamily="34" charset="0"/>
                <a:cs typeface="Calibri" pitchFamily="34" charset="0"/>
              </a:rPr>
              <a:t>2</a:t>
            </a:r>
            <a:r>
              <a:rPr lang="en-US" sz="1400" dirty="0" smtClean="0">
                <a:latin typeface="Calibri" pitchFamily="34" charset="0"/>
                <a:cs typeface="Calibri" pitchFamily="34" charset="0"/>
              </a:rPr>
              <a:t>O)n</a:t>
            </a:r>
            <a:r>
              <a:rPr lang="en-US" sz="1400" baseline="-25000" dirty="0" smtClean="0">
                <a:latin typeface="Calibri" pitchFamily="34" charset="0"/>
                <a:cs typeface="Calibri" pitchFamily="34" charset="0"/>
              </a:rPr>
              <a:t>, </a:t>
            </a:r>
            <a:r>
              <a:rPr lang="en-US" sz="1400" dirty="0" smtClean="0">
                <a:latin typeface="Calibri" pitchFamily="34" charset="0"/>
                <a:cs typeface="Calibri" pitchFamily="34" charset="0"/>
              </a:rPr>
              <a:t>we know that acetic acid is not a carbohydrate.</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Formaldehyde (HCHO) also falls under this category of this general formula but is also not a carbohydrate.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And on the other hand, </a:t>
            </a:r>
            <a:r>
              <a:rPr lang="en-US" sz="1400" dirty="0" err="1" smtClean="0">
                <a:latin typeface="Calibri" pitchFamily="34" charset="0"/>
                <a:cs typeface="Calibri" pitchFamily="34" charset="0"/>
              </a:rPr>
              <a:t>Rhamnose</a:t>
            </a:r>
            <a:r>
              <a:rPr lang="en-US" sz="1400" dirty="0" smtClean="0">
                <a:latin typeface="Calibri" pitchFamily="34" charset="0"/>
                <a:cs typeface="Calibri" pitchFamily="34" charset="0"/>
              </a:rPr>
              <a:t> (C</a:t>
            </a:r>
            <a:r>
              <a:rPr lang="en-US" sz="1400" baseline="-25000" dirty="0" smtClean="0">
                <a:latin typeface="Calibri" pitchFamily="34" charset="0"/>
                <a:cs typeface="Calibri" pitchFamily="34" charset="0"/>
              </a:rPr>
              <a:t>6</a:t>
            </a:r>
            <a:r>
              <a:rPr lang="en-US" sz="1400" dirty="0" smtClean="0">
                <a:latin typeface="Calibri" pitchFamily="34" charset="0"/>
                <a:cs typeface="Calibri" pitchFamily="34" charset="0"/>
              </a:rPr>
              <a:t>H</a:t>
            </a:r>
            <a:r>
              <a:rPr lang="en-US" sz="1400" baseline="-25000" dirty="0" smtClean="0">
                <a:latin typeface="Calibri" pitchFamily="34" charset="0"/>
                <a:cs typeface="Calibri" pitchFamily="34" charset="0"/>
              </a:rPr>
              <a:t>12</a:t>
            </a:r>
            <a:r>
              <a:rPr lang="en-US" sz="1400" dirty="0" smtClean="0">
                <a:latin typeface="Calibri" pitchFamily="34" charset="0"/>
                <a:cs typeface="Calibri" pitchFamily="34" charset="0"/>
              </a:rPr>
              <a:t>O</a:t>
            </a:r>
            <a:r>
              <a:rPr lang="en-US" sz="1400" baseline="-25000" dirty="0" smtClean="0">
                <a:latin typeface="Calibri" pitchFamily="34" charset="0"/>
                <a:cs typeface="Calibri" pitchFamily="34" charset="0"/>
              </a:rPr>
              <a:t>6</a:t>
            </a:r>
            <a:r>
              <a:rPr lang="en-US" sz="1400" dirty="0" smtClean="0">
                <a:latin typeface="Calibri" pitchFamily="34" charset="0"/>
                <a:cs typeface="Calibri" pitchFamily="34" charset="0"/>
              </a:rPr>
              <a:t>) which is very much a carbohydrate but does not follow the general formula.</a:t>
            </a:r>
            <a:endParaRPr lang="en-US" sz="1400"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3"/>
          <a:stretch/>
        </p:blipFill>
        <p:spPr>
          <a:xfrm>
            <a:off x="8219880" y="209550"/>
            <a:ext cx="924120" cy="924120"/>
          </a:xfrm>
          <a:prstGeom prst="rect">
            <a:avLst/>
          </a:prstGeom>
          <a:ln>
            <a:noFill/>
          </a:ln>
        </p:spPr>
      </p:pic>
      <p:sp>
        <p:nvSpPr>
          <p:cNvPr id="8" name="Rectangle 7"/>
          <p:cNvSpPr/>
          <p:nvPr/>
        </p:nvSpPr>
        <p:spPr>
          <a:xfrm>
            <a:off x="228600" y="209550"/>
            <a:ext cx="7924800" cy="4739759"/>
          </a:xfrm>
          <a:prstGeom prst="rect">
            <a:avLst/>
          </a:prstGeom>
        </p:spPr>
        <p:txBody>
          <a:bodyPr wrap="square">
            <a:spAutoFit/>
          </a:bodyPr>
          <a:lstStyle/>
          <a:p>
            <a:r>
              <a:rPr lang="en-US" sz="2200" b="1" dirty="0" smtClean="0">
                <a:solidFill>
                  <a:srgbClr val="FF0000"/>
                </a:solidFill>
                <a:latin typeface="Calibri" pitchFamily="34" charset="0"/>
                <a:cs typeface="Calibri" pitchFamily="34" charset="0"/>
              </a:rPr>
              <a:t>Classification of Carbohydrates</a:t>
            </a:r>
          </a:p>
          <a:p>
            <a:pPr algn="just"/>
            <a:r>
              <a:rPr lang="en-US" sz="1400" dirty="0" smtClean="0">
                <a:latin typeface="Calibri" pitchFamily="34" charset="0"/>
                <a:cs typeface="Calibri" pitchFamily="34" charset="0"/>
              </a:rPr>
              <a:t>The main classification of carbohydrate is done on the basis of hydrolysis. This classification is as follow</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b="1" i="1" dirty="0" err="1" smtClean="0">
                <a:latin typeface="Calibri" pitchFamily="34" charset="0"/>
                <a:cs typeface="Calibri" pitchFamily="34" charset="0"/>
              </a:rPr>
              <a:t>Monosaccarides</a:t>
            </a:r>
            <a:r>
              <a:rPr lang="en-US" sz="1400" dirty="0" smtClean="0">
                <a:latin typeface="Calibri" pitchFamily="34" charset="0"/>
                <a:cs typeface="Calibri" pitchFamily="34" charset="0"/>
              </a:rPr>
              <a:t>: These are the simplest form of carbohydrate that cannot be hydrolyzed any further. They have the general formula of (CH</a:t>
            </a:r>
            <a:r>
              <a:rPr lang="en-US" sz="1400" baseline="-25000" dirty="0" smtClean="0">
                <a:latin typeface="Calibri" pitchFamily="34" charset="0"/>
                <a:cs typeface="Calibri" pitchFamily="34" charset="0"/>
              </a:rPr>
              <a:t>2</a:t>
            </a:r>
            <a:r>
              <a:rPr lang="en-US" sz="1400" dirty="0" smtClean="0">
                <a:latin typeface="Calibri" pitchFamily="34" charset="0"/>
                <a:cs typeface="Calibri" pitchFamily="34" charset="0"/>
              </a:rPr>
              <a:t>O)</a:t>
            </a:r>
            <a:r>
              <a:rPr lang="en-US" sz="1400" baseline="-25000" dirty="0" smtClean="0">
                <a:latin typeface="Calibri" pitchFamily="34" charset="0"/>
                <a:cs typeface="Calibri" pitchFamily="34" charset="0"/>
              </a:rPr>
              <a:t>n</a:t>
            </a:r>
            <a:r>
              <a:rPr lang="en-US" sz="1400" dirty="0" smtClean="0">
                <a:latin typeface="Calibri" pitchFamily="34" charset="0"/>
                <a:cs typeface="Calibri" pitchFamily="34" charset="0"/>
              </a:rPr>
              <a:t>. Some common examples are glucose, Ribose etc</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b="1" i="1" dirty="0" smtClean="0">
                <a:latin typeface="Calibri" pitchFamily="34" charset="0"/>
                <a:cs typeface="Calibri" pitchFamily="34" charset="0"/>
              </a:rPr>
              <a:t>Oligosaccharides</a:t>
            </a:r>
            <a:r>
              <a:rPr lang="en-US" sz="1400" dirty="0" smtClean="0">
                <a:latin typeface="Calibri" pitchFamily="34" charset="0"/>
                <a:cs typeface="Calibri" pitchFamily="34" charset="0"/>
              </a:rPr>
              <a:t>: Carbohydrates that on hydrolysis yield two to ten smaller units or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 are oligosaccharides.  </a:t>
            </a:r>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They </a:t>
            </a:r>
            <a:r>
              <a:rPr lang="en-US" sz="1400" dirty="0" smtClean="0">
                <a:latin typeface="Calibri" pitchFamily="34" charset="0"/>
                <a:cs typeface="Calibri" pitchFamily="34" charset="0"/>
              </a:rPr>
              <a:t>are a large category and further divides into various subcategories</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b="1" dirty="0" smtClean="0">
                <a:latin typeface="Calibri" pitchFamily="34" charset="0"/>
                <a:cs typeface="Calibri" pitchFamily="34" charset="0"/>
              </a:rPr>
              <a:t>Disaccharides</a:t>
            </a:r>
            <a:r>
              <a:rPr lang="en-US" sz="1400" dirty="0" smtClean="0">
                <a:latin typeface="Calibri" pitchFamily="34" charset="0"/>
                <a:cs typeface="Calibri" pitchFamily="34" charset="0"/>
              </a:rPr>
              <a:t>: A further classification of oligosaccharides, these give two units of the same or different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 on hydrolysis. For example, sucrose on hydrolysis gives one molecule of glucose and fructose each. </a:t>
            </a:r>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Whereas </a:t>
            </a:r>
            <a:r>
              <a:rPr lang="en-US" sz="1400" dirty="0" smtClean="0">
                <a:latin typeface="Calibri" pitchFamily="34" charset="0"/>
                <a:cs typeface="Calibri" pitchFamily="34" charset="0"/>
              </a:rPr>
              <a:t>maltose on hydrolysis gives two molecules of only glucose,</a:t>
            </a:r>
          </a:p>
          <a:p>
            <a:pPr algn="just"/>
            <a:endParaRPr lang="en-US" sz="1400" b="1" i="1" dirty="0" smtClean="0">
              <a:latin typeface="Calibri" pitchFamily="34" charset="0"/>
              <a:cs typeface="Calibri" pitchFamily="34" charset="0"/>
            </a:endParaRPr>
          </a:p>
          <a:p>
            <a:pPr algn="just"/>
            <a:r>
              <a:rPr lang="en-US" sz="1400" b="1" i="1" dirty="0" err="1" smtClean="0">
                <a:latin typeface="Calibri" pitchFamily="34" charset="0"/>
                <a:cs typeface="Calibri" pitchFamily="34" charset="0"/>
              </a:rPr>
              <a:t>Trisaccharides</a:t>
            </a:r>
            <a:r>
              <a:rPr lang="en-US" sz="1400" dirty="0" smtClean="0">
                <a:latin typeface="Calibri" pitchFamily="34" charset="0"/>
                <a:cs typeface="Calibri" pitchFamily="34" charset="0"/>
              </a:rPr>
              <a:t>: Carbohydrates that on hydrolysis gives three molecules of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 whether same or different. </a:t>
            </a:r>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An </a:t>
            </a:r>
            <a:r>
              <a:rPr lang="en-US" sz="1400" dirty="0" smtClean="0">
                <a:latin typeface="Calibri" pitchFamily="34" charset="0"/>
                <a:cs typeface="Calibri" pitchFamily="34" charset="0"/>
              </a:rPr>
              <a:t>example is </a:t>
            </a:r>
            <a:r>
              <a:rPr lang="en-US" sz="1400" dirty="0" err="1" smtClean="0">
                <a:latin typeface="Calibri" pitchFamily="34" charset="0"/>
                <a:cs typeface="Calibri" pitchFamily="34" charset="0"/>
              </a:rPr>
              <a:t>Raffinose</a:t>
            </a:r>
            <a:r>
              <a:rPr lang="en-US" sz="1400" dirty="0" smtClean="0">
                <a:latin typeface="Calibri" pitchFamily="34" charset="0"/>
                <a:cs typeface="Calibri" pitchFamily="34" charset="0"/>
              </a:rPr>
              <a:t>.</a:t>
            </a:r>
          </a:p>
          <a:p>
            <a:pPr algn="just"/>
            <a:endParaRPr lang="en-US" sz="1400" b="1" i="1" dirty="0" smtClean="0">
              <a:latin typeface="Calibri" pitchFamily="34" charset="0"/>
              <a:cs typeface="Calibri" pitchFamily="34" charset="0"/>
            </a:endParaRPr>
          </a:p>
          <a:p>
            <a:pPr algn="just"/>
            <a:r>
              <a:rPr lang="en-US" sz="1400" b="1" i="1" dirty="0" err="1" smtClean="0">
                <a:latin typeface="Calibri" pitchFamily="34" charset="0"/>
                <a:cs typeface="Calibri" pitchFamily="34" charset="0"/>
              </a:rPr>
              <a:t>Tetrasaccharides</a:t>
            </a:r>
            <a:r>
              <a:rPr lang="en-US" sz="1400" dirty="0" smtClean="0">
                <a:latin typeface="Calibri" pitchFamily="34" charset="0"/>
                <a:cs typeface="Calibri" pitchFamily="34" charset="0"/>
              </a:rPr>
              <a:t>: And as the name suggests this carbohydrate on hydrolysis give four molecules of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Stachyose</a:t>
            </a:r>
            <a:r>
              <a:rPr lang="en-US" sz="1400" dirty="0" smtClean="0">
                <a:latin typeface="Calibri" pitchFamily="34" charset="0"/>
                <a:cs typeface="Calibri" pitchFamily="34" charset="0"/>
              </a:rPr>
              <a:t> is an example.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61950"/>
            <a:ext cx="7086600" cy="4739759"/>
          </a:xfrm>
          <a:prstGeom prst="rect">
            <a:avLst/>
          </a:prstGeom>
        </p:spPr>
        <p:txBody>
          <a:bodyPr wrap="square">
            <a:spAutoFit/>
          </a:bodyPr>
          <a:lstStyle/>
          <a:p>
            <a:pPr algn="just"/>
            <a:r>
              <a:rPr lang="en-US" sz="2200" b="1" dirty="0" smtClean="0">
                <a:solidFill>
                  <a:srgbClr val="FF0000"/>
                </a:solidFill>
                <a:latin typeface="Calibri" pitchFamily="34" charset="0"/>
                <a:cs typeface="Calibri" pitchFamily="34" charset="0"/>
              </a:rPr>
              <a:t>Polysaccharide</a:t>
            </a:r>
          </a:p>
          <a:p>
            <a:pPr algn="just"/>
            <a:r>
              <a:rPr lang="en-US" sz="1400" dirty="0" smtClean="0">
                <a:latin typeface="Calibri" pitchFamily="34" charset="0"/>
                <a:cs typeface="Calibri" pitchFamily="34" charset="0"/>
              </a:rPr>
              <a:t>These are complex carbohydrates made up of repeating units of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 or sugar that are attached together by </a:t>
            </a:r>
            <a:r>
              <a:rPr lang="en-US" sz="1400" dirty="0" err="1" smtClean="0">
                <a:latin typeface="Calibri" pitchFamily="34" charset="0"/>
                <a:cs typeface="Calibri" pitchFamily="34" charset="0"/>
              </a:rPr>
              <a:t>Glycosidic</a:t>
            </a:r>
            <a:r>
              <a:rPr lang="en-US" sz="1400" dirty="0" smtClean="0">
                <a:latin typeface="Calibri" pitchFamily="34" charset="0"/>
                <a:cs typeface="Calibri" pitchFamily="34" charset="0"/>
              </a:rPr>
              <a:t> linkage. Another class of acid insoluble pellet.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Another </a:t>
            </a:r>
            <a:r>
              <a:rPr lang="en-US" sz="1400" dirty="0" smtClean="0">
                <a:latin typeface="Calibri" pitchFamily="34" charset="0"/>
                <a:cs typeface="Calibri" pitchFamily="34" charset="0"/>
              </a:rPr>
              <a:t>name for them is </a:t>
            </a:r>
            <a:r>
              <a:rPr lang="en-US" sz="1400" b="1" i="1" dirty="0" err="1" smtClean="0">
                <a:latin typeface="Calibri" pitchFamily="34" charset="0"/>
                <a:cs typeface="Calibri" pitchFamily="34" charset="0"/>
              </a:rPr>
              <a:t>Glycans</a:t>
            </a:r>
            <a:r>
              <a:rPr lang="en-US" sz="1400" b="1" i="1"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These carbohydrates are not sweet in taste and are also known as non-sugars. Some common examples are starch, glycogen etc.</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Polysaccharides are classified into two parts, namely: homo and hetero polysaccharide.</a:t>
            </a:r>
          </a:p>
          <a:p>
            <a:pPr algn="just"/>
            <a:endParaRPr lang="en-US" sz="1400" i="1" dirty="0" smtClean="0">
              <a:latin typeface="Calibri" pitchFamily="34" charset="0"/>
              <a:cs typeface="Calibri" pitchFamily="34" charset="0"/>
            </a:endParaRPr>
          </a:p>
          <a:p>
            <a:pPr algn="just"/>
            <a:r>
              <a:rPr lang="en-US" sz="1400" b="1" i="1" dirty="0" err="1" smtClean="0">
                <a:latin typeface="Calibri" pitchFamily="34" charset="0"/>
                <a:cs typeface="Calibri" pitchFamily="34" charset="0"/>
              </a:rPr>
              <a:t>Homopolysaccharide</a:t>
            </a:r>
            <a:r>
              <a:rPr lang="en-US" sz="1400" dirty="0" smtClean="0">
                <a:latin typeface="Calibri" pitchFamily="34" charset="0"/>
                <a:cs typeface="Calibri" pitchFamily="34" charset="0"/>
              </a:rPr>
              <a:t>: These molecules are made up of only one type of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 general theme for them is derived from the kind of monosaccharide units they have. Ex: starch, glycogen, cellulose.</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 </a:t>
            </a:r>
            <a:r>
              <a:rPr lang="en-US" sz="1400" dirty="0" err="1" smtClean="0">
                <a:latin typeface="Calibri" pitchFamily="34" charset="0"/>
                <a:cs typeface="Calibri" pitchFamily="34" charset="0"/>
              </a:rPr>
              <a:t>homopolysaccharide</a:t>
            </a:r>
            <a:r>
              <a:rPr lang="en-US" sz="1400" dirty="0" smtClean="0">
                <a:latin typeface="Calibri" pitchFamily="34" charset="0"/>
                <a:cs typeface="Calibri" pitchFamily="34" charset="0"/>
              </a:rPr>
              <a:t> made up of only glucose molecules is named </a:t>
            </a:r>
            <a:r>
              <a:rPr lang="en-US" sz="1400" dirty="0" err="1" smtClean="0">
                <a:latin typeface="Calibri" pitchFamily="34" charset="0"/>
                <a:cs typeface="Calibri" pitchFamily="34" charset="0"/>
              </a:rPr>
              <a:t>Glucans</a:t>
            </a:r>
            <a:r>
              <a:rPr lang="en-US" sz="1400" dirty="0" smtClean="0">
                <a:latin typeface="Calibri" pitchFamily="34" charset="0"/>
                <a:cs typeface="Calibri" pitchFamily="34" charset="0"/>
              </a:rPr>
              <a:t>.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One </a:t>
            </a:r>
            <a:r>
              <a:rPr lang="en-US" sz="1400" dirty="0" smtClean="0">
                <a:latin typeface="Calibri" pitchFamily="34" charset="0"/>
                <a:cs typeface="Calibri" pitchFamily="34" charset="0"/>
              </a:rPr>
              <a:t>with only </a:t>
            </a:r>
            <a:r>
              <a:rPr lang="en-US" sz="1400" dirty="0" err="1" smtClean="0">
                <a:latin typeface="Calibri" pitchFamily="34" charset="0"/>
                <a:cs typeface="Calibri" pitchFamily="34" charset="0"/>
              </a:rPr>
              <a:t>galactose</a:t>
            </a:r>
            <a:r>
              <a:rPr lang="en-US" sz="1400" dirty="0" smtClean="0">
                <a:latin typeface="Calibri" pitchFamily="34" charset="0"/>
                <a:cs typeface="Calibri" pitchFamily="34" charset="0"/>
              </a:rPr>
              <a:t> molecules known as </a:t>
            </a:r>
            <a:r>
              <a:rPr lang="en-US" sz="1400" dirty="0" err="1" smtClean="0">
                <a:latin typeface="Calibri" pitchFamily="34" charset="0"/>
                <a:cs typeface="Calibri" pitchFamily="34" charset="0"/>
              </a:rPr>
              <a:t>Galactans</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fructan</a:t>
            </a:r>
            <a:r>
              <a:rPr lang="en-US" sz="1400" dirty="0" smtClean="0">
                <a:latin typeface="Calibri" pitchFamily="34" charset="0"/>
                <a:cs typeface="Calibri" pitchFamily="34" charset="0"/>
              </a:rPr>
              <a:t> (fructose), </a:t>
            </a:r>
            <a:r>
              <a:rPr lang="en-US" sz="1400" dirty="0" err="1" smtClean="0">
                <a:latin typeface="Calibri" pitchFamily="34" charset="0"/>
                <a:cs typeface="Calibri" pitchFamily="34" charset="0"/>
              </a:rPr>
              <a:t>xylan</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xylose</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araban</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arabinose</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p:txBody>
      </p:sp>
      <p:pic>
        <p:nvPicPr>
          <p:cNvPr id="3" name="Google Shape;69;p15"/>
          <p:cNvPicPr/>
          <p:nvPr/>
        </p:nvPicPr>
        <p:blipFill>
          <a:blip r:embed="rId2"/>
          <a:stretch/>
        </p:blipFill>
        <p:spPr>
          <a:xfrm>
            <a:off x="8077200" y="0"/>
            <a:ext cx="924120" cy="924120"/>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8001000" y="438150"/>
            <a:ext cx="924120" cy="924120"/>
          </a:xfrm>
          <a:prstGeom prst="rect">
            <a:avLst/>
          </a:prstGeom>
          <a:ln>
            <a:noFill/>
          </a:ln>
        </p:spPr>
      </p:pic>
      <p:sp>
        <p:nvSpPr>
          <p:cNvPr id="4" name="Rectangle 3"/>
          <p:cNvSpPr/>
          <p:nvPr/>
        </p:nvSpPr>
        <p:spPr>
          <a:xfrm>
            <a:off x="228600" y="619184"/>
            <a:ext cx="6858000" cy="1169551"/>
          </a:xfrm>
          <a:prstGeom prst="rect">
            <a:avLst/>
          </a:prstGeom>
        </p:spPr>
        <p:txBody>
          <a:bodyPr wrap="square">
            <a:spAutoFit/>
          </a:bodyPr>
          <a:lstStyle/>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p:txBody>
      </p:sp>
      <p:sp>
        <p:nvSpPr>
          <p:cNvPr id="7169" name="Rectangle 1"/>
          <p:cNvSpPr>
            <a:spLocks noChangeArrowheads="1"/>
          </p:cNvSpPr>
          <p:nvPr/>
        </p:nvSpPr>
        <p:spPr bwMode="auto">
          <a:xfrm>
            <a:off x="0" y="0"/>
            <a:ext cx="9144000" cy="0"/>
          </a:xfrm>
          <a:prstGeom prst="rect">
            <a:avLst/>
          </a:prstGeom>
          <a:solidFill>
            <a:srgbClr val="FCFCFC"/>
          </a:solidFill>
          <a:ln w="9525">
            <a:noFill/>
            <a:miter lim="800000"/>
            <a:headEnd/>
            <a:tailEnd/>
          </a:ln>
          <a:effectLst/>
        </p:spPr>
        <p:txBody>
          <a:bodyPr vert="horz" wrap="none" lIns="476100" tIns="0" rIns="0" bIns="23805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200" b="0" i="0" u="none" strike="noStrike" cap="none" normalizeH="0" baseline="0" smtClean="0">
                <a:ln>
                  <a:noFill/>
                </a:ln>
                <a:solidFill>
                  <a:srgbClr val="545454"/>
                </a:solidFill>
                <a:effectLst/>
                <a:latin typeface="-apple-system"/>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545454"/>
                </a:solidFill>
                <a:effectLst/>
                <a:latin typeface="-apple-system"/>
                <a:cs typeface="Arial" pitchFamily="34" charset="0"/>
              </a:rPr>
              <a:t>  </a:t>
            </a:r>
            <a:endParaRPr kumimoji="0" lang="en-US" sz="10200" b="0" i="0" u="none" strike="noStrike" cap="none" normalizeH="0" baseline="0" smtClean="0">
              <a:ln>
                <a:noFill/>
              </a:ln>
              <a:solidFill>
                <a:srgbClr val="545454"/>
              </a:solidFill>
              <a:effectLst/>
              <a:latin typeface="-apple-system"/>
              <a:cs typeface="Arial" pitchFamily="34" charset="0"/>
            </a:endParaRPr>
          </a:p>
        </p:txBody>
      </p:sp>
      <p:pic>
        <p:nvPicPr>
          <p:cNvPr id="1026" name="Picture 2" descr="C:\Users\A\Desktop\slide_2.jpg"/>
          <p:cNvPicPr>
            <a:picLocks noChangeAspect="1" noChangeArrowheads="1"/>
          </p:cNvPicPr>
          <p:nvPr/>
        </p:nvPicPr>
        <p:blipFill>
          <a:blip r:embed="rId3"/>
          <a:srcRect/>
          <a:stretch>
            <a:fillRect/>
          </a:stretch>
        </p:blipFill>
        <p:spPr bwMode="auto">
          <a:xfrm>
            <a:off x="762000" y="1962150"/>
            <a:ext cx="5029200" cy="3027446"/>
          </a:xfrm>
          <a:prstGeom prst="rect">
            <a:avLst/>
          </a:prstGeom>
          <a:noFill/>
        </p:spPr>
      </p:pic>
      <p:sp>
        <p:nvSpPr>
          <p:cNvPr id="6" name="Rectangle 5"/>
          <p:cNvSpPr/>
          <p:nvPr/>
        </p:nvSpPr>
        <p:spPr>
          <a:xfrm>
            <a:off x="609600" y="971550"/>
            <a:ext cx="5334000" cy="954107"/>
          </a:xfrm>
          <a:prstGeom prst="rect">
            <a:avLst/>
          </a:prstGeom>
        </p:spPr>
        <p:txBody>
          <a:bodyPr wrap="square">
            <a:spAutoFit/>
          </a:bodyPr>
          <a:lstStyle/>
          <a:p>
            <a:pPr algn="just"/>
            <a:r>
              <a:rPr lang="en-US" sz="1400" dirty="0" smtClean="0">
                <a:latin typeface="Calibri" pitchFamily="34" charset="0"/>
                <a:cs typeface="Calibri" pitchFamily="34" charset="0"/>
              </a:rPr>
              <a:t>In a polysaccharide chain (say glycogen), the right end is called the reducing end and the left end is called the non-reducing end.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It </a:t>
            </a:r>
            <a:r>
              <a:rPr lang="en-US" sz="1400" dirty="0" smtClean="0">
                <a:latin typeface="Calibri" pitchFamily="34" charset="0"/>
                <a:cs typeface="Calibri" pitchFamily="34" charset="0"/>
              </a:rPr>
              <a:t>has branches as shown in the form of a cartoon .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895350"/>
            <a:ext cx="6477000" cy="3108543"/>
          </a:xfrm>
          <a:prstGeom prst="rect">
            <a:avLst/>
          </a:prstGeom>
        </p:spPr>
        <p:txBody>
          <a:bodyPr wrap="square">
            <a:spAutoFit/>
          </a:bodyPr>
          <a:lstStyle/>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p:txBody>
      </p:sp>
      <p:pic>
        <p:nvPicPr>
          <p:cNvPr id="6" name="Google Shape;69;p15"/>
          <p:cNvPicPr/>
          <p:nvPr/>
        </p:nvPicPr>
        <p:blipFill>
          <a:blip r:embed="rId2"/>
          <a:stretch/>
        </p:blipFill>
        <p:spPr>
          <a:xfrm>
            <a:off x="8001000" y="361950"/>
            <a:ext cx="924120" cy="924120"/>
          </a:xfrm>
          <a:prstGeom prst="rect">
            <a:avLst/>
          </a:prstGeom>
          <a:ln>
            <a:noFill/>
          </a:ln>
        </p:spPr>
      </p:pic>
      <p:sp>
        <p:nvSpPr>
          <p:cNvPr id="7" name="Rectangle 6"/>
          <p:cNvSpPr/>
          <p:nvPr/>
        </p:nvSpPr>
        <p:spPr>
          <a:xfrm>
            <a:off x="223696" y="1465622"/>
            <a:ext cx="7239000" cy="3600986"/>
          </a:xfrm>
          <a:prstGeom prst="rect">
            <a:avLst/>
          </a:prstGeom>
        </p:spPr>
        <p:txBody>
          <a:bodyPr wrap="square">
            <a:spAutoFit/>
          </a:bodyPr>
          <a:lstStyle/>
          <a:p>
            <a:pPr algn="just"/>
            <a:r>
              <a:rPr lang="en-US" sz="1400" b="1" i="1" dirty="0" err="1" smtClean="0">
                <a:latin typeface="Calibri" pitchFamily="34" charset="0"/>
                <a:cs typeface="Calibri" pitchFamily="34" charset="0"/>
              </a:rPr>
              <a:t>Heteropolysaccharide</a:t>
            </a:r>
            <a:r>
              <a:rPr lang="en-US" sz="1400" dirty="0" smtClean="0">
                <a:latin typeface="Calibri" pitchFamily="34" charset="0"/>
                <a:cs typeface="Calibri" pitchFamily="34" charset="0"/>
              </a:rPr>
              <a:t>:</a:t>
            </a:r>
            <a:r>
              <a:rPr lang="en-US" dirty="0" smtClean="0">
                <a:latin typeface="Calibri" pitchFamily="34" charset="0"/>
                <a:cs typeface="Calibri" pitchFamily="34" charset="0"/>
              </a:rPr>
              <a:t> </a:t>
            </a:r>
            <a:r>
              <a:rPr lang="en-US" sz="1400" dirty="0" smtClean="0">
                <a:latin typeface="Calibri" pitchFamily="34" charset="0"/>
                <a:cs typeface="Calibri" pitchFamily="34" charset="0"/>
              </a:rPr>
              <a:t>These are polysaccharide molecules consisting of more than one type of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Ex: agar, chitin (</a:t>
            </a:r>
            <a:r>
              <a:rPr lang="en-US" sz="1400" dirty="0" err="1" smtClean="0">
                <a:latin typeface="Calibri" pitchFamily="34" charset="0"/>
                <a:cs typeface="Calibri" pitchFamily="34" charset="0"/>
              </a:rPr>
              <a:t>homopolymer</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peptidoglycan</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p:txBody>
      </p:sp>
      <p:pic>
        <p:nvPicPr>
          <p:cNvPr id="3074" name="Picture 2" descr="Chitin_n9663169"/>
          <p:cNvPicPr>
            <a:picLocks noChangeAspect="1" noChangeArrowheads="1"/>
          </p:cNvPicPr>
          <p:nvPr/>
        </p:nvPicPr>
        <p:blipFill>
          <a:blip r:embed="rId3"/>
          <a:srcRect/>
          <a:stretch>
            <a:fillRect/>
          </a:stretch>
        </p:blipFill>
        <p:spPr bwMode="auto">
          <a:xfrm>
            <a:off x="1066800" y="2952750"/>
            <a:ext cx="3429000" cy="192024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9;p15"/>
          <p:cNvPicPr/>
          <p:nvPr/>
        </p:nvPicPr>
        <p:blipFill>
          <a:blip r:embed="rId2"/>
          <a:stretch/>
        </p:blipFill>
        <p:spPr>
          <a:xfrm>
            <a:off x="8077200" y="0"/>
            <a:ext cx="924120" cy="924120"/>
          </a:xfrm>
          <a:prstGeom prst="rect">
            <a:avLst/>
          </a:prstGeom>
          <a:ln>
            <a:noFill/>
          </a:ln>
        </p:spPr>
      </p:pic>
      <p:sp>
        <p:nvSpPr>
          <p:cNvPr id="5" name="Rectangle 4"/>
          <p:cNvSpPr/>
          <p:nvPr/>
        </p:nvSpPr>
        <p:spPr>
          <a:xfrm>
            <a:off x="228600" y="971550"/>
            <a:ext cx="8610600" cy="3970318"/>
          </a:xfrm>
          <a:prstGeom prst="rect">
            <a:avLst/>
          </a:prstGeom>
        </p:spPr>
        <p:txBody>
          <a:bodyPr wrap="square">
            <a:spAutoFit/>
          </a:bodyPr>
          <a:lstStyle/>
          <a:p>
            <a:pPr algn="just"/>
            <a:r>
              <a:rPr lang="en-US" sz="1400" dirty="0" smtClean="0">
                <a:latin typeface="Calibri" pitchFamily="34" charset="0"/>
                <a:cs typeface="Calibri" pitchFamily="34" charset="0"/>
              </a:rPr>
              <a:t>Polysaccharides are threads (literally a cotton thread) containing different </a:t>
            </a:r>
            <a:r>
              <a:rPr lang="en-US" sz="1400" dirty="0" err="1" smtClean="0">
                <a:latin typeface="Calibri" pitchFamily="34" charset="0"/>
                <a:cs typeface="Calibri" pitchFamily="34" charset="0"/>
              </a:rPr>
              <a:t>monosaccharides</a:t>
            </a:r>
            <a:r>
              <a:rPr lang="en-US" sz="1400" dirty="0" smtClean="0">
                <a:latin typeface="Calibri" pitchFamily="34" charset="0"/>
                <a:cs typeface="Calibri" pitchFamily="34" charset="0"/>
              </a:rPr>
              <a:t> as building blocks.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For example, cellulose is a polymeric polysaccharide consisting of only one type of monosaccharide i.e., glucose. Cellulose is a </a:t>
            </a:r>
            <a:r>
              <a:rPr lang="en-US" sz="1400" dirty="0" err="1" smtClean="0">
                <a:latin typeface="Calibri" pitchFamily="34" charset="0"/>
                <a:cs typeface="Calibri" pitchFamily="34" charset="0"/>
              </a:rPr>
              <a:t>homopolymer</a:t>
            </a:r>
            <a:r>
              <a:rPr lang="en-US" sz="1400"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Starch is a variant of this but present as a store house of energy in plant tissues. Animals have another variant called glycogen. </a:t>
            </a:r>
          </a:p>
          <a:p>
            <a:pPr algn="just"/>
            <a:endParaRPr lang="en-US" sz="1400" dirty="0" smtClean="0">
              <a:latin typeface="Calibri" pitchFamily="34" charset="0"/>
              <a:cs typeface="Calibri" pitchFamily="34" charset="0"/>
            </a:endParaRPr>
          </a:p>
          <a:p>
            <a:pPr algn="just"/>
            <a:r>
              <a:rPr lang="en-US" sz="1400" dirty="0" err="1" smtClean="0">
                <a:latin typeface="Calibri" pitchFamily="34" charset="0"/>
                <a:cs typeface="Calibri" pitchFamily="34" charset="0"/>
              </a:rPr>
              <a:t>Inulin</a:t>
            </a:r>
            <a:r>
              <a:rPr lang="en-US" sz="1400" dirty="0" smtClean="0">
                <a:latin typeface="Calibri" pitchFamily="34" charset="0"/>
                <a:cs typeface="Calibri" pitchFamily="34" charset="0"/>
              </a:rPr>
              <a:t> is a polymer of fructose.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Starch forms helical secondary structures. In fact, starch can hold I2 molecules in the helical portion. The starch-I</a:t>
            </a:r>
            <a:r>
              <a:rPr lang="en-US" sz="1400" baseline="-25000" dirty="0" smtClean="0">
                <a:latin typeface="Calibri" pitchFamily="34" charset="0"/>
                <a:cs typeface="Calibri" pitchFamily="34" charset="0"/>
              </a:rPr>
              <a:t>2</a:t>
            </a:r>
            <a:r>
              <a:rPr lang="en-US" sz="1400" dirty="0" smtClean="0">
                <a:latin typeface="Calibri" pitchFamily="34" charset="0"/>
                <a:cs typeface="Calibri" pitchFamily="34" charset="0"/>
              </a:rPr>
              <a:t> is blue in </a:t>
            </a:r>
            <a:r>
              <a:rPr lang="en-US" sz="1400" dirty="0" err="1" smtClean="0">
                <a:latin typeface="Calibri" pitchFamily="34" charset="0"/>
                <a:cs typeface="Calibri" pitchFamily="34" charset="0"/>
              </a:rPr>
              <a:t>colour</a:t>
            </a:r>
            <a:r>
              <a:rPr lang="en-US" sz="1400" dirty="0" smtClean="0">
                <a:latin typeface="Calibri" pitchFamily="34" charset="0"/>
                <a:cs typeface="Calibri" pitchFamily="34" charset="0"/>
              </a:rPr>
              <a:t>. Cellulose does not contain complex helices and hence cannot hold I</a:t>
            </a:r>
            <a:r>
              <a:rPr lang="en-US" sz="1400" baseline="-25000" dirty="0" smtClean="0">
                <a:latin typeface="Calibri" pitchFamily="34" charset="0"/>
                <a:cs typeface="Calibri" pitchFamily="34" charset="0"/>
              </a:rPr>
              <a:t>2</a:t>
            </a:r>
            <a:r>
              <a:rPr lang="en-US" sz="1400"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Google Shape;69;p15"/>
          <p:cNvPicPr/>
          <p:nvPr/>
        </p:nvPicPr>
        <p:blipFill>
          <a:blip r:embed="rId2"/>
          <a:stretch/>
        </p:blipFill>
        <p:spPr>
          <a:xfrm>
            <a:off x="8001000" y="285750"/>
            <a:ext cx="924120" cy="924120"/>
          </a:xfrm>
          <a:prstGeom prst="rect">
            <a:avLst/>
          </a:prstGeom>
          <a:ln>
            <a:noFill/>
          </a:ln>
        </p:spPr>
      </p:pic>
      <p:sp>
        <p:nvSpPr>
          <p:cNvPr id="7" name="Rectangle 6"/>
          <p:cNvSpPr/>
          <p:nvPr/>
        </p:nvSpPr>
        <p:spPr>
          <a:xfrm>
            <a:off x="152400" y="742950"/>
            <a:ext cx="6477000" cy="2246769"/>
          </a:xfrm>
          <a:prstGeom prst="rect">
            <a:avLst/>
          </a:prstGeom>
        </p:spPr>
        <p:txBody>
          <a:bodyPr wrap="square">
            <a:spAutoFit/>
          </a:bodyPr>
          <a:lstStyle/>
          <a:p>
            <a:pPr fontAlgn="base"/>
            <a:endParaRPr lang="en-US" sz="1400" b="1" dirty="0" smtClean="0">
              <a:latin typeface="Calibri" pitchFamily="34" charset="0"/>
              <a:cs typeface="Calibri" pitchFamily="34" charset="0"/>
            </a:endParaRPr>
          </a:p>
          <a:p>
            <a:pPr fontAlgn="base"/>
            <a:endParaRPr lang="en-US" sz="1400" b="1" dirty="0" smtClean="0">
              <a:latin typeface="Calibri" pitchFamily="34" charset="0"/>
              <a:cs typeface="Calibri" pitchFamily="34" charset="0"/>
            </a:endParaRPr>
          </a:p>
          <a:p>
            <a:pPr fontAlgn="base"/>
            <a:endParaRPr lang="en-US" sz="1400" b="1" dirty="0" smtClean="0">
              <a:latin typeface="Calibri" pitchFamily="34" charset="0"/>
              <a:cs typeface="Calibri" pitchFamily="34" charset="0"/>
            </a:endParaRPr>
          </a:p>
          <a:p>
            <a:pPr fontAlgn="base"/>
            <a:endParaRPr lang="en-US" sz="1400" b="1"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a:latin typeface="Calibri" pitchFamily="34" charset="0"/>
              <a:cs typeface="Calibri" pitchFamily="34" charset="0"/>
            </a:endParaRPr>
          </a:p>
        </p:txBody>
      </p:sp>
      <p:sp>
        <p:nvSpPr>
          <p:cNvPr id="5" name="Rectangle 4"/>
          <p:cNvSpPr/>
          <p:nvPr/>
        </p:nvSpPr>
        <p:spPr>
          <a:xfrm>
            <a:off x="228600" y="1123950"/>
            <a:ext cx="6172200" cy="3754874"/>
          </a:xfrm>
          <a:prstGeom prst="rect">
            <a:avLst/>
          </a:prstGeom>
        </p:spPr>
        <p:txBody>
          <a:bodyPr wrap="square">
            <a:spAutoFit/>
          </a:bodyPr>
          <a:lstStyle/>
          <a:p>
            <a:pPr algn="just"/>
            <a:r>
              <a:rPr lang="en-US" sz="1400" dirty="0" smtClean="0">
                <a:latin typeface="Calibri" pitchFamily="34" charset="0"/>
                <a:cs typeface="Calibri" pitchFamily="34" charset="0"/>
              </a:rPr>
              <a:t>Plant cell walls are made of cellulose.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Paper made from plant pulp and cotton </a:t>
            </a:r>
            <a:r>
              <a:rPr lang="en-US" sz="1400" dirty="0" err="1" smtClean="0">
                <a:latin typeface="Calibri" pitchFamily="34" charset="0"/>
                <a:cs typeface="Calibri" pitchFamily="34" charset="0"/>
              </a:rPr>
              <a:t>fibre</a:t>
            </a:r>
            <a:r>
              <a:rPr lang="en-US" sz="1400" dirty="0" smtClean="0">
                <a:latin typeface="Calibri" pitchFamily="34" charset="0"/>
                <a:cs typeface="Calibri" pitchFamily="34" charset="0"/>
              </a:rPr>
              <a:t> is cellulosic. There are more complex polysaccharides in nature. They have as building blocks, amino-sugars and chemically modified sugars (e.g., glucosamine, N-acetyl </a:t>
            </a:r>
            <a:r>
              <a:rPr lang="en-US" sz="1400" dirty="0" err="1" smtClean="0">
                <a:latin typeface="Calibri" pitchFamily="34" charset="0"/>
                <a:cs typeface="Calibri" pitchFamily="34" charset="0"/>
              </a:rPr>
              <a:t>galactosamine</a:t>
            </a:r>
            <a:r>
              <a:rPr lang="en-US" sz="1400" dirty="0" smtClean="0">
                <a:latin typeface="Calibri" pitchFamily="34" charset="0"/>
                <a:cs typeface="Calibri" pitchFamily="34" charset="0"/>
              </a:rPr>
              <a:t>, etc.).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Exoskeletons of arthropods, for example, have a complex polysaccharide called chitin. These complex polysaccharides are mostly </a:t>
            </a:r>
            <a:r>
              <a:rPr lang="en-US" sz="1400" dirty="0" err="1" smtClean="0">
                <a:latin typeface="Calibri" pitchFamily="34" charset="0"/>
                <a:cs typeface="Calibri" pitchFamily="34" charset="0"/>
              </a:rPr>
              <a:t>homopolymers</a:t>
            </a:r>
            <a:r>
              <a:rPr lang="en-US" sz="1400" dirty="0" smtClean="0">
                <a:latin typeface="Calibri" pitchFamily="34" charset="0"/>
                <a:cs typeface="Calibri" pitchFamily="34" charset="0"/>
              </a:rPr>
              <a:t>.</a:t>
            </a:r>
            <a:endParaRPr lang="en-US" sz="1400" dirty="0">
              <a:latin typeface="Calibri" pitchFamily="34" charset="0"/>
              <a:cs typeface="Calibri" pitchFamily="34" charset="0"/>
            </a:endParaRPr>
          </a:p>
        </p:txBody>
      </p:sp>
      <p:pic>
        <p:nvPicPr>
          <p:cNvPr id="9217" name="Picture 1" descr="C:\Users\A\Desktop\unnamed.gif"/>
          <p:cNvPicPr>
            <a:picLocks noChangeAspect="1" noChangeArrowheads="1"/>
          </p:cNvPicPr>
          <p:nvPr/>
        </p:nvPicPr>
        <p:blipFill>
          <a:blip r:embed="rId3"/>
          <a:srcRect/>
          <a:stretch>
            <a:fillRect/>
          </a:stretch>
        </p:blipFill>
        <p:spPr bwMode="auto">
          <a:xfrm>
            <a:off x="762000" y="2419350"/>
            <a:ext cx="4495800" cy="1958132"/>
          </a:xfrm>
          <a:prstGeom prst="rect">
            <a:avLst/>
          </a:prstGeom>
          <a:noFill/>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565</TotalTime>
  <Words>453</Words>
  <Application>LibreOffice/5.1.2.2$Windows_X86_64 LibreOffice_project/d3bf12ecb743fc0d20e0be0c58ca359301eb705f</Application>
  <PresentationFormat>On-screen Show (16:9)</PresentationFormat>
  <Paragraphs>143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user</dc:creator>
  <dc:description/>
  <cp:lastModifiedBy>A</cp:lastModifiedBy>
  <cp:revision>194</cp:revision>
  <dcterms:modified xsi:type="dcterms:W3CDTF">2020-08-15T12:04:30Z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4</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