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6"/>
  </p:notesMasterIdLst>
  <p:sldIdLst>
    <p:sldId id="285" r:id="rId2"/>
    <p:sldId id="275" r:id="rId3"/>
    <p:sldId id="291" r:id="rId4"/>
    <p:sldId id="279" r:id="rId5"/>
    <p:sldId id="295" r:id="rId6"/>
    <p:sldId id="282" r:id="rId7"/>
    <p:sldId id="276" r:id="rId8"/>
    <p:sldId id="296" r:id="rId9"/>
    <p:sldId id="281" r:id="rId10"/>
    <p:sldId id="292" r:id="rId11"/>
    <p:sldId id="297" r:id="rId12"/>
    <p:sldId id="286" r:id="rId13"/>
    <p:sldId id="290" r:id="rId14"/>
    <p:sldId id="267" r:id="rId1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4" clrIdx="0"/>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97" d="100"/>
          <a:sy n="97" d="100"/>
        </p:scale>
        <p:origin x="-384" y="-90"/>
      </p:cViewPr>
      <p:guideLst>
        <p:guide orient="horz" pos="162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4" idx="3">
    <p:pos x="6118" y="0"/>
    <p:text>1. The logo in the centre looks bad. take it to TOP-LEFT
2. Where in ODM E Group Logo, here? 
3. What about, Closing Slide? 
Similar changes, pending in Kids World PPT as well +amanrouniyar@odmegroup.org
_Assigned to you_
-Swoyan Satyendu</p:text>
  </p:cm>
  <p:cm authorId="0" dt="2020-06-17T16:36:04.720" idx="4">
    <p:pos x="6118" y="0"/>
    <p:text>+amanrouniyar@odmegroup.org How come the website here is ODM Egroup and not ODM PS?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13AAB6D-D6CB-445D-8776-EE3095BDA171}" type="datetimeFigureOut">
              <a:rPr lang="en-US" smtClean="0"/>
              <a:pPr/>
              <a:t>8/15/2020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37AD98E-C14C-436B-ACD6-49D7BFB1A62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37AD98E-C14C-436B-ACD6-49D7BFB1A625}" type="slidenum">
              <a:rPr lang="en-US" smtClean="0"/>
              <a:pPr/>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24" name="PlaceHolder 2"/>
          <p:cNvSpPr>
            <a:spLocks noGrp="1"/>
          </p:cNvSpPr>
          <p:nvPr>
            <p:ph type="body"/>
          </p:nvPr>
        </p:nvSpPr>
        <p:spPr>
          <a:xfrm>
            <a:off x="457200" y="1203480"/>
            <a:ext cx="822924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25" name="PlaceHolder 3"/>
          <p:cNvSpPr>
            <a:spLocks noGrp="1"/>
          </p:cNvSpPr>
          <p:nvPr>
            <p:ph type="body"/>
          </p:nvPr>
        </p:nvSpPr>
        <p:spPr>
          <a:xfrm>
            <a:off x="457200" y="2761920"/>
            <a:ext cx="822924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27" name="PlaceHolder 2"/>
          <p:cNvSpPr>
            <a:spLocks noGrp="1"/>
          </p:cNvSpPr>
          <p:nvPr>
            <p:ph type="body"/>
          </p:nvPr>
        </p:nvSpPr>
        <p:spPr>
          <a:xfrm>
            <a:off x="457200" y="120348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28" name="PlaceHolder 3"/>
          <p:cNvSpPr>
            <a:spLocks noGrp="1"/>
          </p:cNvSpPr>
          <p:nvPr>
            <p:ph type="body"/>
          </p:nvPr>
        </p:nvSpPr>
        <p:spPr>
          <a:xfrm>
            <a:off x="4674240" y="120348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29" name="PlaceHolder 4"/>
          <p:cNvSpPr>
            <a:spLocks noGrp="1"/>
          </p:cNvSpPr>
          <p:nvPr>
            <p:ph type="body"/>
          </p:nvPr>
        </p:nvSpPr>
        <p:spPr>
          <a:xfrm>
            <a:off x="4674240" y="276192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30" name="PlaceHolder 5"/>
          <p:cNvSpPr>
            <a:spLocks noGrp="1"/>
          </p:cNvSpPr>
          <p:nvPr>
            <p:ph type="body"/>
          </p:nvPr>
        </p:nvSpPr>
        <p:spPr>
          <a:xfrm>
            <a:off x="457200" y="276192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32" name="PlaceHolder 2"/>
          <p:cNvSpPr>
            <a:spLocks noGrp="1"/>
          </p:cNvSpPr>
          <p:nvPr>
            <p:ph type="body"/>
          </p:nvPr>
        </p:nvSpPr>
        <p:spPr>
          <a:xfrm>
            <a:off x="457200" y="1203480"/>
            <a:ext cx="8229240" cy="298296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33" name="PlaceHolder 3"/>
          <p:cNvSpPr>
            <a:spLocks noGrp="1"/>
          </p:cNvSpPr>
          <p:nvPr>
            <p:ph type="body"/>
          </p:nvPr>
        </p:nvSpPr>
        <p:spPr>
          <a:xfrm>
            <a:off x="457200" y="1203480"/>
            <a:ext cx="8229240" cy="298296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pic>
        <p:nvPicPr>
          <p:cNvPr id="34" name="Picture 33"/>
          <p:cNvPicPr/>
          <p:nvPr/>
        </p:nvPicPr>
        <p:blipFill>
          <a:blip r:embed="rId2"/>
          <a:stretch/>
        </p:blipFill>
        <p:spPr>
          <a:xfrm>
            <a:off x="2702160" y="1203480"/>
            <a:ext cx="3738600" cy="2982960"/>
          </a:xfrm>
          <a:prstGeom prst="rect">
            <a:avLst/>
          </a:prstGeom>
          <a:ln>
            <a:noFill/>
          </a:ln>
        </p:spPr>
      </p:pic>
      <p:pic>
        <p:nvPicPr>
          <p:cNvPr id="35" name="Picture 34"/>
          <p:cNvPicPr/>
          <p:nvPr/>
        </p:nvPicPr>
        <p:blipFill>
          <a:blip r:embed="rId2"/>
          <a:stretch/>
        </p:blipFill>
        <p:spPr>
          <a:xfrm>
            <a:off x="2702160" y="1203480"/>
            <a:ext cx="3738600" cy="2982960"/>
          </a:xfrm>
          <a:prstGeom prst="rect">
            <a:avLst/>
          </a:prstGeom>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3" name="PlaceHolder 2"/>
          <p:cNvSpPr>
            <a:spLocks noGrp="1"/>
          </p:cNvSpPr>
          <p:nvPr>
            <p:ph type="subTitle"/>
          </p:nvPr>
        </p:nvSpPr>
        <p:spPr>
          <a:xfrm>
            <a:off x="457200" y="1203480"/>
            <a:ext cx="8229240" cy="2982960"/>
          </a:xfrm>
          <a:prstGeom prst="rect">
            <a:avLst/>
          </a:prstGeom>
        </p:spPr>
        <p:txBody>
          <a:bodyPr lIns="0" tIns="0" rIns="0" bIns="0" anchor="ctr"/>
          <a:lstStyle/>
          <a:p>
            <a:pPr algn="ctr"/>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5" name="PlaceHolder 2"/>
          <p:cNvSpPr>
            <a:spLocks noGrp="1"/>
          </p:cNvSpPr>
          <p:nvPr>
            <p:ph type="body"/>
          </p:nvPr>
        </p:nvSpPr>
        <p:spPr>
          <a:xfrm>
            <a:off x="457200" y="1203480"/>
            <a:ext cx="8229240" cy="298296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7" name="PlaceHolder 2"/>
          <p:cNvSpPr>
            <a:spLocks noGrp="1"/>
          </p:cNvSpPr>
          <p:nvPr>
            <p:ph type="body"/>
          </p:nvPr>
        </p:nvSpPr>
        <p:spPr>
          <a:xfrm>
            <a:off x="457200" y="1203480"/>
            <a:ext cx="4015800" cy="298296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8" name="PlaceHolder 3"/>
          <p:cNvSpPr>
            <a:spLocks noGrp="1"/>
          </p:cNvSpPr>
          <p:nvPr>
            <p:ph type="body"/>
          </p:nvPr>
        </p:nvSpPr>
        <p:spPr>
          <a:xfrm>
            <a:off x="4674240" y="1203480"/>
            <a:ext cx="4015800" cy="298296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05200"/>
            <a:ext cx="8229240" cy="3981240"/>
          </a:xfrm>
          <a:prstGeom prst="rect">
            <a:avLst/>
          </a:prstGeom>
        </p:spPr>
        <p:txBody>
          <a:bodyPr lIns="0" tIns="0" rIns="0" bIns="0" anchor="ctr"/>
          <a:lstStyle/>
          <a:p>
            <a:pPr algn="ctr"/>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12" name="PlaceHolder 2"/>
          <p:cNvSpPr>
            <a:spLocks noGrp="1"/>
          </p:cNvSpPr>
          <p:nvPr>
            <p:ph type="body"/>
          </p:nvPr>
        </p:nvSpPr>
        <p:spPr>
          <a:xfrm>
            <a:off x="457200" y="120348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13" name="PlaceHolder 3"/>
          <p:cNvSpPr>
            <a:spLocks noGrp="1"/>
          </p:cNvSpPr>
          <p:nvPr>
            <p:ph type="body"/>
          </p:nvPr>
        </p:nvSpPr>
        <p:spPr>
          <a:xfrm>
            <a:off x="457200" y="276192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14" name="PlaceHolder 4"/>
          <p:cNvSpPr>
            <a:spLocks noGrp="1"/>
          </p:cNvSpPr>
          <p:nvPr>
            <p:ph type="body"/>
          </p:nvPr>
        </p:nvSpPr>
        <p:spPr>
          <a:xfrm>
            <a:off x="4674240" y="1203480"/>
            <a:ext cx="4015800" cy="298296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16" name="PlaceHolder 2"/>
          <p:cNvSpPr>
            <a:spLocks noGrp="1"/>
          </p:cNvSpPr>
          <p:nvPr>
            <p:ph type="body"/>
          </p:nvPr>
        </p:nvSpPr>
        <p:spPr>
          <a:xfrm>
            <a:off x="457200" y="1203480"/>
            <a:ext cx="4015800" cy="298296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17" name="PlaceHolder 3"/>
          <p:cNvSpPr>
            <a:spLocks noGrp="1"/>
          </p:cNvSpPr>
          <p:nvPr>
            <p:ph type="body"/>
          </p:nvPr>
        </p:nvSpPr>
        <p:spPr>
          <a:xfrm>
            <a:off x="4674240" y="120348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18" name="PlaceHolder 4"/>
          <p:cNvSpPr>
            <a:spLocks noGrp="1"/>
          </p:cNvSpPr>
          <p:nvPr>
            <p:ph type="body"/>
          </p:nvPr>
        </p:nvSpPr>
        <p:spPr>
          <a:xfrm>
            <a:off x="4674240" y="276192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20" name="PlaceHolder 2"/>
          <p:cNvSpPr>
            <a:spLocks noGrp="1"/>
          </p:cNvSpPr>
          <p:nvPr>
            <p:ph type="body"/>
          </p:nvPr>
        </p:nvSpPr>
        <p:spPr>
          <a:xfrm>
            <a:off x="457200" y="120348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21" name="PlaceHolder 3"/>
          <p:cNvSpPr>
            <a:spLocks noGrp="1"/>
          </p:cNvSpPr>
          <p:nvPr>
            <p:ph type="body"/>
          </p:nvPr>
        </p:nvSpPr>
        <p:spPr>
          <a:xfrm>
            <a:off x="4674240" y="120348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22" name="PlaceHolder 4"/>
          <p:cNvSpPr>
            <a:spLocks noGrp="1"/>
          </p:cNvSpPr>
          <p:nvPr>
            <p:ph type="body"/>
          </p:nvPr>
        </p:nvSpPr>
        <p:spPr>
          <a:xfrm>
            <a:off x="457200" y="2761920"/>
            <a:ext cx="822924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05200"/>
            <a:ext cx="8229240" cy="858600"/>
          </a:xfrm>
          <a:prstGeom prst="rect">
            <a:avLst/>
          </a:prstGeom>
        </p:spPr>
        <p:txBody>
          <a:bodyPr lIns="0" tIns="0" rIns="0" bIns="0" anchor="ctr"/>
          <a:lstStyle/>
          <a:p>
            <a:pPr algn="ctr"/>
            <a:r>
              <a:rPr lang="en-IN" sz="4400" b="0" strike="noStrike" spc="-1">
                <a:solidFill>
                  <a:srgbClr val="000000"/>
                </a:solidFill>
                <a:uFill>
                  <a:solidFill>
                    <a:srgbClr val="FFFFFF"/>
                  </a:solidFill>
                </a:uFill>
                <a:latin typeface="Arial"/>
              </a:rPr>
              <a:t>Click to edit the title text format</a:t>
            </a:r>
          </a:p>
        </p:txBody>
      </p:sp>
      <p:sp>
        <p:nvSpPr>
          <p:cNvPr id="3" name="PlaceHolder 2"/>
          <p:cNvSpPr>
            <a:spLocks noGrp="1"/>
          </p:cNvSpPr>
          <p:nvPr>
            <p:ph type="body"/>
          </p:nvPr>
        </p:nvSpPr>
        <p:spPr>
          <a:xfrm>
            <a:off x="457200" y="1203480"/>
            <a:ext cx="8229240" cy="2982960"/>
          </a:xfrm>
          <a:prstGeom prst="rect">
            <a:avLst/>
          </a:prstGeom>
        </p:spPr>
        <p:txBody>
          <a:bodyPr lIns="0" tIns="0" rIns="0" bIns="0"/>
          <a:lstStyle/>
          <a:p>
            <a:pPr marL="432000" indent="-324000">
              <a:buClr>
                <a:srgbClr val="000000"/>
              </a:buClr>
              <a:buSzPct val="45000"/>
              <a:buFont typeface="Wingdings" charset="2"/>
              <a:buChar char=""/>
            </a:pPr>
            <a:r>
              <a:rPr lang="en-IN" sz="3200" b="0" strike="noStrike" spc="-1">
                <a:solidFill>
                  <a:srgbClr val="000000"/>
                </a:solidFill>
                <a:uFill>
                  <a:solidFill>
                    <a:srgbClr val="FFFFFF"/>
                  </a:solidFill>
                </a:uFill>
                <a:latin typeface="Arial"/>
              </a:rPr>
              <a:t>Click to edit the outline text format</a:t>
            </a:r>
          </a:p>
          <a:p>
            <a:pPr marL="864000" lvl="1" indent="-324000">
              <a:buClr>
                <a:srgbClr val="000000"/>
              </a:buClr>
              <a:buSzPct val="75000"/>
              <a:buFont typeface="Symbol" charset="2"/>
              <a:buChar char=""/>
            </a:pPr>
            <a:r>
              <a:rPr lang="en-IN" sz="2800" b="0" strike="noStrike" spc="-1">
                <a:solidFill>
                  <a:srgbClr val="000000"/>
                </a:solidFill>
                <a:uFill>
                  <a:solidFill>
                    <a:srgbClr val="FFFFFF"/>
                  </a:solidFill>
                </a:uFill>
                <a:latin typeface="Arial"/>
              </a:rPr>
              <a:t>Second Outline Level</a:t>
            </a:r>
          </a:p>
          <a:p>
            <a:pPr marL="1296000" lvl="2" indent="-288000">
              <a:buClr>
                <a:srgbClr val="000000"/>
              </a:buClr>
              <a:buSzPct val="45000"/>
              <a:buFont typeface="Wingdings" charset="2"/>
              <a:buChar char=""/>
            </a:pPr>
            <a:r>
              <a:rPr lang="en-IN" sz="2400" b="0" strike="noStrike" spc="-1">
                <a:solidFill>
                  <a:srgbClr val="000000"/>
                </a:solidFill>
                <a:uFill>
                  <a:solidFill>
                    <a:srgbClr val="FFFFFF"/>
                  </a:solidFill>
                </a:uFill>
                <a:latin typeface="Arial"/>
              </a:rPr>
              <a:t>Third Outline Level</a:t>
            </a:r>
          </a:p>
          <a:p>
            <a:pPr marL="1728000" lvl="3" indent="-216000">
              <a:buClr>
                <a:srgbClr val="000000"/>
              </a:buClr>
              <a:buSzPct val="75000"/>
              <a:buFont typeface="Symbol" charset="2"/>
              <a:buChar char=""/>
            </a:pPr>
            <a:r>
              <a:rPr lang="en-IN" sz="2000" b="0" strike="noStrike" spc="-1">
                <a:solidFill>
                  <a:srgbClr val="000000"/>
                </a:solidFill>
                <a:uFill>
                  <a:solidFill>
                    <a:srgbClr val="FFFFFF"/>
                  </a:solidFill>
                </a:uFill>
                <a:latin typeface="Arial"/>
              </a:rPr>
              <a:t>Fourth Outline Level</a:t>
            </a:r>
          </a:p>
          <a:p>
            <a:pPr marL="2160000" lvl="4" indent="-216000">
              <a:buClr>
                <a:srgbClr val="000000"/>
              </a:buClr>
              <a:buSzPct val="45000"/>
              <a:buFont typeface="Wingdings" charset="2"/>
              <a:buChar char=""/>
            </a:pPr>
            <a:r>
              <a:rPr lang="en-IN" sz="2000" b="0" strike="noStrike" spc="-1">
                <a:solidFill>
                  <a:srgbClr val="000000"/>
                </a:solidFill>
                <a:uFill>
                  <a:solidFill>
                    <a:srgbClr val="FFFFFF"/>
                  </a:solidFill>
                </a:uFill>
                <a:latin typeface="Arial"/>
              </a:rPr>
              <a:t>Fifth Outline Level</a:t>
            </a:r>
          </a:p>
          <a:p>
            <a:pPr marL="2592000" lvl="5" indent="-216000">
              <a:buClr>
                <a:srgbClr val="000000"/>
              </a:buClr>
              <a:buSzPct val="45000"/>
              <a:buFont typeface="Wingdings" charset="2"/>
              <a:buChar char=""/>
            </a:pPr>
            <a:r>
              <a:rPr lang="en-IN" sz="2000" b="0" strike="noStrike" spc="-1">
                <a:solidFill>
                  <a:srgbClr val="000000"/>
                </a:solidFill>
                <a:uFill>
                  <a:solidFill>
                    <a:srgbClr val="FFFFFF"/>
                  </a:solidFill>
                </a:uFill>
                <a:latin typeface="Arial"/>
              </a:rPr>
              <a:t>Sixth Outline Level</a:t>
            </a:r>
          </a:p>
          <a:p>
            <a:pPr marL="3024000" lvl="6" indent="-216000">
              <a:buClr>
                <a:srgbClr val="000000"/>
              </a:buClr>
              <a:buSzPct val="45000"/>
              <a:buFont typeface="Wingdings" charset="2"/>
              <a:buChar char=""/>
            </a:pPr>
            <a:r>
              <a:rPr lang="en-IN" sz="2000" b="0" strike="noStrike" spc="-1">
                <a:solidFill>
                  <a:srgbClr val="000000"/>
                </a:solidFill>
                <a:uFill>
                  <a:solidFill>
                    <a:srgbClr val="FFFFFF"/>
                  </a:solidFill>
                </a:uFill>
                <a:latin typeface="Arial"/>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comments" Target="../comments/commen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 name="Google Shape;54;p13"/>
          <p:cNvPicPr/>
          <p:nvPr/>
        </p:nvPicPr>
        <p:blipFill>
          <a:blip r:embed="rId2"/>
          <a:stretch/>
        </p:blipFill>
        <p:spPr>
          <a:xfrm>
            <a:off x="0" y="3777480"/>
            <a:ext cx="9142560" cy="1364400"/>
          </a:xfrm>
          <a:prstGeom prst="rect">
            <a:avLst/>
          </a:prstGeom>
          <a:ln>
            <a:noFill/>
          </a:ln>
        </p:spPr>
      </p:pic>
      <p:pic>
        <p:nvPicPr>
          <p:cNvPr id="37" name="Google Shape;55;p13"/>
          <p:cNvPicPr/>
          <p:nvPr/>
        </p:nvPicPr>
        <p:blipFill>
          <a:blip r:embed="rId3"/>
          <a:stretch/>
        </p:blipFill>
        <p:spPr>
          <a:xfrm>
            <a:off x="7904880" y="105840"/>
            <a:ext cx="1168920" cy="1168920"/>
          </a:xfrm>
          <a:prstGeom prst="rect">
            <a:avLst/>
          </a:prstGeom>
          <a:ln>
            <a:noFill/>
          </a:ln>
        </p:spPr>
      </p:pic>
      <p:sp>
        <p:nvSpPr>
          <p:cNvPr id="38" name="CustomShape 1"/>
          <p:cNvSpPr/>
          <p:nvPr/>
        </p:nvSpPr>
        <p:spPr>
          <a:xfrm>
            <a:off x="144000" y="1200150"/>
            <a:ext cx="8761680" cy="152400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gn="ctr">
              <a:lnSpc>
                <a:spcPct val="100000"/>
              </a:lnSpc>
            </a:pPr>
            <a:r>
              <a:rPr lang="en-IN" sz="3000" b="1" strike="noStrike" spc="-1" dirty="0" smtClean="0">
                <a:solidFill>
                  <a:srgbClr val="FF0000"/>
                </a:solidFill>
                <a:uFill>
                  <a:solidFill>
                    <a:srgbClr val="FFFFFF"/>
                  </a:solidFill>
                </a:uFill>
                <a:latin typeface="Calibri"/>
                <a:ea typeface="Calibri"/>
              </a:rPr>
              <a:t>BIOMOLECULES</a:t>
            </a:r>
          </a:p>
          <a:p>
            <a:pPr algn="ctr">
              <a:lnSpc>
                <a:spcPct val="100000"/>
              </a:lnSpc>
            </a:pPr>
            <a:r>
              <a:rPr lang="en-IN" sz="2500" b="1" spc="-1" dirty="0" smtClean="0">
                <a:uFill>
                  <a:solidFill>
                    <a:srgbClr val="FFFFFF"/>
                  </a:solidFill>
                </a:uFill>
                <a:latin typeface="Calibri"/>
                <a:ea typeface="Calibri"/>
              </a:rPr>
              <a:t>PROTEINS AND STRUCTURE OF PROTEINS </a:t>
            </a:r>
            <a:endParaRPr lang="en-IN" sz="2500" b="1" strike="noStrike" spc="-1" dirty="0" smtClean="0">
              <a:uFill>
                <a:solidFill>
                  <a:srgbClr val="FFFFFF"/>
                </a:solidFill>
              </a:uFill>
              <a:latin typeface="Calibri"/>
              <a:ea typeface="Calibri"/>
            </a:endParaRPr>
          </a:p>
        </p:txBody>
      </p:sp>
      <p:sp>
        <p:nvSpPr>
          <p:cNvPr id="39" name="CustomShape 2"/>
          <p:cNvSpPr/>
          <p:nvPr/>
        </p:nvSpPr>
        <p:spPr>
          <a:xfrm>
            <a:off x="2286000" y="2724150"/>
            <a:ext cx="4762440" cy="110175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r>
              <a:rPr lang="en-IN" sz="1400" b="1" strike="noStrike" spc="-1" dirty="0" smtClean="0">
                <a:solidFill>
                  <a:srgbClr val="000000"/>
                </a:solidFill>
                <a:uFill>
                  <a:solidFill>
                    <a:srgbClr val="FFFFFF"/>
                  </a:solidFill>
                </a:uFill>
                <a:latin typeface="Arial"/>
                <a:ea typeface="Arial"/>
              </a:rPr>
              <a:t>SUBJECT </a:t>
            </a:r>
            <a:r>
              <a:rPr lang="en-IN" sz="1400" b="1" strike="noStrike" spc="-1" dirty="0">
                <a:solidFill>
                  <a:srgbClr val="000000"/>
                </a:solidFill>
                <a:uFill>
                  <a:solidFill>
                    <a:srgbClr val="FFFFFF"/>
                  </a:solidFill>
                </a:uFill>
                <a:latin typeface="Arial"/>
                <a:ea typeface="Arial"/>
              </a:rPr>
              <a:t>: </a:t>
            </a:r>
            <a:r>
              <a:rPr lang="en-IN" sz="1400" b="1" strike="noStrike" spc="-1" dirty="0" smtClean="0">
                <a:solidFill>
                  <a:srgbClr val="000000"/>
                </a:solidFill>
                <a:uFill>
                  <a:solidFill>
                    <a:srgbClr val="FFFFFF"/>
                  </a:solidFill>
                </a:uFill>
                <a:latin typeface="Arial"/>
                <a:ea typeface="Arial"/>
              </a:rPr>
              <a:t>(BIOLOGY)</a:t>
            </a:r>
            <a:endParaRPr lang="en-IN" sz="1800" b="0" strike="noStrike" spc="-1" dirty="0">
              <a:solidFill>
                <a:srgbClr val="000000"/>
              </a:solidFill>
              <a:uFill>
                <a:solidFill>
                  <a:srgbClr val="FFFFFF"/>
                </a:solidFill>
              </a:uFill>
              <a:latin typeface="Arial"/>
            </a:endParaRPr>
          </a:p>
          <a:p>
            <a:pPr>
              <a:lnSpc>
                <a:spcPct val="100000"/>
              </a:lnSpc>
            </a:pPr>
            <a:r>
              <a:rPr lang="en-IN" sz="1400" b="1" strike="noStrike" spc="-1" dirty="0" smtClean="0">
                <a:solidFill>
                  <a:srgbClr val="000000"/>
                </a:solidFill>
                <a:uFill>
                  <a:solidFill>
                    <a:srgbClr val="FFFFFF"/>
                  </a:solidFill>
                </a:uFill>
                <a:latin typeface="Arial"/>
                <a:ea typeface="Arial"/>
              </a:rPr>
              <a:t>CHAPTER </a:t>
            </a:r>
            <a:r>
              <a:rPr lang="en-IN" sz="1400" b="1" strike="noStrike" spc="-1" dirty="0">
                <a:solidFill>
                  <a:srgbClr val="000000"/>
                </a:solidFill>
                <a:uFill>
                  <a:solidFill>
                    <a:srgbClr val="FFFFFF"/>
                  </a:solidFill>
                </a:uFill>
                <a:latin typeface="Arial"/>
                <a:ea typeface="Arial"/>
              </a:rPr>
              <a:t>NUMBER: 9</a:t>
            </a:r>
            <a:endParaRPr lang="en-IN" sz="1800" b="0" strike="noStrike" spc="-1" dirty="0">
              <a:solidFill>
                <a:srgbClr val="000000"/>
              </a:solidFill>
              <a:uFill>
                <a:solidFill>
                  <a:srgbClr val="FFFFFF"/>
                </a:solidFill>
              </a:uFill>
              <a:latin typeface="Arial"/>
            </a:endParaRPr>
          </a:p>
          <a:p>
            <a:pPr>
              <a:lnSpc>
                <a:spcPct val="100000"/>
              </a:lnSpc>
            </a:pPr>
            <a:r>
              <a:rPr lang="en-IN" sz="1400" b="1" strike="noStrike" spc="-1" dirty="0">
                <a:solidFill>
                  <a:srgbClr val="000000"/>
                </a:solidFill>
                <a:uFill>
                  <a:solidFill>
                    <a:srgbClr val="FFFFFF"/>
                  </a:solidFill>
                </a:uFill>
                <a:latin typeface="Arial"/>
                <a:ea typeface="Arial"/>
              </a:rPr>
              <a:t>CHAPTER NAME : BIOMOLECULES</a:t>
            </a:r>
            <a:endParaRPr lang="en-IN" sz="1800" b="0" strike="noStrike" spc="-1" dirty="0">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oogle Shape;69;p15"/>
          <p:cNvPicPr/>
          <p:nvPr/>
        </p:nvPicPr>
        <p:blipFill>
          <a:blip r:embed="rId2"/>
          <a:stretch/>
        </p:blipFill>
        <p:spPr>
          <a:xfrm>
            <a:off x="8001000" y="590550"/>
            <a:ext cx="924120" cy="924120"/>
          </a:xfrm>
          <a:prstGeom prst="rect">
            <a:avLst/>
          </a:prstGeom>
          <a:ln>
            <a:noFill/>
          </a:ln>
        </p:spPr>
      </p:pic>
      <p:sp>
        <p:nvSpPr>
          <p:cNvPr id="6" name="Rectangle 5"/>
          <p:cNvSpPr/>
          <p:nvPr/>
        </p:nvSpPr>
        <p:spPr>
          <a:xfrm>
            <a:off x="152400" y="666750"/>
            <a:ext cx="5867400" cy="4739759"/>
          </a:xfrm>
          <a:prstGeom prst="rect">
            <a:avLst/>
          </a:prstGeom>
        </p:spPr>
        <p:txBody>
          <a:bodyPr wrap="square">
            <a:spAutoFit/>
          </a:bodyPr>
          <a:lstStyle/>
          <a:p>
            <a:pPr algn="just"/>
            <a:r>
              <a:rPr lang="en-US" sz="2200" b="1" dirty="0" smtClean="0">
                <a:solidFill>
                  <a:srgbClr val="FF0000"/>
                </a:solidFill>
                <a:latin typeface="Calibri" pitchFamily="34" charset="0"/>
                <a:cs typeface="Calibri" pitchFamily="34" charset="0"/>
              </a:rPr>
              <a:t>Tertiary structure </a:t>
            </a:r>
            <a:r>
              <a:rPr lang="en-US" sz="1400" b="1" dirty="0" smtClean="0">
                <a:latin typeface="Calibri" pitchFamily="34" charset="0"/>
                <a:cs typeface="Calibri" pitchFamily="34" charset="0"/>
              </a:rPr>
              <a:t>(3</a:t>
            </a:r>
            <a:r>
              <a:rPr lang="en-US" sz="1400" baseline="30000" dirty="0" smtClean="0">
                <a:latin typeface="Calibri" pitchFamily="34" charset="0"/>
                <a:cs typeface="Calibri" pitchFamily="34" charset="0"/>
              </a:rPr>
              <a:t>0</a:t>
            </a:r>
            <a:r>
              <a:rPr lang="en-US" sz="1400" dirty="0" smtClean="0">
                <a:latin typeface="Calibri" pitchFamily="34" charset="0"/>
                <a:cs typeface="Calibri" pitchFamily="34" charset="0"/>
              </a:rPr>
              <a:t> structure)</a:t>
            </a:r>
            <a:r>
              <a:rPr lang="en-US" sz="1400" b="1" dirty="0" smtClean="0">
                <a:latin typeface="Calibri" pitchFamily="34" charset="0"/>
                <a:cs typeface="Calibri" pitchFamily="34" charset="0"/>
              </a:rPr>
              <a:t> :</a:t>
            </a:r>
            <a:r>
              <a:rPr lang="en-US" sz="1400" dirty="0" smtClean="0">
                <a:latin typeface="Calibri" pitchFamily="34" charset="0"/>
                <a:cs typeface="Calibri" pitchFamily="34" charset="0"/>
              </a:rPr>
              <a:t> Long protein chain is folded upon itself like a hollow woolen ball. Gives a 3-dimensional view of protein, e.g., myosin. </a:t>
            </a:r>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Tertiary </a:t>
            </a:r>
            <a:r>
              <a:rPr lang="en-US" sz="1400" dirty="0" smtClean="0">
                <a:latin typeface="Calibri" pitchFamily="34" charset="0"/>
                <a:cs typeface="Calibri" pitchFamily="34" charset="0"/>
              </a:rPr>
              <a:t>structure is absolutely necessary for the many biological activities of proteins</a:t>
            </a:r>
            <a:r>
              <a:rPr lang="en-US" sz="1400" dirty="0" smtClean="0"/>
              <a:t>.</a:t>
            </a:r>
            <a:endParaRPr lang="en-US" sz="1400" dirty="0" smtClean="0">
              <a:latin typeface="Calibri" pitchFamily="34" charset="0"/>
              <a:cs typeface="Calibri" pitchFamily="34" charset="0"/>
            </a:endParaRP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There are several types of bonds and forces that hold a protein in its tertiary structure. </a:t>
            </a:r>
            <a:endParaRPr lang="en-US" sz="1400" dirty="0" smtClean="0"/>
          </a:p>
          <a:p>
            <a:endParaRPr lang="en-US" sz="1400" dirty="0" smtClean="0"/>
          </a:p>
          <a:p>
            <a:endParaRPr lang="en-US" sz="1400" dirty="0" smtClean="0"/>
          </a:p>
          <a:p>
            <a:endParaRPr lang="en-US" sz="1400" dirty="0" smtClean="0"/>
          </a:p>
          <a:p>
            <a:endParaRPr lang="en-US" sz="1400" dirty="0" smtClean="0"/>
          </a:p>
          <a:p>
            <a:endParaRPr lang="en-US" sz="1400" dirty="0" smtClean="0">
              <a:latin typeface="Calibri" pitchFamily="34" charset="0"/>
              <a:cs typeface="Calibri" pitchFamily="34" charset="0"/>
            </a:endParaRPr>
          </a:p>
          <a:p>
            <a:endParaRPr lang="en-US" sz="1400" dirty="0" smtClean="0">
              <a:latin typeface="Calibri" pitchFamily="34" charset="0"/>
              <a:cs typeface="Calibri" pitchFamily="34" charset="0"/>
            </a:endParaRPr>
          </a:p>
          <a:p>
            <a:endParaRPr lang="en-US" sz="1400" dirty="0" smtClean="0">
              <a:latin typeface="Calibri" pitchFamily="34" charset="0"/>
              <a:cs typeface="Calibri" pitchFamily="34" charset="0"/>
            </a:endParaRPr>
          </a:p>
          <a:p>
            <a:endParaRPr lang="en-US" sz="1400" dirty="0" smtClean="0">
              <a:latin typeface="Calibri" pitchFamily="34" charset="0"/>
              <a:cs typeface="Calibri" pitchFamily="34" charset="0"/>
            </a:endParaRPr>
          </a:p>
          <a:p>
            <a:endParaRPr lang="en-US" sz="1400" dirty="0" smtClean="0">
              <a:latin typeface="Calibri" pitchFamily="34" charset="0"/>
              <a:cs typeface="Calibri" pitchFamily="34" charset="0"/>
            </a:endParaRPr>
          </a:p>
          <a:p>
            <a:endParaRPr lang="en-US" sz="1400" dirty="0" smtClean="0">
              <a:latin typeface="Calibri" pitchFamily="34" charset="0"/>
              <a:cs typeface="Calibri" pitchFamily="34" charset="0"/>
            </a:endParaRPr>
          </a:p>
          <a:p>
            <a:endParaRPr lang="en-US" sz="1400" dirty="0" smtClean="0">
              <a:latin typeface="Calibri" pitchFamily="34" charset="0"/>
              <a:cs typeface="Calibri" pitchFamily="34" charset="0"/>
            </a:endParaRPr>
          </a:p>
          <a:p>
            <a:endParaRPr lang="en-US" sz="1400" dirty="0" smtClean="0">
              <a:latin typeface="Calibri" pitchFamily="34" charset="0"/>
              <a:cs typeface="Calibri" pitchFamily="34" charset="0"/>
            </a:endParaRPr>
          </a:p>
        </p:txBody>
      </p:sp>
      <p:pic>
        <p:nvPicPr>
          <p:cNvPr id="29698" name="Picture 2"/>
          <p:cNvPicPr>
            <a:picLocks noChangeAspect="1" noChangeArrowheads="1"/>
          </p:cNvPicPr>
          <p:nvPr/>
        </p:nvPicPr>
        <p:blipFill>
          <a:blip r:embed="rId3"/>
          <a:srcRect/>
          <a:stretch>
            <a:fillRect/>
          </a:stretch>
        </p:blipFill>
        <p:spPr bwMode="auto">
          <a:xfrm>
            <a:off x="609600" y="2931543"/>
            <a:ext cx="1295400" cy="2002407"/>
          </a:xfrm>
          <a:prstGeom prst="rect">
            <a:avLst/>
          </a:prstGeom>
          <a:noFill/>
          <a:ln w="9525">
            <a:noFill/>
            <a:miter lim="800000"/>
            <a:headEnd/>
            <a:tailEnd/>
          </a:ln>
          <a:effectLst/>
        </p:spPr>
      </p:pic>
      <p:pic>
        <p:nvPicPr>
          <p:cNvPr id="29699" name="Picture 3"/>
          <p:cNvPicPr>
            <a:picLocks noChangeAspect="1" noChangeArrowheads="1"/>
          </p:cNvPicPr>
          <p:nvPr/>
        </p:nvPicPr>
        <p:blipFill>
          <a:blip r:embed="rId4"/>
          <a:srcRect/>
          <a:stretch>
            <a:fillRect/>
          </a:stretch>
        </p:blipFill>
        <p:spPr bwMode="auto">
          <a:xfrm>
            <a:off x="2133600" y="2586236"/>
            <a:ext cx="3276600" cy="2090539"/>
          </a:xfrm>
          <a:prstGeom prst="rect">
            <a:avLst/>
          </a:prstGeom>
          <a:noFill/>
          <a:ln w="9525">
            <a:noFill/>
            <a:miter lim="800000"/>
            <a:headEnd/>
            <a:tailEnd/>
          </a:ln>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438150"/>
            <a:ext cx="8001000" cy="4616648"/>
          </a:xfrm>
          <a:prstGeom prst="rect">
            <a:avLst/>
          </a:prstGeom>
        </p:spPr>
        <p:txBody>
          <a:bodyPr wrap="square">
            <a:spAutoFit/>
          </a:bodyPr>
          <a:lstStyle/>
          <a:p>
            <a:pPr fontAlgn="base"/>
            <a:r>
              <a:rPr lang="en-US" sz="1400" b="1" dirty="0" smtClean="0">
                <a:latin typeface="Calibri" pitchFamily="34" charset="0"/>
                <a:cs typeface="Calibri" pitchFamily="34" charset="0"/>
              </a:rPr>
              <a:t>Hydrophobic interactions</a:t>
            </a:r>
            <a:r>
              <a:rPr lang="en-US" sz="1400" dirty="0" smtClean="0">
                <a:latin typeface="Calibri" pitchFamily="34" charset="0"/>
                <a:cs typeface="Calibri" pitchFamily="34" charset="0"/>
              </a:rPr>
              <a:t> greatly contribute to the folding and shaping of a protein. The "R" group of the amino acid is either hydrophobic or hydrophilic. </a:t>
            </a:r>
          </a:p>
          <a:p>
            <a:pPr fontAlgn="base"/>
            <a:endParaRPr lang="en-US" sz="1400" dirty="0" smtClean="0">
              <a:latin typeface="Calibri" pitchFamily="34" charset="0"/>
              <a:cs typeface="Calibri" pitchFamily="34" charset="0"/>
            </a:endParaRPr>
          </a:p>
          <a:p>
            <a:pPr fontAlgn="base"/>
            <a:r>
              <a:rPr lang="en-US" sz="1400" dirty="0" smtClean="0">
                <a:latin typeface="Calibri" pitchFamily="34" charset="0"/>
                <a:cs typeface="Calibri" pitchFamily="34" charset="0"/>
              </a:rPr>
              <a:t>The amino acids with hydrophilic "R" groups will seek contact with their aqueous environment, while amino acids with hydrophobic "R" groups will seek to avoid water and position themselves towards the center of the protein. </a:t>
            </a:r>
          </a:p>
          <a:p>
            <a:pPr fontAlgn="base"/>
            <a:r>
              <a:rPr lang="en-US" sz="1400" dirty="0" smtClean="0">
                <a:latin typeface="Calibri" pitchFamily="34" charset="0"/>
                <a:cs typeface="Calibri" pitchFamily="34" charset="0"/>
              </a:rPr>
              <a:t>​</a:t>
            </a:r>
          </a:p>
          <a:p>
            <a:pPr fontAlgn="base"/>
            <a:r>
              <a:rPr lang="en-US" sz="1400" b="1" dirty="0" smtClean="0">
                <a:latin typeface="Calibri" pitchFamily="34" charset="0"/>
                <a:cs typeface="Calibri" pitchFamily="34" charset="0"/>
              </a:rPr>
              <a:t>Hydrogen bonding</a:t>
            </a:r>
            <a:r>
              <a:rPr lang="en-US" sz="1400" dirty="0" smtClean="0">
                <a:latin typeface="Calibri" pitchFamily="34" charset="0"/>
                <a:cs typeface="Calibri" pitchFamily="34" charset="0"/>
              </a:rPr>
              <a:t> in the polypeptide chain and between amino acid "R" groups helps to stabilize protein structure by holding the protein in the shape established by the hydrophobic interactions.</a:t>
            </a:r>
          </a:p>
          <a:p>
            <a:pPr fontAlgn="base"/>
            <a:endParaRPr lang="en-US" sz="1400" dirty="0" smtClean="0">
              <a:latin typeface="Calibri" pitchFamily="34" charset="0"/>
              <a:cs typeface="Calibri" pitchFamily="34" charset="0"/>
            </a:endParaRPr>
          </a:p>
          <a:p>
            <a:pPr fontAlgn="base"/>
            <a:r>
              <a:rPr lang="en-US" sz="1400" dirty="0" smtClean="0">
                <a:latin typeface="Calibri" pitchFamily="34" charset="0"/>
                <a:cs typeface="Calibri" pitchFamily="34" charset="0"/>
              </a:rPr>
              <a:t>Due to protein folding, </a:t>
            </a:r>
            <a:r>
              <a:rPr lang="en-US" sz="1400" b="1" dirty="0" smtClean="0">
                <a:latin typeface="Calibri" pitchFamily="34" charset="0"/>
                <a:cs typeface="Calibri" pitchFamily="34" charset="0"/>
              </a:rPr>
              <a:t>ionic bonding</a:t>
            </a:r>
            <a:r>
              <a:rPr lang="en-US" sz="1400" dirty="0" smtClean="0">
                <a:latin typeface="Calibri" pitchFamily="34" charset="0"/>
                <a:cs typeface="Calibri" pitchFamily="34" charset="0"/>
              </a:rPr>
              <a:t> can occur between the positively and negatively charged "R" groups that come in close contact with one another.</a:t>
            </a:r>
          </a:p>
          <a:p>
            <a:pPr fontAlgn="base"/>
            <a:endParaRPr lang="en-US" sz="1400" dirty="0" smtClean="0">
              <a:latin typeface="Calibri" pitchFamily="34" charset="0"/>
              <a:cs typeface="Calibri" pitchFamily="34" charset="0"/>
            </a:endParaRPr>
          </a:p>
          <a:p>
            <a:pPr fontAlgn="base"/>
            <a:r>
              <a:rPr lang="en-US" sz="1400" dirty="0" smtClean="0">
                <a:latin typeface="Calibri" pitchFamily="34" charset="0"/>
                <a:cs typeface="Calibri" pitchFamily="34" charset="0"/>
              </a:rPr>
              <a:t>Folding can also result in covalent bonding between the "R" groups of </a:t>
            </a:r>
            <a:r>
              <a:rPr lang="en-US" sz="1400" dirty="0" err="1" smtClean="0">
                <a:latin typeface="Calibri" pitchFamily="34" charset="0"/>
                <a:cs typeface="Calibri" pitchFamily="34" charset="0"/>
              </a:rPr>
              <a:t>cysteine</a:t>
            </a:r>
            <a:r>
              <a:rPr lang="en-US" sz="1400" dirty="0" smtClean="0">
                <a:latin typeface="Calibri" pitchFamily="34" charset="0"/>
                <a:cs typeface="Calibri" pitchFamily="34" charset="0"/>
              </a:rPr>
              <a:t> amino acids</a:t>
            </a:r>
            <a:r>
              <a:rPr lang="en-US" sz="1400" dirty="0" smtClean="0">
                <a:latin typeface="Calibri" pitchFamily="34" charset="0"/>
                <a:cs typeface="Calibri" pitchFamily="34" charset="0"/>
              </a:rPr>
              <a:t>.</a:t>
            </a:r>
          </a:p>
          <a:p>
            <a:pPr fontAlgn="base"/>
            <a:endParaRPr lang="en-US" sz="1400" dirty="0" smtClean="0">
              <a:latin typeface="Calibri" pitchFamily="34" charset="0"/>
              <a:cs typeface="Calibri" pitchFamily="34" charset="0"/>
            </a:endParaRPr>
          </a:p>
          <a:p>
            <a:pPr fontAlgn="base"/>
            <a:r>
              <a:rPr lang="en-US" sz="1400" dirty="0" smtClean="0">
                <a:latin typeface="Calibri" pitchFamily="34" charset="0"/>
                <a:cs typeface="Calibri" pitchFamily="34" charset="0"/>
              </a:rPr>
              <a:t> </a:t>
            </a:r>
            <a:r>
              <a:rPr lang="en-US" sz="1400" dirty="0" smtClean="0">
                <a:latin typeface="Calibri" pitchFamily="34" charset="0"/>
                <a:cs typeface="Calibri" pitchFamily="34" charset="0"/>
              </a:rPr>
              <a:t>This type of bonding forms what is called a </a:t>
            </a:r>
            <a:r>
              <a:rPr lang="en-US" sz="1400" b="1" dirty="0" smtClean="0">
                <a:latin typeface="Calibri" pitchFamily="34" charset="0"/>
                <a:cs typeface="Calibri" pitchFamily="34" charset="0"/>
              </a:rPr>
              <a:t>disulfide bridge</a:t>
            </a:r>
            <a:r>
              <a:rPr lang="en-US" sz="1400" dirty="0" smtClean="0">
                <a:latin typeface="Calibri" pitchFamily="34" charset="0"/>
                <a:cs typeface="Calibri" pitchFamily="34" charset="0"/>
              </a:rPr>
              <a:t>. </a:t>
            </a:r>
          </a:p>
          <a:p>
            <a:pPr fontAlgn="base"/>
            <a:endParaRPr lang="en-US" sz="1400" dirty="0" smtClean="0">
              <a:latin typeface="Calibri" pitchFamily="34" charset="0"/>
              <a:cs typeface="Calibri" pitchFamily="34" charset="0"/>
            </a:endParaRPr>
          </a:p>
          <a:p>
            <a:pPr fontAlgn="base"/>
            <a:r>
              <a:rPr lang="en-US" sz="1400" dirty="0" smtClean="0">
                <a:latin typeface="Calibri" pitchFamily="34" charset="0"/>
                <a:cs typeface="Calibri" pitchFamily="34" charset="0"/>
              </a:rPr>
              <a:t>Interactions called </a:t>
            </a:r>
            <a:r>
              <a:rPr lang="en-US" sz="1400" dirty="0" err="1" smtClean="0">
                <a:latin typeface="Calibri" pitchFamily="34" charset="0"/>
                <a:cs typeface="Calibri" pitchFamily="34" charset="0"/>
              </a:rPr>
              <a:t>vanderwals</a:t>
            </a:r>
            <a:r>
              <a:rPr lang="en-US" sz="1400" dirty="0" smtClean="0">
                <a:latin typeface="Calibri" pitchFamily="34" charset="0"/>
                <a:cs typeface="Calibri" pitchFamily="34" charset="0"/>
              </a:rPr>
              <a:t> force also assist in the stabilization of protein structure</a:t>
            </a:r>
            <a:r>
              <a:rPr lang="en-US" sz="1400" dirty="0" smtClean="0">
                <a:latin typeface="Calibri" pitchFamily="34" charset="0"/>
                <a:cs typeface="Calibri" pitchFamily="34" charset="0"/>
              </a:rPr>
              <a:t>.</a:t>
            </a:r>
          </a:p>
          <a:p>
            <a:pPr fontAlgn="base"/>
            <a:endParaRPr lang="en-US" sz="1400" dirty="0" smtClean="0">
              <a:latin typeface="Calibri" pitchFamily="34" charset="0"/>
              <a:cs typeface="Calibri" pitchFamily="34" charset="0"/>
            </a:endParaRPr>
          </a:p>
          <a:p>
            <a:pPr fontAlgn="base"/>
            <a:r>
              <a:rPr lang="en-US" sz="1400" dirty="0" smtClean="0">
                <a:latin typeface="Calibri" pitchFamily="34" charset="0"/>
                <a:cs typeface="Calibri" pitchFamily="34" charset="0"/>
              </a:rPr>
              <a:t> </a:t>
            </a:r>
            <a:r>
              <a:rPr lang="en-US" sz="1400" dirty="0" smtClean="0">
                <a:latin typeface="Calibri" pitchFamily="34" charset="0"/>
                <a:cs typeface="Calibri" pitchFamily="34" charset="0"/>
              </a:rPr>
              <a:t>These interactions pertain to the attractive and repulsive forces that occur between molecules that become polarized. These forces contribute to the bonding that occurs between molecules.</a:t>
            </a:r>
            <a:endParaRPr lang="en-US" sz="1400" dirty="0">
              <a:latin typeface="Calibri" pitchFamily="34" charset="0"/>
              <a:cs typeface="Calibri" pitchFamily="34" charset="0"/>
            </a:endParaRPr>
          </a:p>
        </p:txBody>
      </p:sp>
      <p:pic>
        <p:nvPicPr>
          <p:cNvPr id="5" name="Google Shape;69;p15"/>
          <p:cNvPicPr/>
          <p:nvPr/>
        </p:nvPicPr>
        <p:blipFill>
          <a:blip r:embed="rId2"/>
          <a:stretch/>
        </p:blipFill>
        <p:spPr>
          <a:xfrm>
            <a:off x="8219880" y="133350"/>
            <a:ext cx="924120" cy="924120"/>
          </a:xfrm>
          <a:prstGeom prst="rect">
            <a:avLst/>
          </a:prstGeom>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oogle Shape;69;p15"/>
          <p:cNvPicPr/>
          <p:nvPr/>
        </p:nvPicPr>
        <p:blipFill>
          <a:blip r:embed="rId2"/>
          <a:stretch/>
        </p:blipFill>
        <p:spPr>
          <a:xfrm>
            <a:off x="8001000" y="285750"/>
            <a:ext cx="924120" cy="924120"/>
          </a:xfrm>
          <a:prstGeom prst="rect">
            <a:avLst/>
          </a:prstGeom>
          <a:ln>
            <a:noFill/>
          </a:ln>
        </p:spPr>
      </p:pic>
      <p:sp>
        <p:nvSpPr>
          <p:cNvPr id="7" name="Rectangle 6"/>
          <p:cNvSpPr/>
          <p:nvPr/>
        </p:nvSpPr>
        <p:spPr>
          <a:xfrm>
            <a:off x="228600" y="742950"/>
            <a:ext cx="6858000" cy="4308872"/>
          </a:xfrm>
          <a:prstGeom prst="rect">
            <a:avLst/>
          </a:prstGeom>
        </p:spPr>
        <p:txBody>
          <a:bodyPr wrap="square">
            <a:spAutoFit/>
          </a:bodyPr>
          <a:lstStyle/>
          <a:p>
            <a:pPr algn="just"/>
            <a:r>
              <a:rPr lang="en-US" sz="2200" b="1" dirty="0" smtClean="0">
                <a:solidFill>
                  <a:srgbClr val="FF0000"/>
                </a:solidFill>
                <a:latin typeface="Calibri" pitchFamily="34" charset="0"/>
                <a:cs typeface="Calibri" pitchFamily="34" charset="0"/>
              </a:rPr>
              <a:t>Quaternary Structure </a:t>
            </a:r>
            <a:r>
              <a:rPr lang="en-US" sz="1400" b="1" dirty="0" smtClean="0">
                <a:latin typeface="Calibri" pitchFamily="34" charset="0"/>
                <a:cs typeface="Calibri" pitchFamily="34" charset="0"/>
              </a:rPr>
              <a:t>(4</a:t>
            </a:r>
            <a:r>
              <a:rPr lang="en-US" sz="1400" baseline="30000" dirty="0" smtClean="0">
                <a:latin typeface="Calibri" pitchFamily="34" charset="0"/>
                <a:cs typeface="Calibri" pitchFamily="34" charset="0"/>
              </a:rPr>
              <a:t>0</a:t>
            </a:r>
            <a:r>
              <a:rPr lang="en-US" sz="1400" dirty="0" smtClean="0">
                <a:latin typeface="Calibri" pitchFamily="34" charset="0"/>
                <a:cs typeface="Calibri" pitchFamily="34" charset="0"/>
              </a:rPr>
              <a:t> structure)  refers to the structure of a protein macromolecule formed by interactions between multiple polypeptide chains.</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The manner in which these individual folded polypeptides or subunits are arranged with respect to each other (e.g. linear string of spheres, spheres arranged one upon each other in the form of a cube or plate etc.) is the architecture of a protein otherwise called the quaternary structure of a protein.</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Proteins with quaternary structure may consist of more than one of the same type of protein subunit. They may also be composed of different subunits. </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Hemoglobin is an example of a protein with quaternary structure. Hemoglobin, found in the blood, is an iron-containing protein that binds oxygen molecules. It contains four subunits: two alpha subunits and two beta subunits.</a:t>
            </a: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a:latin typeface="Calibri" pitchFamily="34" charset="0"/>
              <a:cs typeface="Calibri" pitchFamily="34" charset="0"/>
            </a:endParaRPr>
          </a:p>
        </p:txBody>
      </p:sp>
      <p:pic>
        <p:nvPicPr>
          <p:cNvPr id="6145" name="Picture 1"/>
          <p:cNvPicPr>
            <a:picLocks noChangeAspect="1" noChangeArrowheads="1"/>
          </p:cNvPicPr>
          <p:nvPr/>
        </p:nvPicPr>
        <p:blipFill>
          <a:blip r:embed="rId3"/>
          <a:srcRect/>
          <a:stretch>
            <a:fillRect/>
          </a:stretch>
        </p:blipFill>
        <p:spPr bwMode="auto">
          <a:xfrm>
            <a:off x="4267200" y="3936792"/>
            <a:ext cx="1371600" cy="978108"/>
          </a:xfrm>
          <a:prstGeom prst="rect">
            <a:avLst/>
          </a:prstGeom>
          <a:noFill/>
          <a:ln w="9525">
            <a:noFill/>
            <a:miter lim="800000"/>
            <a:headEnd/>
            <a:tailEnd/>
          </a:ln>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69;p15"/>
          <p:cNvPicPr/>
          <p:nvPr/>
        </p:nvPicPr>
        <p:blipFill>
          <a:blip r:embed="rId2"/>
          <a:stretch/>
        </p:blipFill>
        <p:spPr>
          <a:xfrm>
            <a:off x="8001000" y="361950"/>
            <a:ext cx="924120" cy="924120"/>
          </a:xfrm>
          <a:prstGeom prst="rect">
            <a:avLst/>
          </a:prstGeom>
          <a:ln>
            <a:noFill/>
          </a:ln>
        </p:spPr>
      </p:pic>
      <p:sp>
        <p:nvSpPr>
          <p:cNvPr id="5" name="Rectangle 4"/>
          <p:cNvSpPr/>
          <p:nvPr/>
        </p:nvSpPr>
        <p:spPr>
          <a:xfrm>
            <a:off x="381000" y="895350"/>
            <a:ext cx="6096000" cy="3293209"/>
          </a:xfrm>
          <a:prstGeom prst="rect">
            <a:avLst/>
          </a:prstGeom>
        </p:spPr>
        <p:txBody>
          <a:bodyPr wrap="square">
            <a:spAutoFit/>
          </a:bodyPr>
          <a:lstStyle/>
          <a:p>
            <a:r>
              <a:rPr lang="en-US" sz="2200" dirty="0" smtClean="0">
                <a:solidFill>
                  <a:srgbClr val="FF0000"/>
                </a:solidFill>
                <a:latin typeface="Calibri" pitchFamily="34" charset="0"/>
                <a:cs typeface="Calibri" pitchFamily="34" charset="0"/>
              </a:rPr>
              <a:t>FUNCTIONS OF PROTEINS</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The main functions of protein in living cell are:</a:t>
            </a:r>
          </a:p>
          <a:p>
            <a:endParaRPr lang="en-US" sz="1400" dirty="0" smtClean="0">
              <a:latin typeface="Calibri" pitchFamily="34" charset="0"/>
              <a:cs typeface="Calibri" pitchFamily="34" charset="0"/>
            </a:endParaRPr>
          </a:p>
          <a:p>
            <a:pPr>
              <a:buFont typeface="Arial" pitchFamily="34" charset="0"/>
              <a:buChar char="•"/>
            </a:pPr>
            <a:r>
              <a:rPr lang="en-US" sz="1400" dirty="0" smtClean="0">
                <a:latin typeface="Calibri" pitchFamily="34" charset="0"/>
                <a:cs typeface="Calibri" pitchFamily="34" charset="0"/>
              </a:rPr>
              <a:t>Transport of nutrient across the membrane.</a:t>
            </a:r>
          </a:p>
          <a:p>
            <a:pPr>
              <a:buFont typeface="Arial" pitchFamily="34" charset="0"/>
              <a:buChar char="•"/>
            </a:pPr>
            <a:r>
              <a:rPr lang="en-US" sz="1400" dirty="0" smtClean="0">
                <a:latin typeface="Calibri" pitchFamily="34" charset="0"/>
                <a:cs typeface="Calibri" pitchFamily="34" charset="0"/>
              </a:rPr>
              <a:t>Fight infectious organisms.</a:t>
            </a:r>
          </a:p>
          <a:p>
            <a:pPr>
              <a:buFont typeface="Arial" pitchFamily="34" charset="0"/>
              <a:buChar char="•"/>
            </a:pPr>
            <a:r>
              <a:rPr lang="en-US" sz="1400" dirty="0" smtClean="0">
                <a:latin typeface="Calibri" pitchFamily="34" charset="0"/>
                <a:cs typeface="Calibri" pitchFamily="34" charset="0"/>
              </a:rPr>
              <a:t>Produce enzyme and proteins.</a:t>
            </a:r>
          </a:p>
          <a:p>
            <a:endParaRPr lang="en-US" sz="1400" dirty="0" smtClean="0">
              <a:latin typeface="Calibri" pitchFamily="34" charset="0"/>
              <a:cs typeface="Calibri" pitchFamily="34" charset="0"/>
            </a:endParaRP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Collagen is the most abundant protein in animal world.</a:t>
            </a:r>
          </a:p>
          <a:p>
            <a:endParaRPr lang="en-US" sz="1400" dirty="0" smtClean="0">
              <a:latin typeface="Calibri" pitchFamily="34" charset="0"/>
              <a:cs typeface="Calibri" pitchFamily="34" charset="0"/>
            </a:endParaRPr>
          </a:p>
          <a:p>
            <a:r>
              <a:rPr lang="en-US" sz="1400" dirty="0" err="1" smtClean="0">
                <a:latin typeface="Calibri" pitchFamily="34" charset="0"/>
                <a:cs typeface="Calibri" pitchFamily="34" charset="0"/>
              </a:rPr>
              <a:t>RuBiSCO</a:t>
            </a:r>
            <a:r>
              <a:rPr lang="en-US" sz="1400" dirty="0" smtClean="0">
                <a:latin typeface="Calibri" pitchFamily="34" charset="0"/>
                <a:cs typeface="Calibri" pitchFamily="34" charset="0"/>
              </a:rPr>
              <a:t> (Ribulose-1,5-bisphosphate </a:t>
            </a:r>
            <a:r>
              <a:rPr lang="en-US" sz="1400" dirty="0" err="1" smtClean="0">
                <a:latin typeface="Calibri" pitchFamily="34" charset="0"/>
                <a:cs typeface="Calibri" pitchFamily="34" charset="0"/>
              </a:rPr>
              <a:t>carboxylase</a:t>
            </a:r>
            <a:r>
              <a:rPr lang="en-US" sz="1400" dirty="0" smtClean="0">
                <a:latin typeface="Calibri" pitchFamily="34" charset="0"/>
                <a:cs typeface="Calibri" pitchFamily="34" charset="0"/>
              </a:rPr>
              <a:t>/</a:t>
            </a:r>
            <a:r>
              <a:rPr lang="en-US" sz="1400" dirty="0" err="1" smtClean="0">
                <a:latin typeface="Calibri" pitchFamily="34" charset="0"/>
                <a:cs typeface="Calibri" pitchFamily="34" charset="0"/>
              </a:rPr>
              <a:t>oxygenase</a:t>
            </a:r>
            <a:r>
              <a:rPr lang="en-US" sz="1400" dirty="0" smtClean="0"/>
              <a:t>)</a:t>
            </a:r>
            <a:r>
              <a:rPr lang="en-US" sz="1400" dirty="0" smtClean="0">
                <a:latin typeface="Calibri" pitchFamily="34" charset="0"/>
                <a:cs typeface="Calibri" pitchFamily="34" charset="0"/>
              </a:rPr>
              <a:t> is the most abundant protein in biosphere.</a:t>
            </a:r>
          </a:p>
          <a:p>
            <a:endParaRPr lang="en-US" sz="1400" dirty="0">
              <a:latin typeface="Calibri" pitchFamily="34" charset="0"/>
              <a:cs typeface="Calibri"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3" name="Google Shape;76;p16"/>
          <p:cNvPicPr/>
          <p:nvPr/>
        </p:nvPicPr>
        <p:blipFill>
          <a:blip r:embed="rId2"/>
          <a:stretch/>
        </p:blipFill>
        <p:spPr>
          <a:xfrm>
            <a:off x="8219880" y="285750"/>
            <a:ext cx="924120" cy="924120"/>
          </a:xfrm>
          <a:prstGeom prst="rect">
            <a:avLst/>
          </a:prstGeom>
          <a:ln>
            <a:noFill/>
          </a:ln>
        </p:spPr>
      </p:pic>
      <p:sp>
        <p:nvSpPr>
          <p:cNvPr id="74" name="CustomShape 1"/>
          <p:cNvSpPr/>
          <p:nvPr/>
        </p:nvSpPr>
        <p:spPr>
          <a:xfrm>
            <a:off x="621360" y="743400"/>
            <a:ext cx="7799760" cy="356076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nchor="ctr"/>
          <a:lstStyle/>
          <a:p>
            <a:pPr marL="457200" algn="ctr">
              <a:lnSpc>
                <a:spcPct val="115000"/>
              </a:lnSpc>
            </a:pPr>
            <a:r>
              <a:rPr lang="en-IN" sz="4000" b="1" strike="noStrike" spc="-1" dirty="0">
                <a:solidFill>
                  <a:srgbClr val="000000"/>
                </a:solidFill>
                <a:uFill>
                  <a:solidFill>
                    <a:srgbClr val="FFFFFF"/>
                  </a:solidFill>
                </a:uFill>
                <a:latin typeface="Arial"/>
                <a:ea typeface="Arial"/>
              </a:rPr>
              <a:t>THANKING YOU</a:t>
            </a:r>
            <a:endParaRPr lang="en-IN" sz="1800" b="0" strike="noStrike" spc="-1" dirty="0">
              <a:solidFill>
                <a:srgbClr val="000000"/>
              </a:solidFill>
              <a:uFill>
                <a:solidFill>
                  <a:srgbClr val="FFFFFF"/>
                </a:solidFill>
              </a:uFill>
              <a:latin typeface="Arial"/>
            </a:endParaRPr>
          </a:p>
          <a:p>
            <a:pPr marL="457200" algn="ctr">
              <a:lnSpc>
                <a:spcPct val="115000"/>
              </a:lnSpc>
            </a:pPr>
            <a:r>
              <a:rPr lang="en-IN" sz="4000" b="1" strike="noStrike" spc="-1" dirty="0">
                <a:solidFill>
                  <a:srgbClr val="FF0000"/>
                </a:solidFill>
                <a:uFill>
                  <a:solidFill>
                    <a:srgbClr val="FFFFFF"/>
                  </a:solidFill>
                </a:uFill>
                <a:latin typeface="Arial"/>
                <a:ea typeface="Arial"/>
              </a:rPr>
              <a:t>ODM EDUCATIONAL GROUP</a:t>
            </a:r>
            <a:endParaRPr lang="en-IN" sz="1800" b="0" strike="noStrike" spc="-1" dirty="0">
              <a:solidFill>
                <a:srgbClr val="000000"/>
              </a:solidFill>
              <a:uFill>
                <a:solidFill>
                  <a:srgbClr val="FFFFFF"/>
                </a:solidFill>
              </a:uFill>
              <a:latin typeface="Arial"/>
            </a:endParaRPr>
          </a:p>
          <a:p>
            <a:pPr marL="457200">
              <a:lnSpc>
                <a:spcPct val="100000"/>
              </a:lnSpc>
            </a:pPr>
            <a:endParaRPr lang="en-IN" sz="1800" b="0" strike="noStrike" spc="-1" dirty="0">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9" name="Google Shape;69;p15"/>
          <p:cNvPicPr/>
          <p:nvPr/>
        </p:nvPicPr>
        <p:blipFill>
          <a:blip r:embed="rId2"/>
          <a:stretch/>
        </p:blipFill>
        <p:spPr>
          <a:xfrm>
            <a:off x="7848600" y="133350"/>
            <a:ext cx="924120" cy="924120"/>
          </a:xfrm>
          <a:prstGeom prst="rect">
            <a:avLst/>
          </a:prstGeom>
          <a:ln>
            <a:noFill/>
          </a:ln>
        </p:spPr>
      </p:pic>
      <p:sp>
        <p:nvSpPr>
          <p:cNvPr id="5" name="Rectangle 4"/>
          <p:cNvSpPr/>
          <p:nvPr/>
        </p:nvSpPr>
        <p:spPr>
          <a:xfrm>
            <a:off x="228600" y="209550"/>
            <a:ext cx="8763000" cy="4847481"/>
          </a:xfrm>
          <a:prstGeom prst="rect">
            <a:avLst/>
          </a:prstGeom>
        </p:spPr>
        <p:txBody>
          <a:bodyPr wrap="square">
            <a:spAutoFit/>
          </a:bodyPr>
          <a:lstStyle/>
          <a:p>
            <a:r>
              <a:rPr lang="en-US" sz="2200" b="1" dirty="0" smtClean="0">
                <a:solidFill>
                  <a:srgbClr val="FF0000"/>
                </a:solidFill>
                <a:latin typeface="Calibri" pitchFamily="34" charset="0"/>
                <a:cs typeface="Calibri" pitchFamily="34" charset="0"/>
              </a:rPr>
              <a:t>Proteins</a:t>
            </a:r>
          </a:p>
          <a:p>
            <a:r>
              <a:rPr lang="en-US" sz="1400" b="1" dirty="0" smtClean="0">
                <a:latin typeface="Calibri" pitchFamily="34" charset="0"/>
                <a:cs typeface="Calibri" pitchFamily="34" charset="0"/>
              </a:rPr>
              <a:t>Proteins </a:t>
            </a:r>
            <a:r>
              <a:rPr lang="en-US" sz="1400" dirty="0" smtClean="0">
                <a:latin typeface="Calibri" pitchFamily="34" charset="0"/>
                <a:cs typeface="Calibri" pitchFamily="34" charset="0"/>
              </a:rPr>
              <a:t>are polypeptide chains made up of amino acids</a:t>
            </a:r>
            <a:r>
              <a:rPr lang="en-US" sz="1400" dirty="0" smtClean="0">
                <a:latin typeface="Calibri" pitchFamily="34" charset="0"/>
                <a:cs typeface="Calibri" pitchFamily="34" charset="0"/>
              </a:rPr>
              <a:t>.</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Are polymers of </a:t>
            </a:r>
            <a:r>
              <a:rPr lang="en-US" sz="1400" dirty="0" err="1" smtClean="0">
                <a:latin typeface="Calibri" pitchFamily="34" charset="0"/>
                <a:cs typeface="Calibri" pitchFamily="34" charset="0"/>
              </a:rPr>
              <a:t>aminoacids</a:t>
            </a:r>
            <a:r>
              <a:rPr lang="en-US" sz="1400" dirty="0" smtClean="0">
                <a:latin typeface="Calibri" pitchFamily="34" charset="0"/>
                <a:cs typeface="Calibri" pitchFamily="34" charset="0"/>
              </a:rPr>
              <a:t> linked by peptide bond.</a:t>
            </a:r>
            <a:br>
              <a:rPr lang="en-US" sz="1400" dirty="0" smtClean="0">
                <a:latin typeface="Calibri" pitchFamily="34" charset="0"/>
                <a:cs typeface="Calibri" pitchFamily="34" charset="0"/>
              </a:rPr>
            </a:br>
            <a:r>
              <a:rPr lang="en-US" sz="1400" dirty="0" smtClean="0">
                <a:latin typeface="Calibri" pitchFamily="34" charset="0"/>
                <a:cs typeface="Calibri" pitchFamily="34" charset="0"/>
              </a:rPr>
              <a:t>• Is a </a:t>
            </a:r>
            <a:r>
              <a:rPr lang="en-US" sz="1400" dirty="0" err="1" smtClean="0">
                <a:latin typeface="Calibri" pitchFamily="34" charset="0"/>
                <a:cs typeface="Calibri" pitchFamily="34" charset="0"/>
              </a:rPr>
              <a:t>heteropolymer</a:t>
            </a:r>
            <a:r>
              <a:rPr lang="en-US" sz="1400" dirty="0" smtClean="0">
                <a:latin typeface="Calibri" pitchFamily="34" charset="0"/>
                <a:cs typeface="Calibri" pitchFamily="34" charset="0"/>
              </a:rPr>
              <a:t>.</a:t>
            </a:r>
            <a:br>
              <a:rPr lang="en-US" sz="1400" dirty="0" smtClean="0">
                <a:latin typeface="Calibri" pitchFamily="34" charset="0"/>
                <a:cs typeface="Calibri" pitchFamily="34" charset="0"/>
              </a:rPr>
            </a:br>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There are 20 types of amino acids joined together by peptide bond between amino and carboxylic group. </a:t>
            </a:r>
          </a:p>
          <a:p>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There are two kinds of amino </a:t>
            </a:r>
            <a:r>
              <a:rPr lang="en-US" sz="1400" dirty="0" smtClean="0">
                <a:latin typeface="Calibri" pitchFamily="34" charset="0"/>
                <a:cs typeface="Calibri" pitchFamily="34" charset="0"/>
              </a:rPr>
              <a:t>acids-</a:t>
            </a:r>
          </a:p>
          <a:p>
            <a:pPr algn="just"/>
            <a:endParaRPr lang="en-US" sz="1400" dirty="0" smtClean="0">
              <a:latin typeface="Calibri" pitchFamily="34" charset="0"/>
              <a:cs typeface="Calibri" pitchFamily="34" charset="0"/>
            </a:endParaRPr>
          </a:p>
          <a:p>
            <a:pPr lvl="0" algn="just" eaLnBrk="0" fontAlgn="base" hangingPunct="0">
              <a:spcBef>
                <a:spcPct val="0"/>
              </a:spcBef>
              <a:spcAft>
                <a:spcPct val="0"/>
              </a:spcAft>
              <a:buFontTx/>
              <a:buChar char="•"/>
            </a:pPr>
            <a:r>
              <a:rPr lang="en-US" sz="1400" dirty="0" smtClean="0">
                <a:solidFill>
                  <a:srgbClr val="000000"/>
                </a:solidFill>
                <a:latin typeface="Calibri" pitchFamily="34" charset="0"/>
                <a:cs typeface="Calibri" pitchFamily="34" charset="0"/>
              </a:rPr>
              <a:t>The amino acids, which can be </a:t>
            </a:r>
            <a:r>
              <a:rPr lang="en-US" sz="1400" dirty="0" err="1" smtClean="0">
                <a:solidFill>
                  <a:srgbClr val="000000"/>
                </a:solidFill>
                <a:latin typeface="Calibri" pitchFamily="34" charset="0"/>
                <a:cs typeface="Calibri" pitchFamily="34" charset="0"/>
              </a:rPr>
              <a:t>synthesised</a:t>
            </a:r>
            <a:r>
              <a:rPr lang="en-US" sz="1400" dirty="0" smtClean="0">
                <a:solidFill>
                  <a:srgbClr val="000000"/>
                </a:solidFill>
                <a:latin typeface="Calibri" pitchFamily="34" charset="0"/>
                <a:cs typeface="Calibri" pitchFamily="34" charset="0"/>
              </a:rPr>
              <a:t> in the body, are known as nonessential amino acids. The number is 13 but one in adult and two in children are slow to be formed. Examples: </a:t>
            </a:r>
            <a:r>
              <a:rPr lang="en-US" sz="1400" dirty="0" err="1" smtClean="0">
                <a:solidFill>
                  <a:srgbClr val="000000"/>
                </a:solidFill>
                <a:latin typeface="Calibri" pitchFamily="34" charset="0"/>
                <a:cs typeface="Calibri" pitchFamily="34" charset="0"/>
              </a:rPr>
              <a:t>Alanine</a:t>
            </a:r>
            <a:r>
              <a:rPr lang="en-US" sz="1400" dirty="0" smtClean="0">
                <a:solidFill>
                  <a:srgbClr val="000000"/>
                </a:solidFill>
                <a:latin typeface="Calibri" pitchFamily="34" charset="0"/>
                <a:cs typeface="Calibri" pitchFamily="34" charset="0"/>
              </a:rPr>
              <a:t>, </a:t>
            </a:r>
            <a:r>
              <a:rPr lang="en-US" sz="1400" dirty="0" err="1" smtClean="0">
                <a:solidFill>
                  <a:srgbClr val="000000"/>
                </a:solidFill>
                <a:latin typeface="Calibri" pitchFamily="34" charset="0"/>
                <a:cs typeface="Calibri" pitchFamily="34" charset="0"/>
              </a:rPr>
              <a:t>Cysteine</a:t>
            </a:r>
            <a:r>
              <a:rPr lang="en-US" sz="1400" dirty="0" smtClean="0">
                <a:solidFill>
                  <a:srgbClr val="000000"/>
                </a:solidFill>
                <a:latin typeface="Calibri" pitchFamily="34" charset="0"/>
                <a:cs typeface="Calibri" pitchFamily="34" charset="0"/>
              </a:rPr>
              <a:t>, Glutamate</a:t>
            </a:r>
          </a:p>
          <a:p>
            <a:pPr lvl="0" algn="just" eaLnBrk="0" fontAlgn="base" hangingPunct="0">
              <a:spcBef>
                <a:spcPct val="0"/>
              </a:spcBef>
              <a:spcAft>
                <a:spcPct val="0"/>
              </a:spcAft>
            </a:pPr>
            <a:endParaRPr lang="en-US" sz="1400" dirty="0" smtClean="0">
              <a:solidFill>
                <a:srgbClr val="000000"/>
              </a:solidFill>
              <a:latin typeface="Calibri" pitchFamily="34" charset="0"/>
              <a:cs typeface="Calibri" pitchFamily="34" charset="0"/>
            </a:endParaRPr>
          </a:p>
          <a:p>
            <a:pPr lvl="0" algn="just" eaLnBrk="0" fontAlgn="base" hangingPunct="0">
              <a:spcBef>
                <a:spcPct val="0"/>
              </a:spcBef>
              <a:spcAft>
                <a:spcPct val="0"/>
              </a:spcAft>
              <a:buFontTx/>
              <a:buChar char="•"/>
            </a:pPr>
            <a:r>
              <a:rPr lang="en-US" sz="1400" dirty="0" smtClean="0">
                <a:solidFill>
                  <a:srgbClr val="000000"/>
                </a:solidFill>
                <a:latin typeface="Calibri" pitchFamily="34" charset="0"/>
                <a:cs typeface="Calibri" pitchFamily="34" charset="0"/>
              </a:rPr>
              <a:t>Those which cannot be </a:t>
            </a:r>
            <a:r>
              <a:rPr lang="en-US" sz="1400" dirty="0" smtClean="0">
                <a:solidFill>
                  <a:srgbClr val="000000"/>
                </a:solidFill>
                <a:latin typeface="Calibri" pitchFamily="34" charset="0"/>
                <a:cs typeface="Calibri" pitchFamily="34" charset="0"/>
              </a:rPr>
              <a:t>synthesized </a:t>
            </a:r>
            <a:r>
              <a:rPr lang="en-US" sz="1400" dirty="0" smtClean="0">
                <a:solidFill>
                  <a:srgbClr val="000000"/>
                </a:solidFill>
                <a:latin typeface="Calibri" pitchFamily="34" charset="0"/>
                <a:cs typeface="Calibri" pitchFamily="34" charset="0"/>
              </a:rPr>
              <a:t>in the body and must be obtained through diet are called essential amino acids (7 in number). Examples: </a:t>
            </a:r>
            <a:r>
              <a:rPr lang="en-US" sz="1400" dirty="0" err="1" smtClean="0">
                <a:solidFill>
                  <a:srgbClr val="000000"/>
                </a:solidFill>
                <a:latin typeface="Calibri" pitchFamily="34" charset="0"/>
                <a:cs typeface="Calibri" pitchFamily="34" charset="0"/>
              </a:rPr>
              <a:t>Histidine</a:t>
            </a:r>
            <a:r>
              <a:rPr lang="en-US" sz="1400" dirty="0" smtClean="0">
                <a:solidFill>
                  <a:srgbClr val="000000"/>
                </a:solidFill>
                <a:latin typeface="Calibri" pitchFamily="34" charset="0"/>
                <a:cs typeface="Calibri" pitchFamily="34" charset="0"/>
              </a:rPr>
              <a:t>, </a:t>
            </a:r>
            <a:r>
              <a:rPr lang="en-US" sz="1400" dirty="0" err="1" smtClean="0">
                <a:solidFill>
                  <a:srgbClr val="000000"/>
                </a:solidFill>
                <a:latin typeface="Calibri" pitchFamily="34" charset="0"/>
                <a:cs typeface="Calibri" pitchFamily="34" charset="0"/>
              </a:rPr>
              <a:t>Valine</a:t>
            </a:r>
            <a:r>
              <a:rPr lang="en-US" sz="1400" dirty="0" smtClean="0">
                <a:solidFill>
                  <a:srgbClr val="000000"/>
                </a:solidFill>
                <a:latin typeface="Calibri" pitchFamily="34" charset="0"/>
                <a:cs typeface="Calibri" pitchFamily="34" charset="0"/>
              </a:rPr>
              <a:t>, Lysine</a:t>
            </a:r>
          </a:p>
          <a:p>
            <a:pPr lvl="0" algn="just" eaLnBrk="0" fontAlgn="base" hangingPunct="0">
              <a:spcBef>
                <a:spcPct val="0"/>
              </a:spcBef>
              <a:spcAft>
                <a:spcPct val="0"/>
              </a:spcAft>
            </a:pPr>
            <a:endParaRPr lang="en-US" sz="700" dirty="0" smtClean="0">
              <a:solidFill>
                <a:srgbClr val="000000"/>
              </a:solidFill>
              <a:latin typeface="Calibri" pitchFamily="34" charset="0"/>
              <a:cs typeface="Calibri" pitchFamily="34" charset="0"/>
            </a:endParaRPr>
          </a:p>
          <a:p>
            <a:pPr lvl="0" algn="just" eaLnBrk="0" fontAlgn="base" hangingPunct="0">
              <a:spcBef>
                <a:spcPct val="0"/>
              </a:spcBef>
              <a:spcAft>
                <a:spcPct val="0"/>
              </a:spcAft>
              <a:buFontTx/>
              <a:buChar char="•"/>
            </a:pPr>
            <a:r>
              <a:rPr lang="en-US" sz="1400" dirty="0" smtClean="0">
                <a:solidFill>
                  <a:srgbClr val="000000"/>
                </a:solidFill>
                <a:latin typeface="Calibri" pitchFamily="34" charset="0"/>
                <a:cs typeface="Calibri" pitchFamily="34" charset="0"/>
              </a:rPr>
              <a:t>Semi essential amino acids: Human adults require an additional </a:t>
            </a:r>
            <a:r>
              <a:rPr lang="en-US" sz="1400" dirty="0" err="1" smtClean="0">
                <a:solidFill>
                  <a:srgbClr val="000000"/>
                </a:solidFill>
                <a:latin typeface="Calibri" pitchFamily="34" charset="0"/>
                <a:cs typeface="Calibri" pitchFamily="34" charset="0"/>
              </a:rPr>
              <a:t>aminoaci</a:t>
            </a:r>
            <a:r>
              <a:rPr lang="en-US" sz="1400" dirty="0" smtClean="0">
                <a:solidFill>
                  <a:srgbClr val="000000"/>
                </a:solidFill>
                <a:latin typeface="Calibri" pitchFamily="34" charset="0"/>
                <a:cs typeface="Calibri" pitchFamily="34" charset="0"/>
              </a:rPr>
              <a:t> named </a:t>
            </a:r>
            <a:r>
              <a:rPr lang="en-US" sz="1400" dirty="0" err="1" smtClean="0">
                <a:solidFill>
                  <a:srgbClr val="000000"/>
                </a:solidFill>
                <a:latin typeface="Calibri" pitchFamily="34" charset="0"/>
                <a:cs typeface="Calibri" pitchFamily="34" charset="0"/>
              </a:rPr>
              <a:t>threonine</a:t>
            </a:r>
            <a:r>
              <a:rPr lang="en-US" sz="1400" dirty="0" smtClean="0">
                <a:solidFill>
                  <a:srgbClr val="000000"/>
                </a:solidFill>
                <a:latin typeface="Calibri" pitchFamily="34" charset="0"/>
                <a:cs typeface="Calibri" pitchFamily="34" charset="0"/>
              </a:rPr>
              <a:t> while children need two more (</a:t>
            </a:r>
            <a:r>
              <a:rPr lang="en-US" sz="1400" dirty="0" err="1" smtClean="0">
                <a:solidFill>
                  <a:srgbClr val="000000"/>
                </a:solidFill>
                <a:latin typeface="Calibri" pitchFamily="34" charset="0"/>
                <a:cs typeface="Calibri" pitchFamily="34" charset="0"/>
              </a:rPr>
              <a:t>arginine</a:t>
            </a:r>
            <a:r>
              <a:rPr lang="en-US" sz="1400" dirty="0" smtClean="0">
                <a:solidFill>
                  <a:srgbClr val="000000"/>
                </a:solidFill>
                <a:latin typeface="Calibri" pitchFamily="34" charset="0"/>
                <a:cs typeface="Calibri" pitchFamily="34" charset="0"/>
              </a:rPr>
              <a:t> and </a:t>
            </a:r>
            <a:r>
              <a:rPr lang="en-US" sz="1400" dirty="0" err="1" smtClean="0">
                <a:solidFill>
                  <a:srgbClr val="000000"/>
                </a:solidFill>
                <a:latin typeface="Calibri" pitchFamily="34" charset="0"/>
                <a:cs typeface="Calibri" pitchFamily="34" charset="0"/>
              </a:rPr>
              <a:t>histidine</a:t>
            </a:r>
            <a:r>
              <a:rPr lang="en-US" sz="1400" dirty="0" smtClean="0">
                <a:solidFill>
                  <a:srgbClr val="000000"/>
                </a:solidFill>
                <a:latin typeface="Calibri" pitchFamily="34" charset="0"/>
                <a:cs typeface="Calibri" pitchFamily="34" charset="0"/>
              </a:rPr>
              <a:t>). </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The size of the proteins varies greatly. It actually depends on the number of polypeptide molecules it contains. </a:t>
            </a:r>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One </a:t>
            </a:r>
            <a:r>
              <a:rPr lang="en-US" sz="1400" dirty="0" smtClean="0">
                <a:latin typeface="Calibri" pitchFamily="34" charset="0"/>
                <a:cs typeface="Calibri" pitchFamily="34" charset="0"/>
              </a:rPr>
              <a:t>of the smallest protein molecules is insulin, and the largest being </a:t>
            </a:r>
            <a:r>
              <a:rPr lang="en-US" sz="1400" dirty="0" err="1" smtClean="0">
                <a:latin typeface="Calibri" pitchFamily="34" charset="0"/>
                <a:cs typeface="Calibri" pitchFamily="34" charset="0"/>
              </a:rPr>
              <a:t>Titin</a:t>
            </a:r>
            <a:r>
              <a:rPr lang="en-US" sz="1400" dirty="0" smtClean="0">
                <a:latin typeface="Calibri" pitchFamily="34" charset="0"/>
                <a:cs typeface="Calibri" pitchFamily="34" charset="0"/>
              </a:rPr>
              <a:t> which consist of 34,350 </a:t>
            </a:r>
            <a:r>
              <a:rPr lang="en-US" sz="1400" dirty="0" smtClean="0">
                <a:latin typeface="Calibri" pitchFamily="34" charset="0"/>
                <a:cs typeface="Calibri" pitchFamily="34" charset="0"/>
              </a:rPr>
              <a:t>amino acids.</a:t>
            </a:r>
            <a:r>
              <a:rPr lang="en-US" sz="1400" dirty="0" smtClean="0">
                <a:latin typeface="Calibri" pitchFamily="34" charset="0"/>
                <a:cs typeface="Calibri" pitchFamily="34" charset="0"/>
              </a:rPr>
              <a:t> </a:t>
            </a:r>
            <a:endParaRPr lang="en-US" sz="1400" dirty="0">
              <a:latin typeface="Calibri" pitchFamily="34" charset="0"/>
              <a:cs typeface="Calibri" pitchFamily="34" charset="0"/>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oogle Shape;69;p15"/>
          <p:cNvPicPr/>
          <p:nvPr/>
        </p:nvPicPr>
        <p:blipFill>
          <a:blip r:embed="rId2"/>
          <a:stretch/>
        </p:blipFill>
        <p:spPr>
          <a:xfrm>
            <a:off x="7848600" y="285750"/>
            <a:ext cx="924120" cy="924120"/>
          </a:xfrm>
          <a:prstGeom prst="rect">
            <a:avLst/>
          </a:prstGeom>
          <a:ln>
            <a:noFill/>
          </a:ln>
        </p:spPr>
      </p:pic>
      <p:sp>
        <p:nvSpPr>
          <p:cNvPr id="4" name="Rectangle 3"/>
          <p:cNvSpPr/>
          <p:nvPr/>
        </p:nvSpPr>
        <p:spPr>
          <a:xfrm>
            <a:off x="152400" y="209550"/>
            <a:ext cx="7315200" cy="4524315"/>
          </a:xfrm>
          <a:prstGeom prst="rect">
            <a:avLst/>
          </a:prstGeom>
        </p:spPr>
        <p:txBody>
          <a:bodyPr wrap="square">
            <a:spAutoFit/>
          </a:bodyPr>
          <a:lstStyle/>
          <a:p>
            <a:pPr algn="just" fontAlgn="base"/>
            <a:r>
              <a:rPr lang="en-US" sz="2200" dirty="0" smtClean="0">
                <a:solidFill>
                  <a:srgbClr val="FF0000"/>
                </a:solidFill>
                <a:latin typeface="Calibri" pitchFamily="34" charset="0"/>
                <a:cs typeface="Calibri" pitchFamily="34" charset="0"/>
              </a:rPr>
              <a:t>Polypeptide Chains</a:t>
            </a:r>
          </a:p>
          <a:p>
            <a:pPr algn="just" fontAlgn="base"/>
            <a:endParaRPr lang="en-US" sz="1400" b="1" dirty="0" smtClean="0">
              <a:latin typeface="Calibri" pitchFamily="34" charset="0"/>
              <a:cs typeface="Calibri" pitchFamily="34" charset="0"/>
            </a:endParaRPr>
          </a:p>
          <a:p>
            <a:pPr algn="just" fontAlgn="base"/>
            <a:r>
              <a:rPr lang="en-US" sz="1400" dirty="0" smtClean="0">
                <a:latin typeface="Calibri" pitchFamily="34" charset="0"/>
                <a:cs typeface="Calibri" pitchFamily="34" charset="0"/>
              </a:rPr>
              <a:t>Amino acids are joined together through dehydration synthesis to form a </a:t>
            </a:r>
            <a:r>
              <a:rPr lang="en-US" sz="1400" b="1" dirty="0" smtClean="0">
                <a:latin typeface="Calibri" pitchFamily="34" charset="0"/>
                <a:cs typeface="Calibri" pitchFamily="34" charset="0"/>
              </a:rPr>
              <a:t>peptide bond </a:t>
            </a:r>
            <a:r>
              <a:rPr lang="en-US" sz="1400" dirty="0" smtClean="0">
                <a:latin typeface="Calibri" pitchFamily="34" charset="0"/>
                <a:cs typeface="Calibri" pitchFamily="34" charset="0"/>
              </a:rPr>
              <a:t>which is formed when the carboxyl (-COOH) group of one amino acid  reacts with the amino (-NH2 ) group of the next amino acid with the elimination of a water moiety (the process is called dehydration). </a:t>
            </a:r>
            <a:endParaRPr lang="en-US" sz="1400" dirty="0" smtClean="0">
              <a:latin typeface="Calibri" pitchFamily="34" charset="0"/>
              <a:cs typeface="Calibri" pitchFamily="34" charset="0"/>
            </a:endParaRPr>
          </a:p>
          <a:p>
            <a:pPr algn="just" fontAlgn="base"/>
            <a:endParaRPr lang="en-US" sz="1400" dirty="0" smtClean="0">
              <a:latin typeface="Calibri" pitchFamily="34" charset="0"/>
              <a:cs typeface="Calibri" pitchFamily="34" charset="0"/>
            </a:endParaRPr>
          </a:p>
          <a:p>
            <a:pPr algn="just" fontAlgn="base"/>
            <a:r>
              <a:rPr lang="en-US" sz="1400" dirty="0" smtClean="0">
                <a:latin typeface="Calibri" pitchFamily="34" charset="0"/>
                <a:cs typeface="Calibri" pitchFamily="34" charset="0"/>
              </a:rPr>
              <a:t>When </a:t>
            </a:r>
            <a:r>
              <a:rPr lang="en-US" sz="1400" dirty="0" smtClean="0">
                <a:latin typeface="Calibri" pitchFamily="34" charset="0"/>
                <a:cs typeface="Calibri" pitchFamily="34" charset="0"/>
              </a:rPr>
              <a:t>a number of amino acids are linked together by peptide bonds, a polypeptide chain is formed. One or more polypeptide chains twisted into a 3D shape forms a protein</a:t>
            </a:r>
            <a:r>
              <a:rPr lang="en-US" sz="1400" dirty="0" smtClean="0">
                <a:latin typeface="Calibri" pitchFamily="34" charset="0"/>
                <a:cs typeface="Calibri" pitchFamily="34" charset="0"/>
              </a:rPr>
              <a:t>.</a:t>
            </a:r>
          </a:p>
          <a:p>
            <a:pPr algn="just" fontAlgn="base"/>
            <a:endParaRPr lang="en-US" sz="1400" dirty="0" smtClean="0">
              <a:latin typeface="Calibri" pitchFamily="34" charset="0"/>
              <a:cs typeface="Calibri" pitchFamily="34" charset="0"/>
            </a:endParaRPr>
          </a:p>
          <a:p>
            <a:pPr algn="just" fontAlgn="base"/>
            <a:r>
              <a:rPr lang="en-US" sz="1400" dirty="0" smtClean="0">
                <a:latin typeface="Calibri" pitchFamily="34" charset="0"/>
                <a:cs typeface="Calibri" pitchFamily="34" charset="0"/>
              </a:rPr>
              <a:t> The first amino acid is also called as N-terminal amino acid. The last amino acid is called the C-terminal amino acid.</a:t>
            </a:r>
          </a:p>
          <a:p>
            <a:pPr algn="just" fontAlgn="base"/>
            <a:endParaRPr lang="en-US" sz="1400" dirty="0" smtClean="0">
              <a:latin typeface="Calibri" pitchFamily="34" charset="0"/>
              <a:cs typeface="Calibri" pitchFamily="34" charset="0"/>
            </a:endParaRPr>
          </a:p>
          <a:p>
            <a:pPr algn="just" fontAlgn="base"/>
            <a:endParaRPr lang="en-US" sz="1400" dirty="0" smtClean="0">
              <a:latin typeface="Calibri" pitchFamily="34" charset="0"/>
              <a:cs typeface="Calibri" pitchFamily="34" charset="0"/>
            </a:endParaRPr>
          </a:p>
          <a:p>
            <a:pPr algn="just" fontAlgn="base"/>
            <a:endParaRPr lang="en-US" sz="1400" dirty="0" smtClean="0">
              <a:latin typeface="Calibri" pitchFamily="34" charset="0"/>
              <a:cs typeface="Calibri" pitchFamily="34" charset="0"/>
            </a:endParaRPr>
          </a:p>
          <a:p>
            <a:pPr algn="just" fontAlgn="base"/>
            <a:endParaRPr lang="en-US" sz="1400" dirty="0" smtClean="0">
              <a:latin typeface="Calibri" pitchFamily="34" charset="0"/>
              <a:cs typeface="Calibri" pitchFamily="34" charset="0"/>
            </a:endParaRPr>
          </a:p>
          <a:p>
            <a:pPr algn="just" fontAlgn="base"/>
            <a:endParaRPr lang="en-US" sz="1400" dirty="0" smtClean="0">
              <a:latin typeface="Calibri" pitchFamily="34" charset="0"/>
              <a:cs typeface="Calibri" pitchFamily="34" charset="0"/>
            </a:endParaRPr>
          </a:p>
          <a:p>
            <a:pPr algn="just" fontAlgn="base"/>
            <a:endParaRPr lang="en-US" sz="1400" dirty="0" smtClean="0">
              <a:latin typeface="Calibri" pitchFamily="34" charset="0"/>
              <a:cs typeface="Calibri" pitchFamily="34" charset="0"/>
            </a:endParaRPr>
          </a:p>
          <a:p>
            <a:pPr algn="just" fontAlgn="base"/>
            <a:endParaRPr lang="en-US" sz="1400" dirty="0" smtClean="0">
              <a:latin typeface="Calibri" pitchFamily="34" charset="0"/>
              <a:cs typeface="Calibri" pitchFamily="34" charset="0"/>
            </a:endParaRPr>
          </a:p>
          <a:p>
            <a:pPr algn="just" fontAlgn="base"/>
            <a:endParaRPr lang="en-US" sz="1400" dirty="0" smtClean="0">
              <a:latin typeface="Calibri" pitchFamily="34" charset="0"/>
              <a:cs typeface="Calibri" pitchFamily="34" charset="0"/>
            </a:endParaRPr>
          </a:p>
          <a:p>
            <a:pPr algn="just" fontAlgn="base"/>
            <a:endParaRPr lang="en-US" sz="1400" dirty="0" smtClean="0">
              <a:latin typeface="Calibri" pitchFamily="34" charset="0"/>
              <a:cs typeface="Calibri" pitchFamily="34" charset="0"/>
            </a:endParaRPr>
          </a:p>
        </p:txBody>
      </p:sp>
      <p:pic>
        <p:nvPicPr>
          <p:cNvPr id="1026" name="Picture 2" descr="C:\Users\A\Desktop\iGen3_06-03_Figure-Lsmc.jpg"/>
          <p:cNvPicPr>
            <a:picLocks noChangeAspect="1" noChangeArrowheads="1"/>
          </p:cNvPicPr>
          <p:nvPr/>
        </p:nvPicPr>
        <p:blipFill>
          <a:blip r:embed="rId3"/>
          <a:srcRect/>
          <a:stretch>
            <a:fillRect/>
          </a:stretch>
        </p:blipFill>
        <p:spPr bwMode="auto">
          <a:xfrm>
            <a:off x="762000" y="2800350"/>
            <a:ext cx="2514600" cy="1941969"/>
          </a:xfrm>
          <a:prstGeom prst="rect">
            <a:avLst/>
          </a:prstGeom>
          <a:noFill/>
        </p:spPr>
      </p:pic>
      <p:pic>
        <p:nvPicPr>
          <p:cNvPr id="1027" name="Picture 3" descr="C:\Users\A\Desktop\download.png"/>
          <p:cNvPicPr>
            <a:picLocks noChangeAspect="1" noChangeArrowheads="1"/>
          </p:cNvPicPr>
          <p:nvPr/>
        </p:nvPicPr>
        <p:blipFill>
          <a:blip r:embed="rId4"/>
          <a:srcRect/>
          <a:stretch>
            <a:fillRect/>
          </a:stretch>
        </p:blipFill>
        <p:spPr bwMode="auto">
          <a:xfrm>
            <a:off x="3581400" y="2952750"/>
            <a:ext cx="3019425" cy="1514475"/>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oogle Shape;69;p15"/>
          <p:cNvPicPr/>
          <p:nvPr/>
        </p:nvPicPr>
        <p:blipFill>
          <a:blip r:embed="rId3"/>
          <a:stretch/>
        </p:blipFill>
        <p:spPr>
          <a:xfrm>
            <a:off x="7848600" y="514350"/>
            <a:ext cx="924120" cy="924120"/>
          </a:xfrm>
          <a:prstGeom prst="rect">
            <a:avLst/>
          </a:prstGeom>
          <a:ln>
            <a:noFill/>
          </a:ln>
        </p:spPr>
      </p:pic>
      <p:sp>
        <p:nvSpPr>
          <p:cNvPr id="8" name="Rectangle 7"/>
          <p:cNvSpPr/>
          <p:nvPr/>
        </p:nvSpPr>
        <p:spPr>
          <a:xfrm>
            <a:off x="381000" y="514350"/>
            <a:ext cx="7010400" cy="4370427"/>
          </a:xfrm>
          <a:prstGeom prst="rect">
            <a:avLst/>
          </a:prstGeom>
        </p:spPr>
        <p:txBody>
          <a:bodyPr wrap="square">
            <a:spAutoFit/>
          </a:bodyPr>
          <a:lstStyle/>
          <a:p>
            <a:pPr algn="just" fontAlgn="base"/>
            <a:r>
              <a:rPr lang="en-US" sz="2200" dirty="0" smtClean="0">
                <a:solidFill>
                  <a:srgbClr val="FF0000"/>
                </a:solidFill>
                <a:latin typeface="Calibri" pitchFamily="34" charset="0"/>
                <a:cs typeface="Calibri" pitchFamily="34" charset="0"/>
              </a:rPr>
              <a:t>Protein Structure</a:t>
            </a:r>
          </a:p>
          <a:p>
            <a:pPr algn="just" fontAlgn="base"/>
            <a:endParaRPr lang="en-US" sz="400" b="1" dirty="0" smtClean="0">
              <a:solidFill>
                <a:srgbClr val="FF0000"/>
              </a:solidFill>
              <a:latin typeface="Calibri" pitchFamily="34" charset="0"/>
              <a:cs typeface="Calibri" pitchFamily="34" charset="0"/>
            </a:endParaRPr>
          </a:p>
          <a:p>
            <a:pPr algn="just" fontAlgn="base"/>
            <a:r>
              <a:rPr lang="en-US" sz="1400" dirty="0" smtClean="0">
                <a:latin typeface="Calibri" pitchFamily="34" charset="0"/>
                <a:cs typeface="Calibri" pitchFamily="34" charset="0"/>
              </a:rPr>
              <a:t>There are two general classes of protein molecules: globular proteins and fibrous proteins. </a:t>
            </a:r>
          </a:p>
          <a:p>
            <a:pPr algn="just" fontAlgn="base"/>
            <a:endParaRPr lang="en-US" sz="1400" dirty="0" smtClean="0">
              <a:latin typeface="Calibri" pitchFamily="34" charset="0"/>
              <a:cs typeface="Calibri" pitchFamily="34" charset="0"/>
            </a:endParaRPr>
          </a:p>
          <a:p>
            <a:pPr algn="just" fontAlgn="base"/>
            <a:r>
              <a:rPr lang="en-US" sz="1400" b="1" dirty="0" smtClean="0">
                <a:latin typeface="Calibri" pitchFamily="34" charset="0"/>
                <a:cs typeface="Calibri" pitchFamily="34" charset="0"/>
              </a:rPr>
              <a:t>Globular proteins </a:t>
            </a:r>
            <a:r>
              <a:rPr lang="en-US" sz="1400" dirty="0" smtClean="0">
                <a:latin typeface="Calibri" pitchFamily="34" charset="0"/>
                <a:cs typeface="Calibri" pitchFamily="34" charset="0"/>
              </a:rPr>
              <a:t>are generally compact, soluble, and spherical in shape. </a:t>
            </a:r>
          </a:p>
          <a:p>
            <a:pPr algn="just" fontAlgn="base"/>
            <a:endParaRPr lang="en-US" sz="1400" dirty="0" smtClean="0">
              <a:latin typeface="Calibri" pitchFamily="34" charset="0"/>
              <a:cs typeface="Calibri" pitchFamily="34" charset="0"/>
            </a:endParaRPr>
          </a:p>
          <a:p>
            <a:pPr algn="just" fontAlgn="base"/>
            <a:r>
              <a:rPr lang="en-US" sz="1400" b="1" dirty="0" smtClean="0">
                <a:latin typeface="Calibri" pitchFamily="34" charset="0"/>
                <a:cs typeface="Calibri" pitchFamily="34" charset="0"/>
              </a:rPr>
              <a:t>Fibrous proteins </a:t>
            </a:r>
            <a:r>
              <a:rPr lang="en-US" sz="1400" dirty="0" smtClean="0">
                <a:latin typeface="Calibri" pitchFamily="34" charset="0"/>
                <a:cs typeface="Calibri" pitchFamily="34" charset="0"/>
              </a:rPr>
              <a:t>are typically elongated and insoluble. </a:t>
            </a:r>
            <a:endParaRPr lang="en-US" sz="1400" dirty="0" smtClean="0">
              <a:latin typeface="Calibri" pitchFamily="34" charset="0"/>
              <a:cs typeface="Calibri" pitchFamily="34" charset="0"/>
            </a:endParaRPr>
          </a:p>
          <a:p>
            <a:pPr algn="just" fontAlgn="base"/>
            <a:endParaRPr lang="en-US" sz="1400" dirty="0" smtClean="0">
              <a:latin typeface="Calibri" pitchFamily="34" charset="0"/>
              <a:cs typeface="Calibri" pitchFamily="34" charset="0"/>
            </a:endParaRPr>
          </a:p>
          <a:p>
            <a:pPr algn="just" fontAlgn="base"/>
            <a:r>
              <a:rPr lang="en-US" sz="1400" dirty="0" smtClean="0">
                <a:latin typeface="Calibri" pitchFamily="34" charset="0"/>
                <a:cs typeface="Calibri" pitchFamily="34" charset="0"/>
              </a:rPr>
              <a:t>Globular </a:t>
            </a:r>
            <a:r>
              <a:rPr lang="en-US" sz="1400" dirty="0" smtClean="0">
                <a:latin typeface="Calibri" pitchFamily="34" charset="0"/>
                <a:cs typeface="Calibri" pitchFamily="34" charset="0"/>
              </a:rPr>
              <a:t>and fibrous proteins may exhibit one or more of four types of protein structure. </a:t>
            </a:r>
            <a:endParaRPr lang="en-US" sz="1400" dirty="0" smtClean="0">
              <a:latin typeface="Calibri" pitchFamily="34" charset="0"/>
              <a:cs typeface="Calibri" pitchFamily="34" charset="0"/>
            </a:endParaRPr>
          </a:p>
          <a:p>
            <a:pPr algn="just" fontAlgn="base"/>
            <a:endParaRPr lang="en-US" sz="1400" dirty="0" smtClean="0">
              <a:latin typeface="Calibri" pitchFamily="34" charset="0"/>
              <a:cs typeface="Calibri" pitchFamily="34" charset="0"/>
            </a:endParaRPr>
          </a:p>
          <a:p>
            <a:pPr algn="just" fontAlgn="base"/>
            <a:r>
              <a:rPr lang="en-US" sz="1400" dirty="0" smtClean="0">
                <a:latin typeface="Calibri" pitchFamily="34" charset="0"/>
                <a:cs typeface="Calibri" pitchFamily="34" charset="0"/>
              </a:rPr>
              <a:t>The </a:t>
            </a:r>
            <a:r>
              <a:rPr lang="en-US" sz="1400" dirty="0" smtClean="0">
                <a:latin typeface="Calibri" pitchFamily="34" charset="0"/>
                <a:cs typeface="Calibri" pitchFamily="34" charset="0"/>
              </a:rPr>
              <a:t>four structure types are primary, secondary, tertiary, and quaternary structure.</a:t>
            </a:r>
          </a:p>
          <a:p>
            <a:pPr algn="just" fontAlgn="base"/>
            <a:endParaRPr lang="en-US" sz="1400" dirty="0" smtClean="0">
              <a:latin typeface="Calibri" pitchFamily="34" charset="0"/>
              <a:cs typeface="Calibri" pitchFamily="34" charset="0"/>
            </a:endParaRPr>
          </a:p>
          <a:p>
            <a:pPr algn="just" fontAlgn="base"/>
            <a:r>
              <a:rPr lang="en-US" sz="1400" dirty="0" smtClean="0">
                <a:latin typeface="Calibri" pitchFamily="34" charset="0"/>
                <a:cs typeface="Calibri" pitchFamily="34" charset="0"/>
              </a:rPr>
              <a:t>A protein's structure determines its function.</a:t>
            </a:r>
          </a:p>
          <a:p>
            <a:pPr algn="just" fontAlgn="base"/>
            <a:endParaRPr lang="en-US" sz="1400" dirty="0" smtClean="0">
              <a:latin typeface="Calibri" pitchFamily="34" charset="0"/>
              <a:cs typeface="Calibri" pitchFamily="34" charset="0"/>
            </a:endParaRPr>
          </a:p>
          <a:p>
            <a:pPr algn="just" fontAlgn="base"/>
            <a:r>
              <a:rPr lang="en-US" sz="1400" dirty="0" smtClean="0">
                <a:latin typeface="Calibri" pitchFamily="34" charset="0"/>
                <a:cs typeface="Calibri" pitchFamily="34" charset="0"/>
              </a:rPr>
              <a:t>For instance, structural proteins like collagen and keratin are fibrous and stringy. </a:t>
            </a:r>
          </a:p>
          <a:p>
            <a:pPr algn="just" fontAlgn="base"/>
            <a:endParaRPr lang="en-US" sz="1400" dirty="0" smtClean="0">
              <a:latin typeface="Calibri" pitchFamily="34" charset="0"/>
              <a:cs typeface="Calibri" pitchFamily="34" charset="0"/>
            </a:endParaRPr>
          </a:p>
          <a:p>
            <a:pPr algn="just" fontAlgn="base"/>
            <a:r>
              <a:rPr lang="en-US" sz="1400" dirty="0" smtClean="0">
                <a:latin typeface="Calibri" pitchFamily="34" charset="0"/>
                <a:cs typeface="Calibri" pitchFamily="34" charset="0"/>
              </a:rPr>
              <a:t>Globular proteins like hemoglobin, on the other hand, are folded and compact. </a:t>
            </a:r>
          </a:p>
          <a:p>
            <a:pPr algn="just" fontAlgn="base"/>
            <a:endParaRPr lang="en-US" sz="1400" dirty="0" smtClean="0">
              <a:latin typeface="Calibri" pitchFamily="34" charset="0"/>
              <a:cs typeface="Calibri" pitchFamily="34" charset="0"/>
            </a:endParaRPr>
          </a:p>
          <a:p>
            <a:pPr algn="just" fontAlgn="base"/>
            <a:r>
              <a:rPr lang="en-US" sz="1400" dirty="0" smtClean="0">
                <a:latin typeface="Calibri" pitchFamily="34" charset="0"/>
                <a:cs typeface="Calibri" pitchFamily="34" charset="0"/>
              </a:rPr>
              <a:t>Hemoglobin, found in red blood cells, is an iron-containing protein that binds oxygen molecules. Its compact structure is ideal for traveling through narrow blood vessels.</a:t>
            </a:r>
            <a:endParaRPr lang="en-US" sz="1400" dirty="0">
              <a:latin typeface="Calibri" pitchFamily="34" charset="0"/>
              <a:cs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819150"/>
            <a:ext cx="5334000" cy="2862322"/>
          </a:xfrm>
          <a:prstGeom prst="rect">
            <a:avLst/>
          </a:prstGeom>
        </p:spPr>
        <p:txBody>
          <a:bodyPr wrap="square">
            <a:spAutoFit/>
          </a:bodyPr>
          <a:lstStyle/>
          <a:p>
            <a:pPr algn="just" fontAlgn="base"/>
            <a:r>
              <a:rPr lang="en-US" sz="2200" dirty="0" smtClean="0">
                <a:solidFill>
                  <a:srgbClr val="FF0000"/>
                </a:solidFill>
                <a:latin typeface="Calibri" pitchFamily="34" charset="0"/>
                <a:cs typeface="Calibri" pitchFamily="34" charset="0"/>
              </a:rPr>
              <a:t>Protein Synthesis</a:t>
            </a:r>
            <a:endParaRPr lang="en-US" sz="2200" b="1" dirty="0" smtClean="0">
              <a:solidFill>
                <a:srgbClr val="FF0000"/>
              </a:solidFill>
              <a:latin typeface="Calibri" pitchFamily="34" charset="0"/>
              <a:cs typeface="Calibri" pitchFamily="34" charset="0"/>
            </a:endParaRPr>
          </a:p>
          <a:p>
            <a:pPr algn="just" fontAlgn="base"/>
            <a:endParaRPr lang="en-US" dirty="0" smtClean="0">
              <a:latin typeface="Calibri" pitchFamily="34" charset="0"/>
              <a:cs typeface="Calibri" pitchFamily="34" charset="0"/>
            </a:endParaRPr>
          </a:p>
          <a:p>
            <a:pPr algn="just" fontAlgn="base"/>
            <a:r>
              <a:rPr lang="en-US" sz="1400" dirty="0" smtClean="0">
                <a:latin typeface="Calibri" pitchFamily="34" charset="0"/>
                <a:cs typeface="Calibri" pitchFamily="34" charset="0"/>
              </a:rPr>
              <a:t>Proteins are synthesized in the body through a process called translation. </a:t>
            </a:r>
          </a:p>
          <a:p>
            <a:pPr algn="just" fontAlgn="base"/>
            <a:endParaRPr lang="en-US" sz="1400" dirty="0" smtClean="0">
              <a:latin typeface="Calibri" pitchFamily="34" charset="0"/>
              <a:cs typeface="Calibri" pitchFamily="34" charset="0"/>
            </a:endParaRPr>
          </a:p>
          <a:p>
            <a:pPr algn="just" fontAlgn="base"/>
            <a:r>
              <a:rPr lang="en-US" sz="1400" dirty="0" smtClean="0">
                <a:latin typeface="Calibri" pitchFamily="34" charset="0"/>
                <a:cs typeface="Calibri" pitchFamily="34" charset="0"/>
              </a:rPr>
              <a:t>Translation occurs in the cytoplasm and involves the rendering of genetic codes that are assembled during DNA transcription into proteins.</a:t>
            </a:r>
          </a:p>
          <a:p>
            <a:pPr algn="just" fontAlgn="base"/>
            <a:endParaRPr lang="en-US" sz="1400" dirty="0" smtClean="0">
              <a:latin typeface="Calibri" pitchFamily="34" charset="0"/>
              <a:cs typeface="Calibri" pitchFamily="34" charset="0"/>
            </a:endParaRPr>
          </a:p>
          <a:p>
            <a:pPr algn="just" fontAlgn="base"/>
            <a:r>
              <a:rPr lang="en-US" sz="1400" dirty="0" smtClean="0">
                <a:latin typeface="Calibri" pitchFamily="34" charset="0"/>
                <a:cs typeface="Calibri" pitchFamily="34" charset="0"/>
              </a:rPr>
              <a:t>Cell structures called </a:t>
            </a:r>
            <a:r>
              <a:rPr lang="en-US" sz="1400" dirty="0" err="1" smtClean="0">
                <a:latin typeface="Calibri" pitchFamily="34" charset="0"/>
                <a:cs typeface="Calibri" pitchFamily="34" charset="0"/>
              </a:rPr>
              <a:t>ribosomes</a:t>
            </a:r>
            <a:r>
              <a:rPr lang="en-US" sz="1400" dirty="0" smtClean="0">
                <a:latin typeface="Calibri" pitchFamily="34" charset="0"/>
                <a:cs typeface="Calibri" pitchFamily="34" charset="0"/>
              </a:rPr>
              <a:t> help translate these genetic codes into polypeptide chains. The polypeptide chains undergo several modifications before becoming fully functioning proteins.</a:t>
            </a:r>
            <a:endParaRPr lang="en-US" sz="1400" dirty="0">
              <a:latin typeface="Calibri" pitchFamily="34" charset="0"/>
              <a:cs typeface="Calibri" pitchFamily="34" charset="0"/>
            </a:endParaRPr>
          </a:p>
        </p:txBody>
      </p:sp>
      <p:pic>
        <p:nvPicPr>
          <p:cNvPr id="3" name="Google Shape;69;p15"/>
          <p:cNvPicPr/>
          <p:nvPr/>
        </p:nvPicPr>
        <p:blipFill>
          <a:blip r:embed="rId2"/>
          <a:stretch/>
        </p:blipFill>
        <p:spPr>
          <a:xfrm>
            <a:off x="8001000" y="514350"/>
            <a:ext cx="924120" cy="924120"/>
          </a:xfrm>
          <a:prstGeom prst="rect">
            <a:avLst/>
          </a:prstGeom>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oogle Shape;69;p15"/>
          <p:cNvPicPr/>
          <p:nvPr/>
        </p:nvPicPr>
        <p:blipFill>
          <a:blip r:embed="rId2"/>
          <a:stretch/>
        </p:blipFill>
        <p:spPr>
          <a:xfrm>
            <a:off x="7924800" y="361950"/>
            <a:ext cx="924120" cy="924120"/>
          </a:xfrm>
          <a:prstGeom prst="rect">
            <a:avLst/>
          </a:prstGeom>
          <a:ln>
            <a:noFill/>
          </a:ln>
        </p:spPr>
      </p:pic>
      <p:pic>
        <p:nvPicPr>
          <p:cNvPr id="9218" name="Picture 2" descr="http://media.mycbseguide.com/images/static/revise/11/biology/11_Bio_ch09_06.jpg"/>
          <p:cNvPicPr>
            <a:picLocks noChangeAspect="1" noChangeArrowheads="1"/>
          </p:cNvPicPr>
          <p:nvPr/>
        </p:nvPicPr>
        <p:blipFill>
          <a:blip r:embed="rId3"/>
          <a:srcRect/>
          <a:stretch>
            <a:fillRect/>
          </a:stretch>
        </p:blipFill>
        <p:spPr bwMode="auto">
          <a:xfrm>
            <a:off x="457200" y="3105150"/>
            <a:ext cx="5086350" cy="1447800"/>
          </a:xfrm>
          <a:prstGeom prst="rect">
            <a:avLst/>
          </a:prstGeom>
          <a:noFill/>
        </p:spPr>
      </p:pic>
      <p:sp>
        <p:nvSpPr>
          <p:cNvPr id="9" name="Rectangle 8"/>
          <p:cNvSpPr/>
          <p:nvPr/>
        </p:nvSpPr>
        <p:spPr>
          <a:xfrm>
            <a:off x="381000" y="742950"/>
            <a:ext cx="5562600" cy="1846659"/>
          </a:xfrm>
          <a:prstGeom prst="rect">
            <a:avLst/>
          </a:prstGeom>
        </p:spPr>
        <p:txBody>
          <a:bodyPr wrap="square">
            <a:spAutoFit/>
          </a:bodyPr>
          <a:lstStyle/>
          <a:p>
            <a:pPr algn="just" fontAlgn="base"/>
            <a:r>
              <a:rPr lang="en-US" sz="2200" dirty="0" smtClean="0">
                <a:solidFill>
                  <a:srgbClr val="FF0000"/>
                </a:solidFill>
                <a:latin typeface="Calibri" pitchFamily="34" charset="0"/>
                <a:cs typeface="Calibri" pitchFamily="34" charset="0"/>
              </a:rPr>
              <a:t>Four Protein Structure Types</a:t>
            </a:r>
          </a:p>
          <a:p>
            <a:pPr algn="just" fontAlgn="base"/>
            <a:endParaRPr lang="en-US" sz="2200" b="1" dirty="0" smtClean="0">
              <a:solidFill>
                <a:srgbClr val="FF0000"/>
              </a:solidFill>
              <a:latin typeface="Calibri" pitchFamily="34" charset="0"/>
              <a:cs typeface="Calibri" pitchFamily="34" charset="0"/>
            </a:endParaRPr>
          </a:p>
          <a:p>
            <a:pPr algn="just" fontAlgn="base"/>
            <a:r>
              <a:rPr lang="en-US" sz="1400" dirty="0" smtClean="0">
                <a:latin typeface="Calibri" pitchFamily="34" charset="0"/>
                <a:cs typeface="Calibri" pitchFamily="34" charset="0"/>
              </a:rPr>
              <a:t>The four levels of protein structure are distinguished from one another by the degree of complexity in the polypeptide chain. </a:t>
            </a:r>
          </a:p>
          <a:p>
            <a:pPr algn="just" fontAlgn="base"/>
            <a:endParaRPr lang="en-US" sz="1400" dirty="0" smtClean="0">
              <a:latin typeface="Calibri" pitchFamily="34" charset="0"/>
              <a:cs typeface="Calibri" pitchFamily="34" charset="0"/>
            </a:endParaRPr>
          </a:p>
          <a:p>
            <a:pPr algn="just" fontAlgn="base"/>
            <a:r>
              <a:rPr lang="en-US" sz="1400" dirty="0" smtClean="0">
                <a:latin typeface="Calibri" pitchFamily="34" charset="0"/>
                <a:cs typeface="Calibri" pitchFamily="34" charset="0"/>
              </a:rPr>
              <a:t>A single protein molecule may contain one or more of the protein structure types: primary, secondary, tertiary, and quaternary structure.</a:t>
            </a:r>
            <a:endParaRPr lang="en-US" sz="1400" dirty="0">
              <a:latin typeface="Calibri" pitchFamily="34" charset="0"/>
              <a:cs typeface="Calibri"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9" name="Google Shape;69;p15"/>
          <p:cNvPicPr/>
          <p:nvPr/>
        </p:nvPicPr>
        <p:blipFill>
          <a:blip r:embed="rId2"/>
          <a:stretch/>
        </p:blipFill>
        <p:spPr>
          <a:xfrm>
            <a:off x="8001000" y="361950"/>
            <a:ext cx="924120" cy="924120"/>
          </a:xfrm>
          <a:prstGeom prst="rect">
            <a:avLst/>
          </a:prstGeom>
          <a:ln>
            <a:noFill/>
          </a:ln>
        </p:spPr>
      </p:pic>
      <p:pic>
        <p:nvPicPr>
          <p:cNvPr id="8194" name="Picture 2" descr="http://media.mycbseguide.com/images/static/revise/11/biology/11_Bio_ch09_07.png"/>
          <p:cNvPicPr>
            <a:picLocks noChangeAspect="1" noChangeArrowheads="1"/>
          </p:cNvPicPr>
          <p:nvPr/>
        </p:nvPicPr>
        <p:blipFill>
          <a:blip r:embed="rId3"/>
          <a:srcRect/>
          <a:stretch>
            <a:fillRect/>
          </a:stretch>
        </p:blipFill>
        <p:spPr bwMode="auto">
          <a:xfrm>
            <a:off x="304800" y="3028950"/>
            <a:ext cx="3200400" cy="1771650"/>
          </a:xfrm>
          <a:prstGeom prst="rect">
            <a:avLst/>
          </a:prstGeom>
          <a:noFill/>
        </p:spPr>
      </p:pic>
      <p:sp>
        <p:nvSpPr>
          <p:cNvPr id="7" name="Rectangle 6"/>
          <p:cNvSpPr/>
          <p:nvPr/>
        </p:nvSpPr>
        <p:spPr>
          <a:xfrm>
            <a:off x="152400" y="742950"/>
            <a:ext cx="6477000" cy="4308872"/>
          </a:xfrm>
          <a:prstGeom prst="rect">
            <a:avLst/>
          </a:prstGeom>
        </p:spPr>
        <p:txBody>
          <a:bodyPr wrap="square">
            <a:spAutoFit/>
          </a:bodyPr>
          <a:lstStyle/>
          <a:p>
            <a:pPr algn="just" fontAlgn="base"/>
            <a:r>
              <a:rPr lang="en-US" sz="2200" b="1" dirty="0" smtClean="0">
                <a:solidFill>
                  <a:srgbClr val="FF0000"/>
                </a:solidFill>
                <a:latin typeface="Calibri" pitchFamily="34" charset="0"/>
                <a:cs typeface="Calibri" pitchFamily="34" charset="0"/>
              </a:rPr>
              <a:t>Primary Structure</a:t>
            </a:r>
            <a:r>
              <a:rPr lang="en-US" sz="1400" dirty="0" smtClean="0">
                <a:latin typeface="Calibri" pitchFamily="34" charset="0"/>
                <a:cs typeface="Calibri" pitchFamily="34" charset="0"/>
              </a:rPr>
              <a:t>  (1</a:t>
            </a:r>
            <a:r>
              <a:rPr lang="en-US" sz="1400" baseline="30000" dirty="0" smtClean="0">
                <a:latin typeface="Calibri" pitchFamily="34" charset="0"/>
                <a:cs typeface="Calibri" pitchFamily="34" charset="0"/>
              </a:rPr>
              <a:t>0</a:t>
            </a:r>
            <a:r>
              <a:rPr lang="en-US" sz="1400" dirty="0" smtClean="0">
                <a:latin typeface="Calibri" pitchFamily="34" charset="0"/>
                <a:cs typeface="Calibri" pitchFamily="34" charset="0"/>
              </a:rPr>
              <a:t> structure) describes the unique order in which amino acids are linked together to form a protein. Proteins are constructed from a set of 20 amino acids. Generally, amino acids have the following structural properties:</a:t>
            </a:r>
          </a:p>
          <a:p>
            <a:pPr algn="just" fontAlgn="base"/>
            <a:endParaRPr lang="en-US" sz="1400" b="1" dirty="0" smtClean="0">
              <a:latin typeface="Calibri" pitchFamily="34" charset="0"/>
              <a:cs typeface="Calibri" pitchFamily="34" charset="0"/>
            </a:endParaRPr>
          </a:p>
          <a:p>
            <a:pPr algn="just" fontAlgn="base"/>
            <a:r>
              <a:rPr lang="en-US" sz="1400" b="1" dirty="0" smtClean="0">
                <a:latin typeface="Calibri" pitchFamily="34" charset="0"/>
                <a:cs typeface="Calibri" pitchFamily="34" charset="0"/>
              </a:rPr>
              <a:t>A carbon (the alpha carbon) bonded to the four groups below:</a:t>
            </a:r>
            <a:endParaRPr lang="en-US" sz="1400" dirty="0" smtClean="0">
              <a:latin typeface="Calibri" pitchFamily="34" charset="0"/>
              <a:cs typeface="Calibri" pitchFamily="34" charset="0"/>
            </a:endParaRPr>
          </a:p>
          <a:p>
            <a:pPr algn="just" fontAlgn="base"/>
            <a:r>
              <a:rPr lang="en-US" sz="1400" b="1" dirty="0" smtClean="0">
                <a:latin typeface="Calibri" pitchFamily="34" charset="0"/>
                <a:cs typeface="Calibri" pitchFamily="34" charset="0"/>
              </a:rPr>
              <a:t>A hydrogen atom (H)</a:t>
            </a:r>
            <a:endParaRPr lang="en-US" sz="1400" dirty="0" smtClean="0">
              <a:latin typeface="Calibri" pitchFamily="34" charset="0"/>
              <a:cs typeface="Calibri" pitchFamily="34" charset="0"/>
            </a:endParaRPr>
          </a:p>
          <a:p>
            <a:pPr algn="just" fontAlgn="base"/>
            <a:r>
              <a:rPr lang="en-US" sz="1400" b="1" dirty="0" smtClean="0">
                <a:latin typeface="Calibri" pitchFamily="34" charset="0"/>
                <a:cs typeface="Calibri" pitchFamily="34" charset="0"/>
              </a:rPr>
              <a:t>A Carboxyl group (-COOH)</a:t>
            </a:r>
            <a:endParaRPr lang="en-US" sz="1400" dirty="0" smtClean="0">
              <a:latin typeface="Calibri" pitchFamily="34" charset="0"/>
              <a:cs typeface="Calibri" pitchFamily="34" charset="0"/>
            </a:endParaRPr>
          </a:p>
          <a:p>
            <a:pPr fontAlgn="base"/>
            <a:r>
              <a:rPr lang="en-US" sz="1400" b="1" dirty="0" smtClean="0">
                <a:latin typeface="Calibri" pitchFamily="34" charset="0"/>
                <a:cs typeface="Calibri" pitchFamily="34" charset="0"/>
              </a:rPr>
              <a:t>An Amino group (-NH2)</a:t>
            </a:r>
            <a:endParaRPr lang="en-US" sz="1400" dirty="0" smtClean="0">
              <a:latin typeface="Calibri" pitchFamily="34" charset="0"/>
              <a:cs typeface="Calibri" pitchFamily="34" charset="0"/>
            </a:endParaRPr>
          </a:p>
          <a:p>
            <a:pPr fontAlgn="base"/>
            <a:r>
              <a:rPr lang="en-US" sz="1400" b="1" dirty="0" smtClean="0">
                <a:latin typeface="Calibri" pitchFamily="34" charset="0"/>
                <a:cs typeface="Calibri" pitchFamily="34" charset="0"/>
              </a:rPr>
              <a:t>A "variable" group or "R" group</a:t>
            </a:r>
          </a:p>
          <a:p>
            <a:pPr fontAlgn="base"/>
            <a:endParaRPr lang="en-US" sz="1400" b="1" dirty="0" smtClean="0">
              <a:latin typeface="Calibri" pitchFamily="34" charset="0"/>
              <a:cs typeface="Calibri" pitchFamily="34" charset="0"/>
            </a:endParaRPr>
          </a:p>
          <a:p>
            <a:pPr fontAlgn="base"/>
            <a:endParaRPr lang="en-US" sz="1400" b="1" dirty="0" smtClean="0">
              <a:latin typeface="Calibri" pitchFamily="34" charset="0"/>
              <a:cs typeface="Calibri" pitchFamily="34" charset="0"/>
            </a:endParaRPr>
          </a:p>
          <a:p>
            <a:pPr fontAlgn="base"/>
            <a:endParaRPr lang="en-US" sz="1400" b="1" dirty="0" smtClean="0">
              <a:latin typeface="Calibri" pitchFamily="34" charset="0"/>
              <a:cs typeface="Calibri" pitchFamily="34" charset="0"/>
            </a:endParaRPr>
          </a:p>
          <a:p>
            <a:pPr fontAlgn="base"/>
            <a:endParaRPr lang="en-US" sz="1400" b="1" dirty="0" smtClean="0">
              <a:latin typeface="Calibri" pitchFamily="34" charset="0"/>
              <a:cs typeface="Calibri" pitchFamily="34" charset="0"/>
            </a:endParaRPr>
          </a:p>
          <a:p>
            <a:pPr fontAlgn="base"/>
            <a:endParaRPr lang="en-US" sz="1400" dirty="0" smtClean="0">
              <a:latin typeface="Calibri" pitchFamily="34" charset="0"/>
              <a:cs typeface="Calibri" pitchFamily="34" charset="0"/>
            </a:endParaRPr>
          </a:p>
          <a:p>
            <a:pPr fontAlgn="base"/>
            <a:endParaRPr lang="en-US" sz="1400" dirty="0" smtClean="0">
              <a:latin typeface="Calibri" pitchFamily="34" charset="0"/>
              <a:cs typeface="Calibri" pitchFamily="34" charset="0"/>
            </a:endParaRPr>
          </a:p>
          <a:p>
            <a:pPr fontAlgn="base"/>
            <a:endParaRPr lang="en-US" sz="1400" dirty="0" smtClean="0">
              <a:latin typeface="Calibri" pitchFamily="34" charset="0"/>
              <a:cs typeface="Calibri" pitchFamily="34" charset="0"/>
            </a:endParaRPr>
          </a:p>
          <a:p>
            <a:pPr fontAlgn="base"/>
            <a:endParaRPr lang="en-US" sz="1400" dirty="0" smtClean="0">
              <a:latin typeface="Calibri" pitchFamily="34" charset="0"/>
              <a:cs typeface="Calibri" pitchFamily="34" charset="0"/>
            </a:endParaRPr>
          </a:p>
          <a:p>
            <a:pPr fontAlgn="base"/>
            <a:endParaRPr lang="en-US" sz="1400" dirty="0" smtClean="0">
              <a:latin typeface="Calibri" pitchFamily="34" charset="0"/>
              <a:cs typeface="Calibri" pitchFamily="34" charset="0"/>
            </a:endParaRPr>
          </a:p>
          <a:p>
            <a:pPr fontAlgn="base"/>
            <a:endParaRPr lang="en-US" sz="1400" dirty="0">
              <a:latin typeface="Calibri" pitchFamily="34" charset="0"/>
              <a:cs typeface="Calibri" pitchFamily="34" charset="0"/>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895350"/>
            <a:ext cx="6477000" cy="5447645"/>
          </a:xfrm>
          <a:prstGeom prst="rect">
            <a:avLst/>
          </a:prstGeom>
        </p:spPr>
        <p:txBody>
          <a:bodyPr wrap="square">
            <a:spAutoFit/>
          </a:bodyPr>
          <a:lstStyle/>
          <a:p>
            <a:pPr algn="just" fontAlgn="base"/>
            <a:r>
              <a:rPr lang="en-US" sz="1400" dirty="0" smtClean="0">
                <a:latin typeface="Calibri" pitchFamily="34" charset="0"/>
                <a:cs typeface="Calibri" pitchFamily="34" charset="0"/>
              </a:rPr>
              <a:t>All amino acids have the alpha carbon bonded to a hydrogen atom, carboxyl group, and an amino group. The </a:t>
            </a:r>
            <a:r>
              <a:rPr lang="en-US" sz="1400" b="1" dirty="0" smtClean="0">
                <a:latin typeface="Calibri" pitchFamily="34" charset="0"/>
                <a:cs typeface="Calibri" pitchFamily="34" charset="0"/>
              </a:rPr>
              <a:t>"R" group</a:t>
            </a:r>
            <a:r>
              <a:rPr lang="en-US" sz="1400" dirty="0" smtClean="0">
                <a:latin typeface="Calibri" pitchFamily="34" charset="0"/>
                <a:cs typeface="Calibri" pitchFamily="34" charset="0"/>
              </a:rPr>
              <a:t> varies among </a:t>
            </a:r>
            <a:r>
              <a:rPr lang="en-US" sz="1400" dirty="0" err="1" smtClean="0">
                <a:latin typeface="Calibri" pitchFamily="34" charset="0"/>
                <a:cs typeface="Calibri" pitchFamily="34" charset="0"/>
              </a:rPr>
              <a:t>aminoacids</a:t>
            </a:r>
            <a:r>
              <a:rPr lang="en-US" sz="1400" dirty="0" smtClean="0">
                <a:latin typeface="Calibri" pitchFamily="34" charset="0"/>
                <a:cs typeface="Calibri" pitchFamily="34" charset="0"/>
              </a:rPr>
              <a:t> and determines the differences between these protein monomers. </a:t>
            </a:r>
          </a:p>
          <a:p>
            <a:pPr algn="just" fontAlgn="base"/>
            <a:endParaRPr lang="en-US" sz="1400" dirty="0" smtClean="0">
              <a:latin typeface="Calibri" pitchFamily="34" charset="0"/>
              <a:cs typeface="Calibri" pitchFamily="34" charset="0"/>
            </a:endParaRPr>
          </a:p>
          <a:p>
            <a:pPr algn="just" fontAlgn="base"/>
            <a:r>
              <a:rPr lang="en-US" sz="1400" dirty="0" smtClean="0">
                <a:latin typeface="Calibri" pitchFamily="34" charset="0"/>
                <a:cs typeface="Calibri" pitchFamily="34" charset="0"/>
              </a:rPr>
              <a:t>The sequence of amino acids i.e., the positional information in a protein – which is the first amino acid, which is second, and so on – is called the primary structure.</a:t>
            </a:r>
            <a:r>
              <a:rPr lang="en-US" sz="1400" dirty="0" smtClean="0"/>
              <a:t> </a:t>
            </a:r>
            <a:r>
              <a:rPr lang="en-US" sz="1400" dirty="0" smtClean="0">
                <a:latin typeface="Calibri" pitchFamily="34" charset="0"/>
                <a:cs typeface="Calibri" pitchFamily="34" charset="0"/>
              </a:rPr>
              <a:t>The first amino acid is also called as N-terminal amino acid. The last amino acid is called the C-terminal amino acid.</a:t>
            </a:r>
          </a:p>
          <a:p>
            <a:pPr algn="just" fontAlgn="base"/>
            <a:endParaRPr lang="en-US" sz="1400" dirty="0" smtClean="0">
              <a:latin typeface="Calibri" pitchFamily="34" charset="0"/>
              <a:cs typeface="Calibri" pitchFamily="34" charset="0"/>
            </a:endParaRPr>
          </a:p>
          <a:p>
            <a:pPr algn="just" fontAlgn="base"/>
            <a:endParaRPr lang="en-US" sz="1400" dirty="0" smtClean="0">
              <a:latin typeface="Calibri" pitchFamily="34" charset="0"/>
              <a:cs typeface="Calibri" pitchFamily="34" charset="0"/>
            </a:endParaRPr>
          </a:p>
          <a:p>
            <a:pPr algn="just" fontAlgn="base"/>
            <a:endParaRPr lang="en-US" sz="1400" dirty="0" smtClean="0">
              <a:latin typeface="Calibri" pitchFamily="34" charset="0"/>
              <a:cs typeface="Calibri" pitchFamily="34" charset="0"/>
            </a:endParaRPr>
          </a:p>
          <a:p>
            <a:pPr algn="just" fontAlgn="base"/>
            <a:endParaRPr lang="en-US" sz="1400" dirty="0" smtClean="0">
              <a:latin typeface="Calibri" pitchFamily="34" charset="0"/>
              <a:cs typeface="Calibri" pitchFamily="34" charset="0"/>
            </a:endParaRPr>
          </a:p>
          <a:p>
            <a:pPr algn="just" fontAlgn="base"/>
            <a:endParaRPr lang="en-US" sz="1400" dirty="0" smtClean="0">
              <a:latin typeface="Calibri" pitchFamily="34" charset="0"/>
              <a:cs typeface="Calibri" pitchFamily="34" charset="0"/>
            </a:endParaRPr>
          </a:p>
          <a:p>
            <a:pPr algn="just" fontAlgn="base"/>
            <a:endParaRPr lang="en-US" sz="1400" dirty="0" smtClean="0">
              <a:latin typeface="Calibri" pitchFamily="34" charset="0"/>
              <a:cs typeface="Calibri" pitchFamily="34" charset="0"/>
            </a:endParaRPr>
          </a:p>
          <a:p>
            <a:pPr algn="just" fontAlgn="base"/>
            <a:endParaRPr lang="en-US" sz="1400" dirty="0" smtClean="0">
              <a:latin typeface="Calibri" pitchFamily="34" charset="0"/>
              <a:cs typeface="Calibri" pitchFamily="34" charset="0"/>
            </a:endParaRPr>
          </a:p>
          <a:p>
            <a:pPr algn="just" fontAlgn="base"/>
            <a:endParaRPr lang="en-US" sz="1400" dirty="0" smtClean="0">
              <a:latin typeface="Calibri" pitchFamily="34" charset="0"/>
              <a:cs typeface="Calibri" pitchFamily="34" charset="0"/>
            </a:endParaRPr>
          </a:p>
          <a:p>
            <a:pPr algn="just" fontAlgn="base"/>
            <a:endParaRPr lang="en-US" sz="1400" dirty="0" smtClean="0">
              <a:latin typeface="Calibri" pitchFamily="34" charset="0"/>
              <a:cs typeface="Calibri" pitchFamily="34" charset="0"/>
            </a:endParaRPr>
          </a:p>
          <a:p>
            <a:pPr algn="just" fontAlgn="base"/>
            <a:endParaRPr lang="en-US" sz="1400" dirty="0" smtClean="0">
              <a:latin typeface="Calibri" pitchFamily="34" charset="0"/>
              <a:cs typeface="Calibri" pitchFamily="34" charset="0"/>
            </a:endParaRPr>
          </a:p>
          <a:p>
            <a:pPr algn="just" fontAlgn="base"/>
            <a:endParaRPr lang="en-US" sz="1400" dirty="0" smtClean="0">
              <a:latin typeface="Calibri" pitchFamily="34" charset="0"/>
              <a:cs typeface="Calibri" pitchFamily="34" charset="0"/>
            </a:endParaRPr>
          </a:p>
          <a:p>
            <a:pPr algn="just" fontAlgn="base"/>
            <a:endParaRPr lang="en-US" sz="1400" dirty="0" smtClean="0">
              <a:latin typeface="Calibri" pitchFamily="34" charset="0"/>
              <a:cs typeface="Calibri" pitchFamily="34" charset="0"/>
            </a:endParaRPr>
          </a:p>
          <a:p>
            <a:pPr algn="just" fontAlgn="base"/>
            <a:endParaRPr lang="en-US" sz="1400" dirty="0" smtClean="0">
              <a:latin typeface="Calibri" pitchFamily="34" charset="0"/>
              <a:cs typeface="Calibri" pitchFamily="34" charset="0"/>
            </a:endParaRPr>
          </a:p>
          <a:p>
            <a:pPr algn="just" fontAlgn="base"/>
            <a:endParaRPr lang="en-US" sz="1400" dirty="0" smtClean="0">
              <a:latin typeface="Calibri" pitchFamily="34" charset="0"/>
              <a:cs typeface="Calibri" pitchFamily="34" charset="0"/>
            </a:endParaRPr>
          </a:p>
          <a:p>
            <a:pPr algn="just" fontAlgn="base"/>
            <a:endParaRPr lang="en-US" sz="1400" dirty="0" smtClean="0">
              <a:latin typeface="Calibri" pitchFamily="34" charset="0"/>
              <a:cs typeface="Calibri" pitchFamily="34" charset="0"/>
            </a:endParaRPr>
          </a:p>
          <a:p>
            <a:pPr algn="just" fontAlgn="base"/>
            <a:endParaRPr lang="en-US" sz="1400" dirty="0" smtClean="0">
              <a:latin typeface="Calibri" pitchFamily="34" charset="0"/>
              <a:cs typeface="Calibri" pitchFamily="34" charset="0"/>
            </a:endParaRPr>
          </a:p>
        </p:txBody>
      </p:sp>
      <p:pic>
        <p:nvPicPr>
          <p:cNvPr id="6" name="Google Shape;69;p15"/>
          <p:cNvPicPr/>
          <p:nvPr/>
        </p:nvPicPr>
        <p:blipFill>
          <a:blip r:embed="rId2"/>
          <a:stretch/>
        </p:blipFill>
        <p:spPr>
          <a:xfrm>
            <a:off x="7772400" y="0"/>
            <a:ext cx="924120" cy="924120"/>
          </a:xfrm>
          <a:prstGeom prst="rect">
            <a:avLst/>
          </a:prstGeom>
          <a:ln>
            <a:noFill/>
          </a:ln>
        </p:spPr>
      </p:pic>
      <p:pic>
        <p:nvPicPr>
          <p:cNvPr id="30722" name="Picture 2"/>
          <p:cNvPicPr>
            <a:picLocks noChangeAspect="1" noChangeArrowheads="1"/>
          </p:cNvPicPr>
          <p:nvPr/>
        </p:nvPicPr>
        <p:blipFill>
          <a:blip r:embed="rId3"/>
          <a:srcRect/>
          <a:stretch>
            <a:fillRect/>
          </a:stretch>
        </p:blipFill>
        <p:spPr bwMode="auto">
          <a:xfrm>
            <a:off x="228600" y="2876550"/>
            <a:ext cx="2895600" cy="2085975"/>
          </a:xfrm>
          <a:prstGeom prst="rect">
            <a:avLst/>
          </a:prstGeom>
          <a:noFill/>
          <a:ln w="9525">
            <a:noFill/>
            <a:miter lim="800000"/>
            <a:headEnd/>
            <a:tailEnd/>
          </a:ln>
          <a:effectLst/>
        </p:spPr>
      </p:pic>
      <p:pic>
        <p:nvPicPr>
          <p:cNvPr id="2050" name="Picture 2" descr="C:\Users\A\Desktop\20140717181730_image002.jpg"/>
          <p:cNvPicPr>
            <a:picLocks noChangeAspect="1" noChangeArrowheads="1"/>
          </p:cNvPicPr>
          <p:nvPr/>
        </p:nvPicPr>
        <p:blipFill>
          <a:blip r:embed="rId4"/>
          <a:srcRect/>
          <a:stretch>
            <a:fillRect/>
          </a:stretch>
        </p:blipFill>
        <p:spPr bwMode="auto">
          <a:xfrm>
            <a:off x="3505200" y="2571750"/>
            <a:ext cx="2914650" cy="211455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oogle Shape;69;p15"/>
          <p:cNvPicPr/>
          <p:nvPr/>
        </p:nvPicPr>
        <p:blipFill>
          <a:blip r:embed="rId2"/>
          <a:stretch/>
        </p:blipFill>
        <p:spPr>
          <a:xfrm>
            <a:off x="7924800" y="361950"/>
            <a:ext cx="924120" cy="924120"/>
          </a:xfrm>
          <a:prstGeom prst="rect">
            <a:avLst/>
          </a:prstGeom>
          <a:ln>
            <a:noFill/>
          </a:ln>
        </p:spPr>
      </p:pic>
      <p:sp>
        <p:nvSpPr>
          <p:cNvPr id="4" name="Rectangle 3"/>
          <p:cNvSpPr/>
          <p:nvPr/>
        </p:nvSpPr>
        <p:spPr>
          <a:xfrm>
            <a:off x="228600" y="209550"/>
            <a:ext cx="7010400" cy="4739759"/>
          </a:xfrm>
          <a:prstGeom prst="rect">
            <a:avLst/>
          </a:prstGeom>
        </p:spPr>
        <p:txBody>
          <a:bodyPr wrap="square">
            <a:spAutoFit/>
          </a:bodyPr>
          <a:lstStyle/>
          <a:p>
            <a:pPr algn="just"/>
            <a:r>
              <a:rPr lang="en-US" sz="2200" b="1" dirty="0" smtClean="0">
                <a:solidFill>
                  <a:srgbClr val="FF0000"/>
                </a:solidFill>
                <a:latin typeface="Calibri" pitchFamily="34" charset="0"/>
                <a:cs typeface="Calibri" pitchFamily="34" charset="0"/>
              </a:rPr>
              <a:t>Secondary structure protein </a:t>
            </a:r>
            <a:r>
              <a:rPr lang="en-US" sz="1400" b="1" dirty="0" smtClean="0">
                <a:latin typeface="Calibri" pitchFamily="34" charset="0"/>
                <a:cs typeface="Calibri" pitchFamily="34" charset="0"/>
              </a:rPr>
              <a:t>(2</a:t>
            </a:r>
            <a:r>
              <a:rPr lang="en-US" sz="1400" baseline="30000" dirty="0" smtClean="0">
                <a:latin typeface="Calibri" pitchFamily="34" charset="0"/>
                <a:cs typeface="Calibri" pitchFamily="34" charset="0"/>
              </a:rPr>
              <a:t>0</a:t>
            </a:r>
            <a:r>
              <a:rPr lang="en-US" sz="1400" dirty="0" smtClean="0">
                <a:latin typeface="Calibri" pitchFamily="34" charset="0"/>
                <a:cs typeface="Calibri" pitchFamily="34" charset="0"/>
              </a:rPr>
              <a:t> structure)  threads forms helix</a:t>
            </a:r>
            <a:r>
              <a:rPr lang="en-US" sz="1400" dirty="0" smtClean="0">
                <a:latin typeface="Calibri" pitchFamily="34" charset="0"/>
                <a:cs typeface="Calibri" pitchFamily="34" charset="0"/>
              </a:rPr>
              <a:t>.</a:t>
            </a:r>
          </a:p>
          <a:p>
            <a:pPr algn="just"/>
            <a:r>
              <a:rPr lang="en-US" sz="1400" dirty="0" smtClean="0">
                <a:latin typeface="Calibri" pitchFamily="34" charset="0"/>
                <a:cs typeface="Calibri" pitchFamily="34" charset="0"/>
              </a:rPr>
              <a:t> </a:t>
            </a:r>
            <a:r>
              <a:rPr lang="en-US" sz="1400" dirty="0" smtClean="0">
                <a:latin typeface="Calibri" pitchFamily="34" charset="0"/>
                <a:cs typeface="Calibri" pitchFamily="34" charset="0"/>
              </a:rPr>
              <a:t>Polypeptide chain undergoes folding or coiling which is stabilized by hydrogen bonding. </a:t>
            </a:r>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Right </a:t>
            </a:r>
            <a:r>
              <a:rPr lang="en-US" sz="1400" dirty="0" smtClean="0">
                <a:latin typeface="Calibri" pitchFamily="34" charset="0"/>
                <a:cs typeface="Calibri" pitchFamily="34" charset="0"/>
              </a:rPr>
              <a:t>handed helices are observed. Other regions of the protein thread are folded into other forms in what is called the secondary structure. e.g., fibrous protein in hair, nails.</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There are three types of secondary structure- α helix, β pleated and collagen. </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In </a:t>
            </a:r>
            <a:r>
              <a:rPr lang="en-US" sz="1400" b="1" dirty="0" smtClean="0">
                <a:latin typeface="Calibri" pitchFamily="34" charset="0"/>
                <a:cs typeface="Calibri" pitchFamily="34" charset="0"/>
              </a:rPr>
              <a:t>α helix</a:t>
            </a:r>
            <a:r>
              <a:rPr lang="en-US" sz="1400" dirty="0" smtClean="0">
                <a:latin typeface="Calibri" pitchFamily="34" charset="0"/>
                <a:cs typeface="Calibri" pitchFamily="34" charset="0"/>
              </a:rPr>
              <a:t>, the polypeptide chain is coiled spirally in right handed manner.</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In </a:t>
            </a:r>
            <a:r>
              <a:rPr lang="en-US" sz="1400" b="1" dirty="0" smtClean="0">
                <a:latin typeface="Calibri" pitchFamily="34" charset="0"/>
                <a:cs typeface="Calibri" pitchFamily="34" charset="0"/>
              </a:rPr>
              <a:t>β pleated</a:t>
            </a:r>
            <a:r>
              <a:rPr lang="en-US" sz="1400" dirty="0" smtClean="0">
                <a:latin typeface="Calibri" pitchFamily="34" charset="0"/>
                <a:cs typeface="Calibri" pitchFamily="34" charset="0"/>
              </a:rPr>
              <a:t> secondary proteins two or more polypeptide chains are interconnected by hydrogen bonds. </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In </a:t>
            </a:r>
            <a:r>
              <a:rPr lang="en-US" sz="1400" b="1" dirty="0" smtClean="0">
                <a:latin typeface="Calibri" pitchFamily="34" charset="0"/>
                <a:cs typeface="Calibri" pitchFamily="34" charset="0"/>
              </a:rPr>
              <a:t>collagen</a:t>
            </a:r>
            <a:r>
              <a:rPr lang="en-US" sz="1400" dirty="0" smtClean="0">
                <a:latin typeface="Calibri" pitchFamily="34" charset="0"/>
                <a:cs typeface="Calibri" pitchFamily="34" charset="0"/>
              </a:rPr>
              <a:t> there are three strands or polypeptides coiled around one another by hydrogen bonds</a:t>
            </a:r>
            <a:r>
              <a:rPr lang="en-US" sz="1400" dirty="0" smtClean="0">
                <a:latin typeface="Calibri" pitchFamily="34" charset="0"/>
                <a:cs typeface="Calibri" pitchFamily="34" charset="0"/>
              </a:rPr>
              <a:t>.</a:t>
            </a:r>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p:txBody>
      </p:sp>
      <p:sp>
        <p:nvSpPr>
          <p:cNvPr id="7169" name="Rectangle 1"/>
          <p:cNvSpPr>
            <a:spLocks noChangeArrowheads="1"/>
          </p:cNvSpPr>
          <p:nvPr/>
        </p:nvSpPr>
        <p:spPr bwMode="auto">
          <a:xfrm>
            <a:off x="0" y="0"/>
            <a:ext cx="9144000" cy="0"/>
          </a:xfrm>
          <a:prstGeom prst="rect">
            <a:avLst/>
          </a:prstGeom>
          <a:solidFill>
            <a:srgbClr val="FCFCFC"/>
          </a:solidFill>
          <a:ln w="9525">
            <a:noFill/>
            <a:miter lim="800000"/>
            <a:headEnd/>
            <a:tailEnd/>
          </a:ln>
          <a:effectLst/>
        </p:spPr>
        <p:txBody>
          <a:bodyPr vert="horz" wrap="none" lIns="476100" tIns="0" rIns="0" bIns="23805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200" b="0" i="0" u="none" strike="noStrike" cap="none" normalizeH="0" baseline="0" smtClean="0">
                <a:ln>
                  <a:noFill/>
                </a:ln>
                <a:solidFill>
                  <a:srgbClr val="545454"/>
                </a:solidFill>
                <a:effectLst/>
                <a:latin typeface="-apple-system"/>
                <a:cs typeface="Arial"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545454"/>
                </a:solidFill>
                <a:effectLst/>
                <a:latin typeface="-apple-system"/>
                <a:cs typeface="Arial" pitchFamily="34" charset="0"/>
              </a:rPr>
              <a:t>  </a:t>
            </a:r>
            <a:endParaRPr kumimoji="0" lang="en-US" sz="10200" b="0" i="0" u="none" strike="noStrike" cap="none" normalizeH="0" baseline="0" smtClean="0">
              <a:ln>
                <a:noFill/>
              </a:ln>
              <a:solidFill>
                <a:srgbClr val="545454"/>
              </a:solidFill>
              <a:effectLst/>
              <a:latin typeface="-apple-system"/>
              <a:cs typeface="Arial" pitchFamily="34" charset="0"/>
            </a:endParaRPr>
          </a:p>
        </p:txBody>
      </p:sp>
      <p:pic>
        <p:nvPicPr>
          <p:cNvPr id="7171" name="Picture 3"/>
          <p:cNvPicPr>
            <a:picLocks noChangeAspect="1" noChangeArrowheads="1"/>
          </p:cNvPicPr>
          <p:nvPr/>
        </p:nvPicPr>
        <p:blipFill>
          <a:blip r:embed="rId3"/>
          <a:srcRect/>
          <a:stretch>
            <a:fillRect/>
          </a:stretch>
        </p:blipFill>
        <p:spPr bwMode="auto">
          <a:xfrm>
            <a:off x="5105400" y="3562350"/>
            <a:ext cx="1510348" cy="1447800"/>
          </a:xfrm>
          <a:prstGeom prst="rect">
            <a:avLst/>
          </a:prstGeom>
          <a:noFill/>
          <a:ln w="9525">
            <a:noFill/>
            <a:miter lim="800000"/>
            <a:headEnd/>
            <a:tailEnd/>
          </a:ln>
          <a:effectLst/>
        </p:spPr>
      </p:pic>
      <p:pic>
        <p:nvPicPr>
          <p:cNvPr id="7172" name="Picture 4"/>
          <p:cNvPicPr>
            <a:picLocks noChangeAspect="1" noChangeArrowheads="1"/>
          </p:cNvPicPr>
          <p:nvPr/>
        </p:nvPicPr>
        <p:blipFill>
          <a:blip r:embed="rId4"/>
          <a:srcRect/>
          <a:stretch>
            <a:fillRect/>
          </a:stretch>
        </p:blipFill>
        <p:spPr bwMode="auto">
          <a:xfrm>
            <a:off x="1219200" y="3714750"/>
            <a:ext cx="2971800" cy="1219200"/>
          </a:xfrm>
          <a:prstGeom prst="rect">
            <a:avLst/>
          </a:prstGeom>
          <a:noFill/>
          <a:ln w="9525">
            <a:noFill/>
            <a:miter lim="800000"/>
            <a:headEnd/>
            <a:tailEnd/>
          </a:ln>
          <a:effec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458</TotalTime>
  <Words>290</Words>
  <Application>LibreOffice/5.1.2.2$Windows_X86_64 LibreOffice_project/d3bf12ecb743fc0d20e0be0c58ca359301eb705f</Application>
  <PresentationFormat>On-screen Show (16:9)</PresentationFormat>
  <Paragraphs>173</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user</dc:creator>
  <dc:description/>
  <cp:lastModifiedBy>A</cp:lastModifiedBy>
  <cp:revision>160</cp:revision>
  <dcterms:modified xsi:type="dcterms:W3CDTF">2020-08-15T12:02:42Z</dcterms:modified>
  <dc:language>en-IN</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14.0000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4</vt:i4>
  </property>
  <property fmtid="{D5CDD505-2E9C-101B-9397-08002B2CF9AE}" pid="8" name="PresentationFormat">
    <vt:lpwstr>On-screen Show (16:9)</vt:lpwstr>
  </property>
  <property fmtid="{D5CDD505-2E9C-101B-9397-08002B2CF9AE}" pid="9" name="ScaleCrop">
    <vt:bool>false</vt:bool>
  </property>
  <property fmtid="{D5CDD505-2E9C-101B-9397-08002B2CF9AE}" pid="10" name="ShareDoc">
    <vt:bool>false</vt:bool>
  </property>
  <property fmtid="{D5CDD505-2E9C-101B-9397-08002B2CF9AE}" pid="11" name="Slides">
    <vt:i4>4</vt:i4>
  </property>
</Properties>
</file>