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11">
  <p:sldMasterIdLst>
    <p:sldMasterId id="2147483648" r:id="rId1"/>
  </p:sldMasterIdLst>
  <p:sldIdLst>
    <p:sldId id="256" r:id="rId2"/>
    <p:sldId id="279" r:id="rId3"/>
    <p:sldId id="275" r:id="rId4"/>
    <p:sldId id="286" r:id="rId5"/>
    <p:sldId id="276" r:id="rId6"/>
    <p:sldId id="257" r:id="rId7"/>
    <p:sldId id="277" r:id="rId8"/>
    <p:sldId id="272" r:id="rId9"/>
    <p:sldId id="287" r:id="rId10"/>
    <p:sldId id="282" r:id="rId11"/>
    <p:sldId id="288" r:id="rId12"/>
    <p:sldId id="280" r:id="rId13"/>
    <p:sldId id="289" r:id="rId14"/>
    <p:sldId id="281" r:id="rId15"/>
    <p:sldId id="283" r:id="rId16"/>
    <p:sldId id="284" r:id="rId17"/>
    <p:sldId id="285" r:id="rId18"/>
    <p:sldId id="267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24" autoAdjust="0"/>
  </p:normalViewPr>
  <p:slideViewPr>
    <p:cSldViewPr>
      <p:cViewPr varScale="1">
        <p:scale>
          <a:sx n="84" d="100"/>
          <a:sy n="84" d="100"/>
        </p:scale>
        <p:origin x="-96" y="-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4" idx="1">
    <p:pos x="6118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  <p:cm authorId="0" dt="2020-06-17T16:36:04.720" idx="2">
    <p:pos x="6118" y="0"/>
    <p:text>+amanrouniyar@odmegroup.org How come the website here is ODM Egroup and not ODM PS?
_Assigned to you_
-Swoyan Satyendu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IN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54;p13"/>
          <p:cNvPicPr/>
          <p:nvPr/>
        </p:nvPicPr>
        <p:blipFill>
          <a:blip r:embed="rId2"/>
          <a:stretch/>
        </p:blipFill>
        <p:spPr>
          <a:xfrm>
            <a:off x="0" y="3777480"/>
            <a:ext cx="9142560" cy="1364400"/>
          </a:xfrm>
          <a:prstGeom prst="rect">
            <a:avLst/>
          </a:prstGeom>
          <a:ln>
            <a:noFill/>
          </a:ln>
        </p:spPr>
      </p:pic>
      <p:pic>
        <p:nvPicPr>
          <p:cNvPr id="37" name="Google Shape;55;p13"/>
          <p:cNvPicPr/>
          <p:nvPr/>
        </p:nvPicPr>
        <p:blipFill>
          <a:blip r:embed="rId3"/>
          <a:stretch/>
        </p:blipFill>
        <p:spPr>
          <a:xfrm>
            <a:off x="7904880" y="105840"/>
            <a:ext cx="1168920" cy="1168920"/>
          </a:xfrm>
          <a:prstGeom prst="rect">
            <a:avLst/>
          </a:prstGeom>
          <a:ln>
            <a:noFill/>
          </a:ln>
        </p:spPr>
      </p:pic>
      <p:sp>
        <p:nvSpPr>
          <p:cNvPr id="38" name="CustomShape 1"/>
          <p:cNvSpPr/>
          <p:nvPr/>
        </p:nvSpPr>
        <p:spPr>
          <a:xfrm>
            <a:off x="191160" y="751933"/>
            <a:ext cx="8761680" cy="10456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ctr">
              <a:lnSpc>
                <a:spcPct val="100000"/>
              </a:lnSpc>
            </a:pPr>
            <a:r>
              <a:rPr lang="en-IN" sz="3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RESPIRATION IN PLANTS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IN" sz="25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TCA, ETS, OXIDATIVE PHOSPHORYLATION</a:t>
            </a:r>
            <a:endParaRPr lang="en-IN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1979712" y="2355726"/>
            <a:ext cx="5756040" cy="12241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IN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SUBJECT : BIOLOGY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IN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CHAPTER NUMBER: </a:t>
            </a:r>
            <a:r>
              <a:rPr lang="en-IN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14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IN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CHAPTER </a:t>
            </a:r>
            <a:r>
              <a:rPr lang="en-IN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NAME : </a:t>
            </a:r>
            <a:r>
              <a:rPr lang="en-IN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RESPIRATION IN PLANTS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47800" y="133350"/>
            <a:ext cx="4953000" cy="11113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22161" rIns="0" bIns="10791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Oxidative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phosphorylation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  </a:t>
            </a:r>
          </a:p>
        </p:txBody>
      </p:sp>
      <p:pic>
        <p:nvPicPr>
          <p:cNvPr id="1027" name="Picture 3" descr="C:\Users\STUDENTS\Desktop\0ff21c52cd544c8a51014fcbbc2ec144f32cd6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352550"/>
            <a:ext cx="5257800" cy="2971800"/>
          </a:xfrm>
          <a:prstGeom prst="rect">
            <a:avLst/>
          </a:prstGeom>
          <a:noFill/>
        </p:spPr>
      </p:pic>
      <p:pic>
        <p:nvPicPr>
          <p:cNvPr id="5" name="Google Shape;55;p13"/>
          <p:cNvPicPr/>
          <p:nvPr/>
        </p:nvPicPr>
        <p:blipFill>
          <a:blip r:embed="rId3"/>
          <a:stretch/>
        </p:blipFill>
        <p:spPr>
          <a:xfrm>
            <a:off x="7904880" y="105840"/>
            <a:ext cx="1168920" cy="1168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55;p13"/>
          <p:cNvPicPr/>
          <p:nvPr/>
        </p:nvPicPr>
        <p:blipFill>
          <a:blip r:embed="rId2"/>
          <a:stretch/>
        </p:blipFill>
        <p:spPr>
          <a:xfrm>
            <a:off x="7904880" y="105840"/>
            <a:ext cx="1168560" cy="1168560"/>
          </a:xfrm>
          <a:prstGeom prst="rect">
            <a:avLst/>
          </a:prstGeom>
          <a:ln>
            <a:noFill/>
          </a:ln>
        </p:spPr>
      </p:pic>
      <p:pic>
        <p:nvPicPr>
          <p:cNvPr id="121" name="Picture 120"/>
          <p:cNvPicPr/>
          <p:nvPr/>
        </p:nvPicPr>
        <p:blipFill>
          <a:blip r:embed="rId3"/>
          <a:srcRect t="5785" b="2976"/>
          <a:stretch/>
        </p:blipFill>
        <p:spPr>
          <a:xfrm>
            <a:off x="762000" y="285750"/>
            <a:ext cx="6485400" cy="3755250"/>
          </a:xfrm>
          <a:prstGeom prst="rect">
            <a:avLst/>
          </a:prstGeom>
          <a:ln>
            <a:noFill/>
          </a:ln>
        </p:spPr>
      </p:pic>
      <p:sp>
        <p:nvSpPr>
          <p:cNvPr id="122" name="TextShape 1"/>
          <p:cNvSpPr txBox="1"/>
          <p:nvPr/>
        </p:nvSpPr>
        <p:spPr>
          <a:xfrm>
            <a:off x="3816000" y="145440"/>
            <a:ext cx="864000" cy="430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ETS</a:t>
            </a:r>
            <a:endParaRPr lang="en-IN" sz="1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04800" y="403741"/>
            <a:ext cx="6858000" cy="43088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It is important to note that presence of oxygen is important for aerobic respiration, but its role is limited in the terminal stage of the process.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Presence of oxygen is important because it drives the entire process by eliminating hydrogen from the process or it can be said that oxygen is the final hydrogen acceptor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ATP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synthase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(complex V). This complex consists of two major components, F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F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0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The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headpiece is a peripheral membrane protein complex and contains the site for synthesis of ATP from ADP and inorganic phosphate.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F0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is an integral membrane protein complex that forms the channel through which protons cross the inner membrane.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The passage of protons through the channel is coupled to the catalytic site of the F1 component for the production of ATP.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For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each ATP produced, 2H</a:t>
            </a:r>
            <a:r>
              <a:rPr kumimoji="0" lang="en-US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+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passes through F0 from the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intermembrane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space to the matrix down the electrochemical proton gradient.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Google Shape;55;p13"/>
          <p:cNvPicPr/>
          <p:nvPr/>
        </p:nvPicPr>
        <p:blipFill>
          <a:blip r:embed="rId2"/>
          <a:stretch/>
        </p:blipFill>
        <p:spPr>
          <a:xfrm>
            <a:off x="7904880" y="105840"/>
            <a:ext cx="1168920" cy="1168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l="70145" t="13349" b="18047"/>
          <a:stretch/>
        </p:blipFill>
        <p:spPr>
          <a:xfrm>
            <a:off x="1600200" y="895350"/>
            <a:ext cx="3581400" cy="3527640"/>
          </a:xfrm>
          <a:prstGeom prst="rect">
            <a:avLst/>
          </a:prstGeom>
          <a:ln>
            <a:noFill/>
          </a:ln>
        </p:spPr>
      </p:pic>
      <p:pic>
        <p:nvPicPr>
          <p:cNvPr id="5" name="Google Shape;55;p13"/>
          <p:cNvPicPr/>
          <p:nvPr/>
        </p:nvPicPr>
        <p:blipFill>
          <a:blip r:embed="rId3"/>
          <a:stretch/>
        </p:blipFill>
        <p:spPr>
          <a:xfrm>
            <a:off x="7904880" y="105840"/>
            <a:ext cx="1168920" cy="1168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RAVAT\Desktop\image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85750"/>
            <a:ext cx="1945870" cy="203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oogle Shape;55;p13"/>
          <p:cNvPicPr/>
          <p:nvPr/>
        </p:nvPicPr>
        <p:blipFill>
          <a:blip r:embed="rId3"/>
          <a:stretch/>
        </p:blipFill>
        <p:spPr>
          <a:xfrm>
            <a:off x="7904880" y="105840"/>
            <a:ext cx="1168920" cy="116892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61950"/>
            <a:ext cx="2286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28600" y="2763821"/>
            <a:ext cx="8229600" cy="19487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26922" rIns="0" bIns="10950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The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passage of protons through the channel is coupled to the catalytic site of the F1 component for the production of ATP.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For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each ATP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produced, 2H+ passes through F0 from the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intermembrane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space to the matrix down the electrochemical proton gradient.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270831"/>
            <a:ext cx="7467600" cy="48726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26922" rIns="0" bIns="10950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ATP yield</a:t>
            </a:r>
            <a:endParaRPr kumimoji="0" lang="en-US" sz="2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1242C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However, most current sources estimate that the maximum ATP yield for a molecule of glucose is around 30-32 ATP.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21242C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21242C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1242C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This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1242C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range is lower than previous estimates because it accounts for the necessary transport of ADP into, and ATP out of, the mitochondrion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1242C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1242C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 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1242C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Two net ATP are made in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1242C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glycolysis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1242C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and another two ATP (or energetically equivalent GTP) are made in the citric acid cycle.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21242C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21242C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1242C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Beyond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1242C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those four, the remaining ATP all come from oxidative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1242C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phosphorylation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1242C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21242C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1242C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Based on a lot of experimental work, it appears that four H</a:t>
            </a:r>
            <a:r>
              <a:rPr kumimoji="0" lang="en-US" sz="1400" b="0" i="0" u="none" strike="noStrike" cap="none" normalizeH="0" baseline="30000" dirty="0" smtClean="0">
                <a:ln>
                  <a:noFill/>
                </a:ln>
                <a:solidFill>
                  <a:srgbClr val="21242C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+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1242C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ions must flow back into the matrix through ATP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1242C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synthase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1242C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to power the synthesis of one ATP molecule.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21242C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21242C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1242C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When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1242C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electrons from NADH move through the transport chain, about 10 H</a:t>
            </a:r>
            <a:r>
              <a:rPr kumimoji="0" lang="en-US" sz="1400" b="0" i="0" u="none" strike="noStrike" cap="none" normalizeH="0" baseline="30000" dirty="0" smtClean="0">
                <a:ln>
                  <a:noFill/>
                </a:ln>
                <a:solidFill>
                  <a:srgbClr val="21242C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+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1242C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 ions are pumped from the matrix to the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1242C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intermembrane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1242C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space, so each NADH yields about 2.5 ATP.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21242C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21242C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1242C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Electrons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1242C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from FADH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rgbClr val="21242C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1242C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end subscript, which enter the chain at a later stage, drive pumping of only 6 H</a:t>
            </a:r>
            <a:r>
              <a:rPr kumimoji="0" lang="en-US" sz="1400" b="0" i="0" u="none" strike="noStrike" cap="none" normalizeH="0" baseline="30000" dirty="0" smtClean="0">
                <a:ln>
                  <a:noFill/>
                </a:ln>
                <a:solidFill>
                  <a:srgbClr val="21242C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+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1242C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leading to production of about 1.5 ATP.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Google Shape;55;p13"/>
          <p:cNvPicPr/>
          <p:nvPr/>
        </p:nvPicPr>
        <p:blipFill>
          <a:blip r:embed="rId2"/>
          <a:stretch/>
        </p:blipFill>
        <p:spPr>
          <a:xfrm>
            <a:off x="7904880" y="105840"/>
            <a:ext cx="1168920" cy="1168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5;p13"/>
          <p:cNvPicPr/>
          <p:nvPr/>
        </p:nvPicPr>
        <p:blipFill>
          <a:blip r:embed="rId2"/>
          <a:stretch/>
        </p:blipFill>
        <p:spPr>
          <a:xfrm>
            <a:off x="7904880" y="105840"/>
            <a:ext cx="1168920" cy="1168920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28600" y="590550"/>
            <a:ext cx="769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21242C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With this information, we can do a little inventory for the breakdown of one molecule of glucose: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ODMPC037\Desktop\BIENNT111808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971550"/>
            <a:ext cx="4495800" cy="3690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0313" y="79023"/>
          <a:ext cx="8367888" cy="4891785"/>
        </p:xfrm>
        <a:graphic>
          <a:graphicData uri="http://schemas.openxmlformats.org/drawingml/2006/table">
            <a:tbl>
              <a:tblPr/>
              <a:tblGrid>
                <a:gridCol w="3822473"/>
                <a:gridCol w="4545415"/>
              </a:tblGrid>
              <a:tr h="4716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 err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Glycolysis</a:t>
                      </a:r>
                      <a:endParaRPr lang="en-US" sz="22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8" marR="76208" marT="76208" marB="76208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Krebs Cycle</a:t>
                      </a:r>
                      <a:endParaRPr lang="en-US" sz="22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8" marR="76208" marT="76208" marB="76208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64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latin typeface="Calibri"/>
                          <a:ea typeface="Times New Roman"/>
                          <a:cs typeface="Calibri"/>
                        </a:rPr>
                        <a:t>It is the first step in respiration in which glucose is broken down into two molecules of </a:t>
                      </a:r>
                      <a:r>
                        <a:rPr lang="en-IN" sz="1400" dirty="0" err="1">
                          <a:latin typeface="Calibri"/>
                          <a:ea typeface="Times New Roman"/>
                          <a:cs typeface="Calibri"/>
                        </a:rPr>
                        <a:t>pyruvate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8" marR="76208" marT="76208" marB="76208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latin typeface="Calibri"/>
                          <a:ea typeface="Times New Roman"/>
                          <a:cs typeface="Calibri"/>
                        </a:rPr>
                        <a:t>Krebs Cycle is the second step of respiration in which it degrades pyruvate into inorganic substances (water and carbon dioxide)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8" marR="76208" marT="76208" marB="76208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37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latin typeface="Calibri"/>
                          <a:ea typeface="Times New Roman"/>
                          <a:cs typeface="Calibri"/>
                        </a:rPr>
                        <a:t>Occurs inside the cytoplasm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8" marR="76208" marT="76208" marB="76208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latin typeface="Calibri"/>
                          <a:ea typeface="Times New Roman"/>
                          <a:cs typeface="Calibri"/>
                        </a:rPr>
                        <a:t>Occurs inside the mitochondria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8" marR="76208" marT="76208" marB="76208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37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latin typeface="Calibri"/>
                          <a:ea typeface="Times New Roman"/>
                          <a:cs typeface="Calibri"/>
                        </a:rPr>
                        <a:t>No carbon dioxide evolved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8" marR="76208" marT="76208" marB="76208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latin typeface="Calibri"/>
                          <a:ea typeface="Times New Roman"/>
                          <a:cs typeface="Calibri"/>
                        </a:rPr>
                        <a:t>Carbon dioxide evolved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8" marR="76208" marT="76208" marB="76208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00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latin typeface="Calibri"/>
                          <a:ea typeface="Times New Roman"/>
                          <a:cs typeface="Calibri"/>
                        </a:rPr>
                        <a:t>One molecule of glucose liberates 4 ATP molecules through substrate level phosphorylation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8" marR="76208" marT="76208" marB="76208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latin typeface="Calibri"/>
                          <a:ea typeface="Times New Roman"/>
                          <a:cs typeface="Calibri"/>
                        </a:rPr>
                        <a:t>Two acetyl residues liberate two ATP and GTP molecules through substrate level </a:t>
                      </a:r>
                      <a:r>
                        <a:rPr lang="en-IN" sz="1400" dirty="0" err="1">
                          <a:latin typeface="Calibri"/>
                          <a:ea typeface="Times New Roman"/>
                          <a:cs typeface="Calibri"/>
                        </a:rPr>
                        <a:t>phosphorylation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8" marR="76208" marT="76208" marB="76208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37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latin typeface="Calibri"/>
                          <a:ea typeface="Times New Roman"/>
                          <a:cs typeface="Calibri"/>
                        </a:rPr>
                        <a:t>Oxygen not required for </a:t>
                      </a:r>
                      <a:r>
                        <a:rPr lang="en-IN" sz="1400" dirty="0" err="1">
                          <a:latin typeface="Calibri"/>
                          <a:ea typeface="Times New Roman"/>
                          <a:cs typeface="Calibri"/>
                        </a:rPr>
                        <a:t>glycolysis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8" marR="76208" marT="76208" marB="76208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latin typeface="Calibri"/>
                          <a:ea typeface="Times New Roman"/>
                          <a:cs typeface="Calibri"/>
                        </a:rPr>
                        <a:t>Oxygen is required for Krebs Cycle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8" marR="76208" marT="76208" marB="76208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37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latin typeface="Calibri"/>
                          <a:ea typeface="Times New Roman"/>
                          <a:cs typeface="Calibri"/>
                        </a:rPr>
                        <a:t>Occurs as a linear sequence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8" marR="76208" marT="76208" marB="76208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latin typeface="Calibri"/>
                          <a:ea typeface="Times New Roman"/>
                          <a:cs typeface="Calibri"/>
                        </a:rPr>
                        <a:t>Occurs as a cyclic sequence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8" marR="76208" marT="76208" marB="76208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00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latin typeface="Calibri"/>
                          <a:ea typeface="Times New Roman"/>
                          <a:cs typeface="Calibri"/>
                        </a:rPr>
                        <a:t>Consumes 2 molecules of ATP for initial </a:t>
                      </a:r>
                      <a:r>
                        <a:rPr lang="en-IN" sz="1400" dirty="0" err="1">
                          <a:latin typeface="Calibri"/>
                          <a:ea typeface="Times New Roman"/>
                          <a:cs typeface="Calibri"/>
                        </a:rPr>
                        <a:t>phosphorylation</a:t>
                      </a:r>
                      <a:r>
                        <a:rPr lang="en-IN" sz="1400" dirty="0">
                          <a:latin typeface="Calibri"/>
                          <a:ea typeface="Times New Roman"/>
                          <a:cs typeface="Calibri"/>
                        </a:rPr>
                        <a:t> of substance molecules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8" marR="76208" marT="76208" marB="76208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latin typeface="Calibri"/>
                          <a:ea typeface="Times New Roman"/>
                          <a:cs typeface="Calibri"/>
                        </a:rPr>
                        <a:t>Doesn’t consume ATP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8" marR="76208" marT="76208" marB="76208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68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latin typeface="Calibri"/>
                          <a:ea typeface="Times New Roman"/>
                          <a:cs typeface="Calibri"/>
                        </a:rPr>
                        <a:t>Two molecules of ATP and two molecules of NADH gained for every molecule of glucose broken down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8" marR="76208" marT="76208" marB="76208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latin typeface="Calibri"/>
                          <a:ea typeface="Times New Roman"/>
                          <a:cs typeface="Calibri"/>
                        </a:rPr>
                        <a:t>Six molecules of NADH and two molecules of FADH2 for every acetyl-</a:t>
                      </a:r>
                      <a:r>
                        <a:rPr lang="en-IN" sz="1400" dirty="0" err="1">
                          <a:latin typeface="Calibri"/>
                          <a:ea typeface="Times New Roman"/>
                          <a:cs typeface="Calibri"/>
                        </a:rPr>
                        <a:t>CoA</a:t>
                      </a:r>
                      <a:r>
                        <a:rPr lang="en-IN" sz="1400" dirty="0">
                          <a:latin typeface="Calibri"/>
                          <a:ea typeface="Times New Roman"/>
                          <a:cs typeface="Calibri"/>
                        </a:rPr>
                        <a:t> oxidised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8" marR="76208" marT="76208" marB="76208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Google Shape;55;p13"/>
          <p:cNvPicPr/>
          <p:nvPr/>
        </p:nvPicPr>
        <p:blipFill>
          <a:blip r:embed="rId2"/>
          <a:stretch/>
        </p:blipFill>
        <p:spPr>
          <a:xfrm>
            <a:off x="8528400" y="0"/>
            <a:ext cx="615600" cy="86571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6;p16"/>
          <p:cNvPicPr/>
          <p:nvPr/>
        </p:nvPicPr>
        <p:blipFill>
          <a:blip r:embed="rId2"/>
          <a:stretch/>
        </p:blipFill>
        <p:spPr>
          <a:xfrm>
            <a:off x="8208000" y="72000"/>
            <a:ext cx="924120" cy="924120"/>
          </a:xfrm>
          <a:prstGeom prst="rect">
            <a:avLst/>
          </a:prstGeom>
          <a:ln>
            <a:noFill/>
          </a:ln>
        </p:spPr>
      </p:pic>
      <p:sp>
        <p:nvSpPr>
          <p:cNvPr id="74" name="CustomShape 1"/>
          <p:cNvSpPr/>
          <p:nvPr/>
        </p:nvSpPr>
        <p:spPr>
          <a:xfrm>
            <a:off x="621360" y="743400"/>
            <a:ext cx="7799760" cy="356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marL="457200" algn="ctr">
              <a:lnSpc>
                <a:spcPct val="115000"/>
              </a:lnSpc>
            </a:pPr>
            <a:r>
              <a:rPr lang="en-IN" sz="4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THANKING YOU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ctr">
              <a:lnSpc>
                <a:spcPct val="115000"/>
              </a:lnSpc>
            </a:pPr>
            <a:r>
              <a:rPr lang="en-IN" sz="4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ODM EDUCATIONAL GROUP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57200" y="361950"/>
            <a:ext cx="6477000" cy="443198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Tricarboxylic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Acid Cycle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It is the second stage of cellular respiration. It plays an integral role in catabolism of breaking down of organic fuel molecule i.e. glucose, sugar, fatty acid and amino acids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n-US" sz="1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The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cycle starts with the condensation of acetyl group with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oxaloacetic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acid and water to release citric acid.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The overall reaction of Krebs cycle is – 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 acetyl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CoA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+ 6NAD</a:t>
            </a:r>
            <a:r>
              <a:rPr kumimoji="0" lang="en-US" sz="14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+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 + 2FAD + 2ADP + 2P</a:t>
            </a:r>
            <a:r>
              <a:rPr kumimoji="0" lang="en-US" sz="14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 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→ 4 CO</a:t>
            </a:r>
            <a:r>
              <a:rPr kumimoji="0" lang="en-US" sz="14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 + 6 NADH + 6H</a:t>
            </a:r>
            <a:r>
              <a:rPr kumimoji="0" lang="en-US" sz="14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+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 + 2 FADH</a:t>
            </a:r>
            <a:r>
              <a:rPr kumimoji="0" lang="en-US" sz="14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 + 2ATP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This reaction is catalyzed by citrate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synthase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enzyme and a molecule of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CoA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is released.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n-US" sz="1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This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citrate is then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isomerized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to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isocitrate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followed by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decarboxylation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that results in the formation of α-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ketoglutaric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acid and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succinyl-CoA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n-US" sz="1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Then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succinyl-CoA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is oxidized to OAA allowing the cycle to continue.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n-US" sz="1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During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this conversion of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succinyl-CoA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to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succinic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acid one molecule of GTP is synthesized.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Google Shape;55;p13"/>
          <p:cNvPicPr/>
          <p:nvPr/>
        </p:nvPicPr>
        <p:blipFill>
          <a:blip r:embed="rId2"/>
          <a:stretch/>
        </p:blipFill>
        <p:spPr>
          <a:xfrm>
            <a:off x="7904880" y="105840"/>
            <a:ext cx="1168920" cy="1168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5;p13"/>
          <p:cNvPicPr/>
          <p:nvPr/>
        </p:nvPicPr>
        <p:blipFill>
          <a:blip r:embed="rId2"/>
          <a:stretch/>
        </p:blipFill>
        <p:spPr>
          <a:xfrm>
            <a:off x="7904880" y="105840"/>
            <a:ext cx="1168920" cy="1168920"/>
          </a:xfrm>
          <a:prstGeom prst="rect">
            <a:avLst/>
          </a:prstGeom>
          <a:ln>
            <a:noFill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57200" y="285750"/>
            <a:ext cx="6248400" cy="3628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3002" rIns="0" bIns="7300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PRAVAT\Desktop\downloa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971550"/>
            <a:ext cx="4724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77558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55;p13"/>
          <p:cNvPicPr/>
          <p:nvPr/>
        </p:nvPicPr>
        <p:blipFill>
          <a:blip r:embed="rId2"/>
          <a:srcRect l="7445" t="9410" r="6311" b="10488"/>
          <a:stretch/>
        </p:blipFill>
        <p:spPr>
          <a:xfrm>
            <a:off x="8136000" y="72000"/>
            <a:ext cx="1007640" cy="93564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4810320" y="69480"/>
            <a:ext cx="3312000" cy="3625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4" name="Picture 83"/>
          <p:cNvPicPr/>
          <p:nvPr/>
        </p:nvPicPr>
        <p:blipFill>
          <a:blip r:embed="rId3"/>
          <a:stretch/>
        </p:blipFill>
        <p:spPr>
          <a:xfrm>
            <a:off x="1728000" y="216000"/>
            <a:ext cx="6106320" cy="4749120"/>
          </a:xfrm>
          <a:prstGeom prst="rect">
            <a:avLst/>
          </a:prstGeom>
          <a:ln>
            <a:noFill/>
          </a:ln>
        </p:spPr>
      </p:pic>
      <p:sp>
        <p:nvSpPr>
          <p:cNvPr id="85" name="TextShape 2"/>
          <p:cNvSpPr txBox="1"/>
          <p:nvPr/>
        </p:nvSpPr>
        <p:spPr>
          <a:xfrm>
            <a:off x="72000" y="144000"/>
            <a:ext cx="1525680" cy="43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IN" sz="2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TCA CYCLE</a:t>
            </a:r>
            <a:endParaRPr lang="en-IN" sz="1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5;p13"/>
          <p:cNvPicPr/>
          <p:nvPr/>
        </p:nvPicPr>
        <p:blipFill>
          <a:blip r:embed="rId2"/>
          <a:stretch/>
        </p:blipFill>
        <p:spPr>
          <a:xfrm>
            <a:off x="7904880" y="105840"/>
            <a:ext cx="1168920" cy="1168920"/>
          </a:xfrm>
          <a:prstGeom prst="rect">
            <a:avLst/>
          </a:prstGeom>
          <a:ln>
            <a:noFill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04800" y="1047750"/>
            <a:ext cx="67818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dirty="0" smtClean="0">
                <a:latin typeface="Calibri" pitchFamily="34" charset="0"/>
                <a:cs typeface="Calibri" pitchFamily="34" charset="0"/>
              </a:rPr>
              <a:t>In a coupled reaction GTP is converted to GDP along with the synthesis of ATP from ADP. 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1400" dirty="0" smtClean="0">
                <a:latin typeface="Calibri" pitchFamily="34" charset="0"/>
                <a:cs typeface="Calibri" pitchFamily="34" charset="0"/>
              </a:rPr>
              <a:t>Added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to this, at three places in the entire cycle, NAD</a:t>
            </a:r>
            <a:r>
              <a:rPr lang="en-US" sz="1400" baseline="30000" dirty="0" smtClean="0">
                <a:latin typeface="Calibri" pitchFamily="34" charset="0"/>
                <a:cs typeface="Calibri" pitchFamily="34" charset="0"/>
              </a:rPr>
              <a:t>+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 is reduced to NADH + H</a:t>
            </a:r>
            <a:r>
              <a:rPr lang="en-US" sz="1400" baseline="30000" dirty="0" smtClean="0">
                <a:latin typeface="Calibri" pitchFamily="34" charset="0"/>
                <a:cs typeface="Calibri" pitchFamily="34" charset="0"/>
              </a:rPr>
              <a:t>+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 and at one point FAD</a:t>
            </a:r>
            <a:r>
              <a:rPr lang="en-US" sz="1400" baseline="30000" dirty="0" smtClean="0">
                <a:latin typeface="Calibri" pitchFamily="34" charset="0"/>
                <a:cs typeface="Calibri" pitchFamily="34" charset="0"/>
              </a:rPr>
              <a:t>+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 is reduced to FADH</a:t>
            </a:r>
            <a:r>
              <a:rPr lang="en-US" sz="14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algn="just"/>
            <a:r>
              <a:rPr lang="en-US" sz="1400" dirty="0" smtClean="0">
                <a:latin typeface="Calibri" pitchFamily="34" charset="0"/>
                <a:cs typeface="Calibri" pitchFamily="34" charset="0"/>
              </a:rPr>
              <a:t> </a:t>
            </a:r>
          </a:p>
          <a:p>
            <a:pPr algn="just"/>
            <a:r>
              <a:rPr lang="en-US" sz="1400" dirty="0" smtClean="0">
                <a:latin typeface="Calibri" pitchFamily="34" charset="0"/>
                <a:cs typeface="Calibri" pitchFamily="34" charset="0"/>
              </a:rPr>
              <a:t> </a:t>
            </a:r>
          </a:p>
          <a:p>
            <a:pPr algn="just"/>
            <a:r>
              <a:rPr lang="en-US" sz="1400" dirty="0" smtClean="0">
                <a:latin typeface="Calibri" pitchFamily="34" charset="0"/>
                <a:cs typeface="Calibri" pitchFamily="34" charset="0"/>
              </a:rPr>
              <a:t>Furthermore, the continued oxidation of acetic 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ued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oxidacid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in this cycle requires continued replenishment of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oxaloacetic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acid, i.e. the first member of the cycle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The summary equation of entire process is given below -</a:t>
            </a:r>
          </a:p>
          <a:p>
            <a:pPr algn="just"/>
            <a:r>
              <a:rPr lang="en-US" sz="1400" dirty="0" smtClean="0">
                <a:latin typeface="Calibri" pitchFamily="34" charset="0"/>
                <a:cs typeface="Calibri" pitchFamily="34" charset="0"/>
              </a:rPr>
              <a:t> </a:t>
            </a:r>
          </a:p>
          <a:p>
            <a:pPr algn="just"/>
            <a:r>
              <a:rPr lang="en-US" sz="1400" dirty="0" smtClean="0">
                <a:latin typeface="Calibri" pitchFamily="34" charset="0"/>
                <a:cs typeface="Calibri" pitchFamily="34" charset="0"/>
              </a:rPr>
              <a:t> 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62;p14"/>
          <p:cNvPicPr/>
          <p:nvPr/>
        </p:nvPicPr>
        <p:blipFill>
          <a:blip r:embed="rId2"/>
          <a:stretch/>
        </p:blipFill>
        <p:spPr>
          <a:xfrm>
            <a:off x="8219880" y="0"/>
            <a:ext cx="924120" cy="924120"/>
          </a:xfrm>
          <a:prstGeom prst="rect">
            <a:avLst/>
          </a:prstGeom>
          <a:ln>
            <a:noFill/>
          </a:ln>
        </p:spPr>
      </p:pic>
      <p:sp>
        <p:nvSpPr>
          <p:cNvPr id="11266" name="AutoShape 2"/>
          <p:cNvSpPr>
            <a:spLocks noChangeAspect="1" noChangeArrowheads="1"/>
          </p:cNvSpPr>
          <p:nvPr/>
        </p:nvSpPr>
        <p:spPr bwMode="auto">
          <a:xfrm>
            <a:off x="0" y="18478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1847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4181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3400" y="819150"/>
            <a:ext cx="7467600" cy="39087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Electron Transport System (ETS) and Oxidative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Phosphorylation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en-US" sz="2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NADH and FADH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 carry electrons to the Electron Transport System.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n-US" sz="1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After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the completion of Krebs cycle, oxygen enters in pathway as the electron acceptor at the end of electron transport system.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n-US" sz="1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“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The metabolic pathway, through which the electron passes from one carrier to another, is called electron transport system and is present in the inner mitochondrial membrane.”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The electrons produced from NADH in the matrix of mitochondria during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krebs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/ citric acid cycle are oxidized by an NADH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dehydrogenase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(Complex 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The electrons are then transported to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ubiquinone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present in the inner membrane. This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ubiquinone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also receives reducing equivalents by FADH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 (Complex II).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5;p13"/>
          <p:cNvPicPr/>
          <p:nvPr/>
        </p:nvPicPr>
        <p:blipFill>
          <a:blip r:embed="rId2"/>
          <a:stretch/>
        </p:blipFill>
        <p:spPr>
          <a:xfrm>
            <a:off x="7772400" y="105840"/>
            <a:ext cx="1301400" cy="1094310"/>
          </a:xfrm>
          <a:prstGeom prst="rect">
            <a:avLst/>
          </a:prstGeom>
          <a:ln>
            <a:noFill/>
          </a:ln>
        </p:spPr>
      </p:pic>
      <p:sp>
        <p:nvSpPr>
          <p:cNvPr id="10242" name="AutoShape 2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09600" y="209550"/>
            <a:ext cx="6172200" cy="46717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3002" rIns="0" bIns="73002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dirty="0" smtClean="0">
                <a:latin typeface="Calibri" pitchFamily="34" charset="0"/>
                <a:cs typeface="Calibri" pitchFamily="34" charset="0"/>
              </a:rPr>
              <a:t>This FADH</a:t>
            </a:r>
            <a:r>
              <a:rPr lang="en-US" sz="1400" baseline="-25000" dirty="0" smtClean="0">
                <a:latin typeface="Calibri" pitchFamily="34" charset="0"/>
                <a:cs typeface="Calibri" pitchFamily="34" charset="0"/>
              </a:rPr>
              <a:t>2 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is generated during the oxidation of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succinate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in Krebs cycle. 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1400" dirty="0" smtClean="0">
                <a:latin typeface="Calibri" pitchFamily="34" charset="0"/>
                <a:cs typeface="Calibri" pitchFamily="34" charset="0"/>
              </a:rPr>
              <a:t>This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reduced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ubiquinone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is oxidized with the transfer of electrons to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cytochrome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c 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with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cytochrome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bc</a:t>
            </a:r>
            <a:r>
              <a:rPr lang="en-US" sz="1400" i="1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complex (Complex III). </a:t>
            </a:r>
          </a:p>
          <a:p>
            <a:pPr algn="just"/>
            <a:r>
              <a:rPr lang="en-US" sz="1400" dirty="0" smtClean="0">
                <a:latin typeface="Calibri" pitchFamily="34" charset="0"/>
                <a:cs typeface="Calibri" pitchFamily="34" charset="0"/>
              </a:rPr>
              <a:t> </a:t>
            </a:r>
          </a:p>
          <a:p>
            <a:pPr algn="just"/>
            <a:r>
              <a:rPr lang="en-US" sz="1400" dirty="0" smtClean="0">
                <a:latin typeface="Calibri" pitchFamily="34" charset="0"/>
                <a:cs typeface="Calibri" pitchFamily="34" charset="0"/>
              </a:rPr>
              <a:t>The small protein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cytochrome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c 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attached to outer surface of inner membrane acts as mobile carrier that transfers the electrons from Complex III to Complex IV. </a:t>
            </a:r>
          </a:p>
          <a:p>
            <a:pPr algn="just"/>
            <a:r>
              <a:rPr lang="en-US" sz="1400" dirty="0" smtClean="0">
                <a:latin typeface="Calibri" pitchFamily="34" charset="0"/>
                <a:cs typeface="Calibri" pitchFamily="34" charset="0"/>
              </a:rPr>
              <a:t> </a:t>
            </a:r>
          </a:p>
          <a:p>
            <a:pPr algn="just"/>
            <a:r>
              <a:rPr lang="en-US" sz="1400" dirty="0" smtClean="0">
                <a:latin typeface="Calibri" pitchFamily="34" charset="0"/>
                <a:cs typeface="Calibri" pitchFamily="34" charset="0"/>
              </a:rPr>
              <a:t>This Complex IV is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cytochrome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coxidase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complex which contains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cytochrome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 and 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sz="1400" i="1" baseline="-25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, along with two copper centers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1400" dirty="0" smtClean="0">
                <a:latin typeface="Calibri" pitchFamily="34" charset="0"/>
                <a:cs typeface="Calibri" pitchFamily="34" charset="0"/>
              </a:rPr>
              <a:t>When the transference of electron takes place from one carrier to another via complex I to IV, they are coupled to Complex V or ATP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synthase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for the production of ATP from ADP. 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14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number of molecules of ATP synthesis depends on the nature of electron donor. Oxidation of 1 molecule NADH results in 3 molecules of ATP. 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  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798513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1131888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62;p14"/>
          <p:cNvPicPr/>
          <p:nvPr/>
        </p:nvPicPr>
        <p:blipFill>
          <a:blip r:embed="rId2"/>
          <a:stretch/>
        </p:blipFill>
        <p:spPr>
          <a:xfrm>
            <a:off x="7848600" y="133350"/>
            <a:ext cx="1031728" cy="852120"/>
          </a:xfrm>
          <a:prstGeom prst="rect">
            <a:avLst/>
          </a:prstGeom>
          <a:ln>
            <a:noFill/>
          </a:ln>
        </p:spPr>
      </p:pic>
      <p:pic>
        <p:nvPicPr>
          <p:cNvPr id="4" name="Picture 3" descr="C:\Users\PRAVAT\Desktop\20161014-195613175-7318-s30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590550"/>
            <a:ext cx="3184481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429556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62;p14"/>
          <p:cNvPicPr/>
          <p:nvPr/>
        </p:nvPicPr>
        <p:blipFill>
          <a:blip r:embed="rId2"/>
          <a:stretch/>
        </p:blipFill>
        <p:spPr>
          <a:xfrm>
            <a:off x="8136000" y="12240"/>
            <a:ext cx="1031400" cy="851760"/>
          </a:xfrm>
          <a:prstGeom prst="rect">
            <a:avLst/>
          </a:prstGeom>
          <a:ln>
            <a:noFill/>
          </a:ln>
        </p:spPr>
      </p:pic>
      <p:pic>
        <p:nvPicPr>
          <p:cNvPr id="119" name="Picture 118"/>
          <p:cNvPicPr/>
          <p:nvPr/>
        </p:nvPicPr>
        <p:blipFill>
          <a:blip r:embed="rId3"/>
          <a:stretch/>
        </p:blipFill>
        <p:spPr>
          <a:xfrm>
            <a:off x="1224000" y="174600"/>
            <a:ext cx="6264000" cy="496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</TotalTime>
  <Words>571</Words>
  <Application>Microsoft Office PowerPoint</Application>
  <PresentationFormat>On-screen Show (16:9)</PresentationFormat>
  <Paragraphs>118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dc:description/>
  <cp:lastModifiedBy>ODMPC037</cp:lastModifiedBy>
  <cp:revision>183</cp:revision>
  <dcterms:modified xsi:type="dcterms:W3CDTF">2020-08-17T09:52:36Z</dcterms:modified>
  <dc:language>en-IN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4</vt:i4>
  </property>
  <property fmtid="{D5CDD505-2E9C-101B-9397-08002B2CF9AE}" pid="8" name="PresentationFormat">
    <vt:lpwstr>On-screen Show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</vt:i4>
  </property>
</Properties>
</file>