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4">
  <p:sldMasterIdLst>
    <p:sldMasterId id="2147483648" r:id="rId1"/>
  </p:sldMasterIdLst>
  <p:notesMasterIdLst>
    <p:notesMasterId r:id="rId16"/>
  </p:notesMasterIdLst>
  <p:sldIdLst>
    <p:sldId id="256" r:id="rId2"/>
    <p:sldId id="279" r:id="rId3"/>
    <p:sldId id="275" r:id="rId4"/>
    <p:sldId id="269" r:id="rId5"/>
    <p:sldId id="277" r:id="rId6"/>
    <p:sldId id="276" r:id="rId7"/>
    <p:sldId id="263" r:id="rId8"/>
    <p:sldId id="273" r:id="rId9"/>
    <p:sldId id="264" r:id="rId10"/>
    <p:sldId id="265" r:id="rId11"/>
    <p:sldId id="271" r:id="rId12"/>
    <p:sldId id="274" r:id="rId13"/>
    <p:sldId id="278" r:id="rId14"/>
    <p:sldId id="267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9" autoAdjust="0"/>
    <p:restoredTop sz="94624" autoAdjust="0"/>
  </p:normalViewPr>
  <p:slideViewPr>
    <p:cSldViewPr>
      <p:cViewPr varScale="1">
        <p:scale>
          <a:sx n="84" d="100"/>
          <a:sy n="84" d="100"/>
        </p:scale>
        <p:origin x="-96" y="-2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06-17T16:36:04.724" idx="1">
    <p:pos x="6118" y="0"/>
    <p:text>1. The logo in the centre looks bad. take it to TOP-LEFT
2. Where in ODM E Group Logo, here? 
3. What about, Closing Slide? 
Similar changes, pending in Kids World PPT as well +amanrouniyar@odmegroup.org
_Assigned to you_
-Swoyan Satyendu</p:text>
  </p:cm>
  <p:cm authorId="0" dt="2020-06-17T16:36:04.720" idx="2">
    <p:pos x="6118" y="0"/>
    <p:text>+amanrouniyar@odmegroup.org How come the website here is ODM Egroup and not ODM PS?
_Assigned to you_
-Swoyan Satyendu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F02A00-8DDB-48BB-823F-0CB9CF19534F}" type="datetimeFigureOut">
              <a:rPr lang="en-US" smtClean="0"/>
              <a:pPr/>
              <a:t>18-Aug-20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F19E22-B9A0-4BE5-A4A1-D3ECBB1F947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" name="Picture 33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  <p:pic>
        <p:nvPicPr>
          <p:cNvPr id="35" name="Picture 34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IN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IN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IN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54;p13"/>
          <p:cNvPicPr/>
          <p:nvPr/>
        </p:nvPicPr>
        <p:blipFill>
          <a:blip r:embed="rId2"/>
          <a:stretch/>
        </p:blipFill>
        <p:spPr>
          <a:xfrm>
            <a:off x="0" y="3777480"/>
            <a:ext cx="9142560" cy="1364400"/>
          </a:xfrm>
          <a:prstGeom prst="rect">
            <a:avLst/>
          </a:prstGeom>
          <a:ln>
            <a:noFill/>
          </a:ln>
        </p:spPr>
      </p:pic>
      <p:pic>
        <p:nvPicPr>
          <p:cNvPr id="37" name="Google Shape;55;p13"/>
          <p:cNvPicPr/>
          <p:nvPr/>
        </p:nvPicPr>
        <p:blipFill>
          <a:blip r:embed="rId3"/>
          <a:stretch/>
        </p:blipFill>
        <p:spPr>
          <a:xfrm>
            <a:off x="7904880" y="105840"/>
            <a:ext cx="1168920" cy="1168920"/>
          </a:xfrm>
          <a:prstGeom prst="rect">
            <a:avLst/>
          </a:prstGeom>
          <a:ln>
            <a:noFill/>
          </a:ln>
        </p:spPr>
      </p:pic>
      <p:sp>
        <p:nvSpPr>
          <p:cNvPr id="38" name="CustomShape 1"/>
          <p:cNvSpPr/>
          <p:nvPr/>
        </p:nvSpPr>
        <p:spPr>
          <a:xfrm>
            <a:off x="191160" y="751933"/>
            <a:ext cx="8761680" cy="104565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 algn="ctr">
              <a:lnSpc>
                <a:spcPct val="100000"/>
              </a:lnSpc>
            </a:pPr>
            <a:r>
              <a:rPr lang="en-IN" sz="3000" b="1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PHOTOSYNTHESIS IN HIGHER PLANTS</a:t>
            </a:r>
            <a:endParaRPr lang="en-IN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IN" sz="25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CYCLIC AND NON CYCLIC PHOTOPHOSPHORYLATION</a:t>
            </a:r>
            <a:endParaRPr lang="en-IN" sz="1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CustomShape 2"/>
          <p:cNvSpPr/>
          <p:nvPr/>
        </p:nvSpPr>
        <p:spPr>
          <a:xfrm>
            <a:off x="1979712" y="2355726"/>
            <a:ext cx="5756040" cy="122413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>
              <a:lnSpc>
                <a:spcPct val="100000"/>
              </a:lnSpc>
            </a:pPr>
            <a:r>
              <a:rPr lang="en-IN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SUBJECT : BIOLOGY</a:t>
            </a:r>
            <a:endParaRPr lang="en-IN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IN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IN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CHAPTER NUMBER: </a:t>
            </a:r>
            <a:r>
              <a:rPr lang="en-IN" sz="1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13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IN" sz="1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CHAPTER </a:t>
            </a:r>
            <a:r>
              <a:rPr lang="en-IN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NAME : </a:t>
            </a:r>
            <a:r>
              <a:rPr lang="en-IN" sz="1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PHOTOSYNTHESIS IN HIGHER PLANTS</a:t>
            </a:r>
            <a:endParaRPr lang="en-IN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9;p15"/>
          <p:cNvPicPr/>
          <p:nvPr/>
        </p:nvPicPr>
        <p:blipFill>
          <a:blip r:embed="rId2"/>
          <a:stretch/>
        </p:blipFill>
        <p:spPr>
          <a:xfrm>
            <a:off x="8207896" y="86422"/>
            <a:ext cx="936104" cy="667778"/>
          </a:xfrm>
          <a:prstGeom prst="rect">
            <a:avLst/>
          </a:prstGeom>
          <a:ln>
            <a:noFill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07280"/>
            <a:ext cx="7200800" cy="3580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ustomShape 1"/>
          <p:cNvSpPr/>
          <p:nvPr/>
        </p:nvSpPr>
        <p:spPr>
          <a:xfrm>
            <a:off x="2051720" y="501120"/>
            <a:ext cx="4464496" cy="506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>
              <a:lnSpc>
                <a:spcPct val="100000"/>
              </a:lnSpc>
            </a:pPr>
            <a:r>
              <a:rPr lang="en-IN" sz="2200" b="1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</a:rPr>
              <a:t>CYCLIC PHOTO-PHOSPORYLATION</a:t>
            </a:r>
            <a:endParaRPr lang="en-IN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AutoShape 5" descr="Where does cyclic photophosphorylation occur? - Qu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4" name="AutoShape 7" descr="Where does cyclic photophosphorylation occur? - Quor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" name="AutoShape 9" descr="Where does cyclic photophosphorylation occur? - Quor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209550"/>
            <a:ext cx="7488832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2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</a:rPr>
              <a:t>CYCLIC </a:t>
            </a:r>
            <a:r>
              <a:rPr lang="en-IN" sz="22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</a:rPr>
              <a:t>PHOTO-PHOSPHORYLATION</a:t>
            </a:r>
          </a:p>
          <a:p>
            <a:pPr algn="just"/>
            <a:endParaRPr lang="en-IN" sz="22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just"/>
            <a:r>
              <a:rPr lang="en-IN" sz="1400" dirty="0" smtClean="0">
                <a:latin typeface="Calibri" pitchFamily="34" charset="0"/>
              </a:rPr>
              <a:t>When </a:t>
            </a:r>
            <a:r>
              <a:rPr lang="en-IN" sz="1400" dirty="0">
                <a:latin typeface="Calibri" pitchFamily="34" charset="0"/>
              </a:rPr>
              <a:t>only </a:t>
            </a:r>
            <a:r>
              <a:rPr lang="en-IN" sz="1400" b="1" dirty="0">
                <a:latin typeface="Calibri" pitchFamily="34" charset="0"/>
              </a:rPr>
              <a:t>PS I</a:t>
            </a:r>
            <a:r>
              <a:rPr lang="en-IN" sz="1400" dirty="0">
                <a:latin typeface="Calibri" pitchFamily="34" charset="0"/>
              </a:rPr>
              <a:t> is functional, the electron </a:t>
            </a:r>
            <a:r>
              <a:rPr lang="en-IN" sz="1400" dirty="0" smtClean="0">
                <a:latin typeface="Calibri" pitchFamily="34" charset="0"/>
              </a:rPr>
              <a:t>is circulated </a:t>
            </a:r>
            <a:r>
              <a:rPr lang="en-IN" sz="1400" dirty="0">
                <a:latin typeface="Calibri" pitchFamily="34" charset="0"/>
              </a:rPr>
              <a:t>within the photosystem and </a:t>
            </a:r>
            <a:r>
              <a:rPr lang="en-IN" sz="1400" dirty="0" smtClean="0">
                <a:latin typeface="Calibri" pitchFamily="34" charset="0"/>
              </a:rPr>
              <a:t>the phosphorylation </a:t>
            </a:r>
            <a:r>
              <a:rPr lang="en-IN" sz="1400" dirty="0">
                <a:latin typeface="Calibri" pitchFamily="34" charset="0"/>
              </a:rPr>
              <a:t>occurs due to cyclic flow </a:t>
            </a:r>
            <a:r>
              <a:rPr lang="en-IN" sz="1400" dirty="0" smtClean="0">
                <a:latin typeface="Calibri" pitchFamily="34" charset="0"/>
              </a:rPr>
              <a:t>of electrons.  </a:t>
            </a:r>
          </a:p>
          <a:p>
            <a:pPr algn="just"/>
            <a:endParaRPr lang="en-IN" sz="1400" dirty="0">
              <a:latin typeface="Calibri" pitchFamily="34" charset="0"/>
            </a:endParaRPr>
          </a:p>
          <a:p>
            <a:pPr algn="just"/>
            <a:r>
              <a:rPr lang="en-IN" sz="1400" dirty="0" smtClean="0">
                <a:latin typeface="Calibri" pitchFamily="34" charset="0"/>
              </a:rPr>
              <a:t>A </a:t>
            </a:r>
            <a:r>
              <a:rPr lang="en-IN" sz="1400" dirty="0">
                <a:latin typeface="Calibri" pitchFamily="34" charset="0"/>
              </a:rPr>
              <a:t>possible </a:t>
            </a:r>
            <a:r>
              <a:rPr lang="en-IN" sz="1400" dirty="0" smtClean="0">
                <a:latin typeface="Calibri" pitchFamily="34" charset="0"/>
              </a:rPr>
              <a:t>location where </a:t>
            </a:r>
            <a:r>
              <a:rPr lang="en-IN" sz="1400" dirty="0">
                <a:latin typeface="Calibri" pitchFamily="34" charset="0"/>
              </a:rPr>
              <a:t>this could be happening is in the </a:t>
            </a:r>
            <a:r>
              <a:rPr lang="en-IN" sz="1400" dirty="0" err="1" smtClean="0">
                <a:latin typeface="Calibri" pitchFamily="34" charset="0"/>
              </a:rPr>
              <a:t>stroma</a:t>
            </a:r>
            <a:r>
              <a:rPr lang="en-IN" sz="1400" dirty="0" smtClean="0">
                <a:latin typeface="Calibri" pitchFamily="34" charset="0"/>
              </a:rPr>
              <a:t> lamellae</a:t>
            </a:r>
            <a:r>
              <a:rPr lang="en-IN" sz="1400" dirty="0">
                <a:latin typeface="Calibri" pitchFamily="34" charset="0"/>
              </a:rPr>
              <a:t>.  </a:t>
            </a:r>
            <a:endParaRPr lang="en-IN" sz="1400" dirty="0" smtClean="0">
              <a:latin typeface="Calibri" pitchFamily="34" charset="0"/>
            </a:endParaRPr>
          </a:p>
          <a:p>
            <a:pPr algn="just"/>
            <a:endParaRPr lang="en-IN" sz="1400" dirty="0" smtClean="0">
              <a:latin typeface="Calibri" pitchFamily="34" charset="0"/>
            </a:endParaRPr>
          </a:p>
          <a:p>
            <a:pPr algn="just"/>
            <a:r>
              <a:rPr lang="en-IN" sz="1400" dirty="0" smtClean="0">
                <a:latin typeface="Calibri" pitchFamily="34" charset="0"/>
              </a:rPr>
              <a:t>While </a:t>
            </a:r>
            <a:r>
              <a:rPr lang="en-IN" sz="1400" dirty="0">
                <a:latin typeface="Calibri" pitchFamily="34" charset="0"/>
              </a:rPr>
              <a:t>the membrane or lamellae of the grana have both </a:t>
            </a:r>
            <a:r>
              <a:rPr lang="en-IN" sz="1400" b="1" dirty="0">
                <a:latin typeface="Calibri" pitchFamily="34" charset="0"/>
              </a:rPr>
              <a:t>PS </a:t>
            </a:r>
            <a:r>
              <a:rPr lang="en-IN" sz="1400" b="1" dirty="0" smtClean="0">
                <a:latin typeface="Calibri" pitchFamily="34" charset="0"/>
              </a:rPr>
              <a:t>I</a:t>
            </a:r>
            <a:r>
              <a:rPr lang="en-IN" sz="1400" dirty="0" smtClean="0">
                <a:latin typeface="Calibri" pitchFamily="34" charset="0"/>
              </a:rPr>
              <a:t> and </a:t>
            </a:r>
            <a:r>
              <a:rPr lang="en-IN" sz="1400" b="1" dirty="0">
                <a:latin typeface="Calibri" pitchFamily="34" charset="0"/>
              </a:rPr>
              <a:t>PS II</a:t>
            </a:r>
            <a:r>
              <a:rPr lang="en-IN" sz="1400" dirty="0">
                <a:latin typeface="Calibri" pitchFamily="34" charset="0"/>
              </a:rPr>
              <a:t> the </a:t>
            </a:r>
            <a:r>
              <a:rPr lang="en-IN" sz="1400" dirty="0" err="1">
                <a:latin typeface="Calibri" pitchFamily="34" charset="0"/>
              </a:rPr>
              <a:t>stroma</a:t>
            </a:r>
            <a:r>
              <a:rPr lang="en-IN" sz="1400" dirty="0">
                <a:latin typeface="Calibri" pitchFamily="34" charset="0"/>
              </a:rPr>
              <a:t> lamellae membranes lack </a:t>
            </a:r>
            <a:r>
              <a:rPr lang="en-IN" sz="1400" b="1" dirty="0">
                <a:latin typeface="Calibri" pitchFamily="34" charset="0"/>
              </a:rPr>
              <a:t>PS II </a:t>
            </a:r>
            <a:r>
              <a:rPr lang="en-IN" sz="1400" dirty="0">
                <a:latin typeface="Calibri" pitchFamily="34" charset="0"/>
              </a:rPr>
              <a:t>as well as </a:t>
            </a:r>
            <a:r>
              <a:rPr lang="en-IN" sz="1400" b="1" dirty="0" smtClean="0">
                <a:latin typeface="Calibri" pitchFamily="34" charset="0"/>
              </a:rPr>
              <a:t>NADP </a:t>
            </a:r>
            <a:r>
              <a:rPr lang="en-IN" sz="1400" b="1" dirty="0" err="1" smtClean="0">
                <a:latin typeface="Calibri" pitchFamily="34" charset="0"/>
              </a:rPr>
              <a:t>reductase</a:t>
            </a:r>
            <a:r>
              <a:rPr lang="en-IN" sz="1400" b="1" dirty="0" smtClean="0">
                <a:latin typeface="Calibri" pitchFamily="34" charset="0"/>
              </a:rPr>
              <a:t> </a:t>
            </a:r>
            <a:r>
              <a:rPr lang="en-IN" sz="1400" b="1" dirty="0">
                <a:latin typeface="Calibri" pitchFamily="34" charset="0"/>
              </a:rPr>
              <a:t>enzyme</a:t>
            </a:r>
            <a:r>
              <a:rPr lang="en-IN" sz="1400" dirty="0">
                <a:latin typeface="Calibri" pitchFamily="34" charset="0"/>
              </a:rPr>
              <a:t>. </a:t>
            </a:r>
            <a:endParaRPr lang="en-IN" sz="1400" dirty="0" smtClean="0">
              <a:latin typeface="Calibri" pitchFamily="34" charset="0"/>
            </a:endParaRPr>
          </a:p>
          <a:p>
            <a:pPr algn="just"/>
            <a:endParaRPr lang="en-IN" sz="1400" dirty="0">
              <a:latin typeface="Calibri" pitchFamily="34" charset="0"/>
            </a:endParaRPr>
          </a:p>
          <a:p>
            <a:pPr algn="just"/>
            <a:r>
              <a:rPr lang="en-IN" sz="1400" dirty="0" smtClean="0">
                <a:latin typeface="Calibri" pitchFamily="34" charset="0"/>
              </a:rPr>
              <a:t>The </a:t>
            </a:r>
            <a:r>
              <a:rPr lang="en-IN" sz="1400" dirty="0">
                <a:latin typeface="Calibri" pitchFamily="34" charset="0"/>
              </a:rPr>
              <a:t>excited electron does not pass on to </a:t>
            </a:r>
            <a:r>
              <a:rPr lang="en-IN" sz="1400" dirty="0" smtClean="0">
                <a:latin typeface="Calibri" pitchFamily="34" charset="0"/>
              </a:rPr>
              <a:t>NADP but is cycled </a:t>
            </a:r>
            <a:r>
              <a:rPr lang="en-IN" sz="1400" dirty="0">
                <a:latin typeface="Calibri" pitchFamily="34" charset="0"/>
              </a:rPr>
              <a:t>back to the PS I complex through the electron transport </a:t>
            </a:r>
            <a:r>
              <a:rPr lang="en-IN" sz="1400" dirty="0" smtClean="0">
                <a:latin typeface="Calibri" pitchFamily="34" charset="0"/>
              </a:rPr>
              <a:t>chain .</a:t>
            </a:r>
          </a:p>
          <a:p>
            <a:pPr algn="just"/>
            <a:endParaRPr lang="en-IN" sz="1400" dirty="0">
              <a:latin typeface="Calibri" pitchFamily="34" charset="0"/>
            </a:endParaRPr>
          </a:p>
          <a:p>
            <a:pPr algn="just"/>
            <a:r>
              <a:rPr lang="en-IN" sz="1400" dirty="0" smtClean="0">
                <a:latin typeface="Calibri" pitchFamily="34" charset="0"/>
              </a:rPr>
              <a:t>The </a:t>
            </a:r>
            <a:r>
              <a:rPr lang="en-IN" sz="1400" dirty="0">
                <a:latin typeface="Calibri" pitchFamily="34" charset="0"/>
              </a:rPr>
              <a:t>cyclic flow hence, results only in the </a:t>
            </a:r>
            <a:r>
              <a:rPr lang="en-IN" sz="1400" b="1" dirty="0">
                <a:latin typeface="Calibri" pitchFamily="34" charset="0"/>
              </a:rPr>
              <a:t>synthesis of ATP</a:t>
            </a:r>
            <a:r>
              <a:rPr lang="en-IN" sz="1400" dirty="0" smtClean="0">
                <a:latin typeface="Calibri" pitchFamily="34" charset="0"/>
              </a:rPr>
              <a:t>, but </a:t>
            </a:r>
            <a:r>
              <a:rPr lang="en-IN" sz="1400" dirty="0">
                <a:latin typeface="Calibri" pitchFamily="34" charset="0"/>
              </a:rPr>
              <a:t>not of </a:t>
            </a:r>
            <a:r>
              <a:rPr lang="en-IN" sz="1400" b="1" dirty="0">
                <a:latin typeface="Calibri" pitchFamily="34" charset="0"/>
              </a:rPr>
              <a:t>NADPH + </a:t>
            </a:r>
            <a:r>
              <a:rPr lang="en-IN" sz="1400" b="1" dirty="0" smtClean="0">
                <a:latin typeface="Calibri" pitchFamily="34" charset="0"/>
              </a:rPr>
              <a:t>H </a:t>
            </a:r>
            <a:r>
              <a:rPr lang="en-IN" sz="1400" b="1" baseline="60000" dirty="0" smtClean="0">
                <a:latin typeface="Calibri" pitchFamily="34" charset="0"/>
              </a:rPr>
              <a:t>+</a:t>
            </a:r>
            <a:r>
              <a:rPr lang="en-IN" sz="1400" b="1" dirty="0" smtClean="0">
                <a:latin typeface="Calibri" pitchFamily="34" charset="0"/>
              </a:rPr>
              <a:t> </a:t>
            </a:r>
            <a:endParaRPr lang="en-IN" sz="1400" dirty="0" smtClean="0">
              <a:latin typeface="Calibri" pitchFamily="34" charset="0"/>
            </a:endParaRPr>
          </a:p>
          <a:p>
            <a:pPr algn="just"/>
            <a:endParaRPr lang="en-IN" sz="1400" dirty="0">
              <a:latin typeface="Calibri" pitchFamily="34" charset="0"/>
            </a:endParaRPr>
          </a:p>
          <a:p>
            <a:pPr algn="just"/>
            <a:r>
              <a:rPr lang="en-IN" sz="1400" dirty="0" smtClean="0">
                <a:latin typeface="Calibri" pitchFamily="34" charset="0"/>
              </a:rPr>
              <a:t>Cyclic </a:t>
            </a:r>
            <a:r>
              <a:rPr lang="en-IN" sz="1400" dirty="0">
                <a:latin typeface="Calibri" pitchFamily="34" charset="0"/>
              </a:rPr>
              <a:t>photophosphorylation also occurs </a:t>
            </a:r>
            <a:r>
              <a:rPr lang="en-IN" sz="1400" dirty="0" smtClean="0">
                <a:latin typeface="Calibri" pitchFamily="34" charset="0"/>
              </a:rPr>
              <a:t>when only </a:t>
            </a:r>
            <a:r>
              <a:rPr lang="en-IN" sz="1400" dirty="0">
                <a:latin typeface="Calibri" pitchFamily="34" charset="0"/>
              </a:rPr>
              <a:t>light of wavelengths beyond 680 nm are available for excitation</a:t>
            </a:r>
            <a:r>
              <a:rPr lang="en-IN" sz="1400" dirty="0" smtClean="0">
                <a:latin typeface="Calibri" pitchFamily="34" charset="0"/>
              </a:rPr>
              <a:t>.</a:t>
            </a:r>
            <a:endParaRPr lang="en-IN" sz="1400" dirty="0" smtClean="0">
              <a:latin typeface="Calibri" pitchFamily="34" charset="0"/>
            </a:endParaRPr>
          </a:p>
          <a:p>
            <a:pPr algn="just"/>
            <a:endParaRPr lang="en-IN" sz="1400" dirty="0" smtClean="0">
              <a:latin typeface="Calibri" pitchFamily="34" charset="0"/>
            </a:endParaRPr>
          </a:p>
          <a:p>
            <a:pPr algn="just"/>
            <a:endParaRPr lang="en-IN" sz="1400" dirty="0" smtClean="0">
              <a:latin typeface="Calibri" pitchFamily="34" charset="0"/>
            </a:endParaRPr>
          </a:p>
          <a:p>
            <a:pPr algn="just"/>
            <a:endParaRPr lang="en-IN" sz="1400" dirty="0">
              <a:latin typeface="Calibri" pitchFamily="34" charset="0"/>
            </a:endParaRPr>
          </a:p>
        </p:txBody>
      </p:sp>
      <p:sp>
        <p:nvSpPr>
          <p:cNvPr id="5" name="CustomShape 1"/>
          <p:cNvSpPr/>
          <p:nvPr/>
        </p:nvSpPr>
        <p:spPr>
          <a:xfrm>
            <a:off x="2267744" y="451545"/>
            <a:ext cx="4320480" cy="578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>
              <a:lnSpc>
                <a:spcPct val="100000"/>
              </a:lnSpc>
            </a:pPr>
            <a:endParaRPr lang="en-IN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" name="Google Shape;69;p15"/>
          <p:cNvPicPr/>
          <p:nvPr/>
        </p:nvPicPr>
        <p:blipFill>
          <a:blip r:embed="rId2"/>
          <a:stretch/>
        </p:blipFill>
        <p:spPr>
          <a:xfrm>
            <a:off x="8172400" y="86422"/>
            <a:ext cx="971600" cy="66777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2665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1"/>
          <p:cNvSpPr/>
          <p:nvPr/>
        </p:nvSpPr>
        <p:spPr>
          <a:xfrm>
            <a:off x="1600200" y="211934"/>
            <a:ext cx="5636096" cy="136921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>
              <a:lnSpc>
                <a:spcPct val="100000"/>
              </a:lnSpc>
            </a:pPr>
            <a:r>
              <a:rPr lang="en-IN" sz="22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</a:rPr>
              <a:t>          DIFFERENCE BETWEEN CYCLIC </a:t>
            </a:r>
          </a:p>
          <a:p>
            <a:pPr>
              <a:lnSpc>
                <a:spcPct val="100000"/>
              </a:lnSpc>
            </a:pPr>
            <a:r>
              <a:rPr lang="en-IN" sz="22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</a:rPr>
              <a:t>	                 AND </a:t>
            </a:r>
          </a:p>
          <a:p>
            <a:pPr>
              <a:lnSpc>
                <a:spcPct val="100000"/>
              </a:lnSpc>
            </a:pPr>
            <a:r>
              <a:rPr lang="en-IN" sz="22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</a:rPr>
              <a:t>NON CYCLIC  PHOTO-PHOSPHORYLATION</a:t>
            </a:r>
            <a:endParaRPr lang="en-IN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" name="Google Shape;69;p15"/>
          <p:cNvPicPr/>
          <p:nvPr/>
        </p:nvPicPr>
        <p:blipFill>
          <a:blip r:embed="rId2"/>
          <a:stretch/>
        </p:blipFill>
        <p:spPr>
          <a:xfrm>
            <a:off x="8172400" y="86422"/>
            <a:ext cx="971600" cy="667778"/>
          </a:xfrm>
          <a:prstGeom prst="rect">
            <a:avLst/>
          </a:prstGeom>
          <a:ln>
            <a:noFill/>
          </a:ln>
        </p:spPr>
      </p:pic>
      <p:pic>
        <p:nvPicPr>
          <p:cNvPr id="8194" name="Picture 2" descr="Photosynthesis in Higher Plants | eMedicalPre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620" y="1635646"/>
            <a:ext cx="7128792" cy="27908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8786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ODMPC037\Desktop\20161114-12336201-4916-hp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352550"/>
            <a:ext cx="3352800" cy="2971801"/>
          </a:xfrm>
          <a:prstGeom prst="rect">
            <a:avLst/>
          </a:prstGeom>
          <a:noFill/>
        </p:spPr>
      </p:pic>
      <p:pic>
        <p:nvPicPr>
          <p:cNvPr id="27651" name="Picture 3" descr="C:\Users\ODMPC037\Desktop\20161114-12263662-6012-hp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581150"/>
            <a:ext cx="3812357" cy="2590800"/>
          </a:xfrm>
          <a:prstGeom prst="rect">
            <a:avLst/>
          </a:prstGeom>
          <a:noFill/>
        </p:spPr>
      </p:pic>
      <p:pic>
        <p:nvPicPr>
          <p:cNvPr id="6" name="Google Shape;69;p15"/>
          <p:cNvPicPr/>
          <p:nvPr/>
        </p:nvPicPr>
        <p:blipFill>
          <a:blip r:embed="rId4"/>
          <a:stretch/>
        </p:blipFill>
        <p:spPr>
          <a:xfrm>
            <a:off x="8172400" y="86422"/>
            <a:ext cx="971600" cy="667778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6;p16"/>
          <p:cNvPicPr/>
          <p:nvPr/>
        </p:nvPicPr>
        <p:blipFill>
          <a:blip r:embed="rId2"/>
          <a:stretch/>
        </p:blipFill>
        <p:spPr>
          <a:xfrm>
            <a:off x="8208000" y="72000"/>
            <a:ext cx="924120" cy="924120"/>
          </a:xfrm>
          <a:prstGeom prst="rect">
            <a:avLst/>
          </a:prstGeom>
          <a:ln>
            <a:noFill/>
          </a:ln>
        </p:spPr>
      </p:pic>
      <p:sp>
        <p:nvSpPr>
          <p:cNvPr id="74" name="CustomShape 1"/>
          <p:cNvSpPr/>
          <p:nvPr/>
        </p:nvSpPr>
        <p:spPr>
          <a:xfrm>
            <a:off x="621360" y="743400"/>
            <a:ext cx="7799760" cy="3560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/>
          <a:lstStyle/>
          <a:p>
            <a:pPr marL="457200" algn="ctr">
              <a:lnSpc>
                <a:spcPct val="115000"/>
              </a:lnSpc>
            </a:pPr>
            <a:r>
              <a:rPr lang="en-IN" sz="4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THANKING YOU</a:t>
            </a:r>
            <a:endParaRPr lang="en-I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algn="ctr">
              <a:lnSpc>
                <a:spcPct val="115000"/>
              </a:lnSpc>
            </a:pPr>
            <a:r>
              <a:rPr lang="en-IN" sz="40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ODM EDUCATIONAL GROUP</a:t>
            </a:r>
            <a:endParaRPr lang="en-I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00000"/>
              </a:lnSpc>
            </a:pPr>
            <a:endParaRPr lang="en-I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742950"/>
            <a:ext cx="60198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KEYWORDS</a:t>
            </a:r>
          </a:p>
          <a:p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1400" dirty="0" smtClean="0">
                <a:latin typeface="Calibri" pitchFamily="34" charset="0"/>
                <a:cs typeface="Calibri" pitchFamily="34" charset="0"/>
              </a:rPr>
              <a:t>CYCLIC PHOTOPHOSPHORYLATION</a:t>
            </a:r>
          </a:p>
          <a:p>
            <a:r>
              <a:rPr lang="en-US" sz="1400" dirty="0" smtClean="0">
                <a:latin typeface="Calibri" pitchFamily="34" charset="0"/>
                <a:cs typeface="Calibri" pitchFamily="34" charset="0"/>
              </a:rPr>
              <a:t>NON CYCLIC PHOTOPHOS[HORYLATION</a:t>
            </a:r>
            <a:endParaRPr lang="en-US" sz="14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5;p13"/>
          <p:cNvPicPr/>
          <p:nvPr/>
        </p:nvPicPr>
        <p:blipFill>
          <a:blip r:embed="rId2"/>
          <a:stretch/>
        </p:blipFill>
        <p:spPr>
          <a:xfrm>
            <a:off x="7904880" y="105840"/>
            <a:ext cx="1168920" cy="1168920"/>
          </a:xfrm>
          <a:prstGeom prst="rect">
            <a:avLst/>
          </a:prstGeom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838200" y="1047750"/>
            <a:ext cx="6477000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Photophosphorylation</a:t>
            </a:r>
            <a:endParaRPr lang="en-US" sz="22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endParaRPr lang="en-US" sz="14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US" sz="1400" dirty="0" smtClean="0">
                <a:latin typeface="Calibri" pitchFamily="34" charset="0"/>
                <a:cs typeface="Calibri" pitchFamily="34" charset="0"/>
              </a:rPr>
              <a:t>The formation of ATP in the presence of sunlight is called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photophosphorylation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algn="just"/>
            <a:endParaRPr lang="en-US" sz="14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US" sz="1400" dirty="0" smtClean="0">
                <a:latin typeface="Calibri" pitchFamily="34" charset="0"/>
                <a:cs typeface="Calibri" pitchFamily="34" charset="0"/>
              </a:rPr>
              <a:t> It is of two types:</a:t>
            </a:r>
          </a:p>
          <a:p>
            <a:pPr algn="just"/>
            <a:endParaRPr lang="en-US" sz="14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US" sz="1400" dirty="0" smtClean="0">
                <a:latin typeface="Calibri" pitchFamily="34" charset="0"/>
                <a:cs typeface="Calibri" pitchFamily="34" charset="0"/>
              </a:rPr>
              <a:t>Non-cyclic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photophosphorylation</a:t>
            </a:r>
            <a:endParaRPr lang="en-US" sz="14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en-US" sz="14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US" sz="1400" dirty="0" smtClean="0">
                <a:latin typeface="Calibri" pitchFamily="34" charset="0"/>
                <a:cs typeface="Calibri" pitchFamily="34" charset="0"/>
              </a:rPr>
              <a:t>Cyclic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photophosphorylation</a:t>
            </a:r>
            <a:endParaRPr lang="en-US" sz="14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69;p15"/>
          <p:cNvPicPr/>
          <p:nvPr/>
        </p:nvPicPr>
        <p:blipFill>
          <a:blip r:embed="rId2"/>
          <a:stretch/>
        </p:blipFill>
        <p:spPr>
          <a:xfrm>
            <a:off x="8100392" y="1"/>
            <a:ext cx="1008695" cy="771550"/>
          </a:xfrm>
          <a:prstGeom prst="rect">
            <a:avLst/>
          </a:prstGeom>
          <a:ln>
            <a:noFill/>
          </a:ln>
        </p:spPr>
      </p:pic>
      <p:sp>
        <p:nvSpPr>
          <p:cNvPr id="48" name="CustomShape 1"/>
          <p:cNvSpPr/>
          <p:nvPr/>
        </p:nvSpPr>
        <p:spPr>
          <a:xfrm>
            <a:off x="3131840" y="294015"/>
            <a:ext cx="2225824" cy="578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>
              <a:lnSpc>
                <a:spcPct val="100000"/>
              </a:lnSpc>
            </a:pPr>
            <a:r>
              <a:rPr lang="en-IN" sz="2200" b="1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</a:rPr>
              <a:t>THE Z-SCHEME</a:t>
            </a:r>
            <a:endParaRPr lang="en-IN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9552" y="1007280"/>
            <a:ext cx="828092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1400" b="1" dirty="0" smtClean="0">
                <a:latin typeface="Calibri" pitchFamily="34" charset="0"/>
              </a:rPr>
              <a:t>This </a:t>
            </a:r>
            <a:r>
              <a:rPr lang="en-IN" sz="1400" b="1" dirty="0">
                <a:latin typeface="Calibri" pitchFamily="34" charset="0"/>
              </a:rPr>
              <a:t>movement of electrons is downhill</a:t>
            </a:r>
            <a:r>
              <a:rPr lang="en-IN" sz="1400" b="1" dirty="0" smtClean="0">
                <a:latin typeface="Calibri" pitchFamily="34" charset="0"/>
              </a:rPr>
              <a:t>, </a:t>
            </a:r>
            <a:r>
              <a:rPr lang="en-IN" sz="1400" dirty="0" smtClean="0">
                <a:latin typeface="Calibri" pitchFamily="34" charset="0"/>
              </a:rPr>
              <a:t>in </a:t>
            </a:r>
            <a:r>
              <a:rPr lang="en-IN" sz="1400" dirty="0">
                <a:latin typeface="Calibri" pitchFamily="34" charset="0"/>
              </a:rPr>
              <a:t>terms of an oxidation-reduction or </a:t>
            </a:r>
            <a:r>
              <a:rPr lang="en-IN" sz="1400" dirty="0" smtClean="0">
                <a:latin typeface="Calibri" pitchFamily="34" charset="0"/>
              </a:rPr>
              <a:t>redox potential </a:t>
            </a:r>
            <a:r>
              <a:rPr lang="en-IN" sz="1400" dirty="0">
                <a:latin typeface="Calibri" pitchFamily="34" charset="0"/>
              </a:rPr>
              <a:t>scale. </a:t>
            </a:r>
            <a:endParaRPr lang="en-IN" sz="1400" dirty="0" smtClean="0">
              <a:latin typeface="Calibri" pitchFamily="34" charset="0"/>
            </a:endParaRPr>
          </a:p>
          <a:p>
            <a:pPr algn="just"/>
            <a:endParaRPr lang="en-IN" sz="1400" dirty="0" smtClean="0">
              <a:latin typeface="Calibri" pitchFamily="34" charset="0"/>
            </a:endParaRPr>
          </a:p>
          <a:p>
            <a:pPr algn="just"/>
            <a:r>
              <a:rPr lang="en-IN" sz="1400" dirty="0" smtClean="0">
                <a:latin typeface="Calibri" pitchFamily="34" charset="0"/>
              </a:rPr>
              <a:t>The </a:t>
            </a:r>
            <a:r>
              <a:rPr lang="en-IN" sz="1400" dirty="0">
                <a:latin typeface="Calibri" pitchFamily="34" charset="0"/>
              </a:rPr>
              <a:t>electrons are not used </a:t>
            </a:r>
            <a:r>
              <a:rPr lang="en-IN" sz="1400" dirty="0" smtClean="0">
                <a:latin typeface="Calibri" pitchFamily="34" charset="0"/>
              </a:rPr>
              <a:t>up as </a:t>
            </a:r>
            <a:r>
              <a:rPr lang="en-IN" sz="1400" dirty="0">
                <a:latin typeface="Calibri" pitchFamily="34" charset="0"/>
              </a:rPr>
              <a:t>they pass through the electron </a:t>
            </a:r>
            <a:r>
              <a:rPr lang="en-IN" sz="1400" dirty="0" smtClean="0">
                <a:latin typeface="Calibri" pitchFamily="34" charset="0"/>
              </a:rPr>
              <a:t>transport chain</a:t>
            </a:r>
            <a:r>
              <a:rPr lang="en-IN" sz="1400" dirty="0">
                <a:latin typeface="Calibri" pitchFamily="34" charset="0"/>
              </a:rPr>
              <a:t>, but are passed on to the pigments </a:t>
            </a:r>
            <a:r>
              <a:rPr lang="en-IN" sz="1400" dirty="0" smtClean="0">
                <a:latin typeface="Calibri" pitchFamily="34" charset="0"/>
              </a:rPr>
              <a:t>of photosystem </a:t>
            </a:r>
            <a:r>
              <a:rPr lang="en-IN" sz="1400" dirty="0">
                <a:latin typeface="Calibri" pitchFamily="34" charset="0"/>
              </a:rPr>
              <a:t>PS I. </a:t>
            </a:r>
            <a:endParaRPr lang="en-IN" sz="1400" dirty="0" smtClean="0">
              <a:latin typeface="Calibri" pitchFamily="34" charset="0"/>
            </a:endParaRPr>
          </a:p>
          <a:p>
            <a:pPr algn="just"/>
            <a:endParaRPr lang="en-IN" sz="1400" dirty="0">
              <a:latin typeface="Calibri" pitchFamily="34" charset="0"/>
            </a:endParaRPr>
          </a:p>
          <a:p>
            <a:pPr algn="just"/>
            <a:r>
              <a:rPr lang="en-IN" sz="1400" dirty="0" smtClean="0">
                <a:latin typeface="Calibri" pitchFamily="34" charset="0"/>
              </a:rPr>
              <a:t>Simultaneously</a:t>
            </a:r>
            <a:r>
              <a:rPr lang="en-IN" sz="1400" dirty="0">
                <a:latin typeface="Calibri" pitchFamily="34" charset="0"/>
              </a:rPr>
              <a:t>, </a:t>
            </a:r>
            <a:r>
              <a:rPr lang="en-IN" sz="1400" dirty="0" smtClean="0">
                <a:latin typeface="Calibri" pitchFamily="34" charset="0"/>
              </a:rPr>
              <a:t>electrons in </a:t>
            </a:r>
            <a:r>
              <a:rPr lang="en-IN" sz="1400" dirty="0">
                <a:latin typeface="Calibri" pitchFamily="34" charset="0"/>
              </a:rPr>
              <a:t>the reaction centre of PS I are also </a:t>
            </a:r>
            <a:r>
              <a:rPr lang="en-IN" sz="1400" dirty="0" smtClean="0">
                <a:latin typeface="Calibri" pitchFamily="34" charset="0"/>
              </a:rPr>
              <a:t>excited when </a:t>
            </a:r>
            <a:r>
              <a:rPr lang="en-IN" sz="1400" dirty="0">
                <a:latin typeface="Calibri" pitchFamily="34" charset="0"/>
              </a:rPr>
              <a:t>they receive red light of wavelength </a:t>
            </a:r>
            <a:r>
              <a:rPr lang="en-IN" sz="1400" dirty="0" smtClean="0">
                <a:latin typeface="Calibri" pitchFamily="34" charset="0"/>
              </a:rPr>
              <a:t>700 nm </a:t>
            </a:r>
            <a:r>
              <a:rPr lang="en-IN" sz="1400" dirty="0">
                <a:latin typeface="Calibri" pitchFamily="34" charset="0"/>
              </a:rPr>
              <a:t>and are transferred to another </a:t>
            </a:r>
            <a:r>
              <a:rPr lang="en-IN" sz="1400" dirty="0" smtClean="0">
                <a:latin typeface="Calibri" pitchFamily="34" charset="0"/>
              </a:rPr>
              <a:t>accepter molecule </a:t>
            </a:r>
            <a:r>
              <a:rPr lang="en-IN" sz="1400" dirty="0">
                <a:latin typeface="Calibri" pitchFamily="34" charset="0"/>
              </a:rPr>
              <a:t>that has a greater redox potential</a:t>
            </a:r>
            <a:r>
              <a:rPr lang="en-IN" sz="1400" dirty="0" smtClean="0">
                <a:latin typeface="Calibri" pitchFamily="34" charset="0"/>
              </a:rPr>
              <a:t>. </a:t>
            </a:r>
          </a:p>
          <a:p>
            <a:pPr algn="just"/>
            <a:endParaRPr lang="en-IN" sz="1400" dirty="0">
              <a:latin typeface="Calibri" pitchFamily="34" charset="0"/>
            </a:endParaRPr>
          </a:p>
          <a:p>
            <a:pPr algn="just"/>
            <a:r>
              <a:rPr lang="en-IN" sz="1400" dirty="0" smtClean="0">
                <a:latin typeface="Calibri" pitchFamily="34" charset="0"/>
              </a:rPr>
              <a:t>These </a:t>
            </a:r>
            <a:r>
              <a:rPr lang="en-IN" sz="1400" dirty="0">
                <a:latin typeface="Calibri" pitchFamily="34" charset="0"/>
              </a:rPr>
              <a:t>electrons then are moved </a:t>
            </a:r>
            <a:r>
              <a:rPr lang="en-IN" sz="1400" dirty="0" smtClean="0">
                <a:latin typeface="Calibri" pitchFamily="34" charset="0"/>
              </a:rPr>
              <a:t>downhill again</a:t>
            </a:r>
            <a:r>
              <a:rPr lang="en-IN" sz="1400" dirty="0">
                <a:latin typeface="Calibri" pitchFamily="34" charset="0"/>
              </a:rPr>
              <a:t>,  this time to a molecule of </a:t>
            </a:r>
            <a:r>
              <a:rPr lang="en-IN" sz="1400" dirty="0" smtClean="0">
                <a:latin typeface="Calibri" pitchFamily="34" charset="0"/>
              </a:rPr>
              <a:t>energy-rich NADP+ . </a:t>
            </a:r>
          </a:p>
          <a:p>
            <a:pPr algn="just"/>
            <a:endParaRPr lang="en-IN" sz="1400" dirty="0">
              <a:latin typeface="Calibri" pitchFamily="34" charset="0"/>
            </a:endParaRPr>
          </a:p>
          <a:p>
            <a:pPr algn="just"/>
            <a:r>
              <a:rPr lang="en-IN" sz="1400" dirty="0" smtClean="0">
                <a:latin typeface="Calibri" pitchFamily="34" charset="0"/>
              </a:rPr>
              <a:t>The </a:t>
            </a:r>
            <a:r>
              <a:rPr lang="en-IN" sz="1400" dirty="0">
                <a:latin typeface="Calibri" pitchFamily="34" charset="0"/>
              </a:rPr>
              <a:t>addition of these electrons </a:t>
            </a:r>
            <a:r>
              <a:rPr lang="en-IN" sz="1400" dirty="0" smtClean="0">
                <a:latin typeface="Calibri" pitchFamily="34" charset="0"/>
              </a:rPr>
              <a:t>reduces </a:t>
            </a:r>
            <a:r>
              <a:rPr lang="en-IN" sz="1400" b="1" dirty="0" smtClean="0">
                <a:latin typeface="Calibri" pitchFamily="34" charset="0"/>
              </a:rPr>
              <a:t>NADP</a:t>
            </a:r>
            <a:r>
              <a:rPr lang="en-IN" sz="1400" b="1" baseline="30000" dirty="0" smtClean="0">
                <a:latin typeface="Calibri" pitchFamily="34" charset="0"/>
              </a:rPr>
              <a:t>+</a:t>
            </a:r>
            <a:r>
              <a:rPr lang="en-IN" sz="1400" b="1" dirty="0" smtClean="0">
                <a:latin typeface="Calibri" pitchFamily="34" charset="0"/>
              </a:rPr>
              <a:t>  </a:t>
            </a:r>
            <a:r>
              <a:rPr lang="en-IN" sz="1400" b="1" dirty="0">
                <a:latin typeface="Calibri" pitchFamily="34" charset="0"/>
              </a:rPr>
              <a:t>to </a:t>
            </a:r>
            <a:r>
              <a:rPr lang="en-IN" sz="1400" b="1" dirty="0" smtClean="0">
                <a:latin typeface="Calibri" pitchFamily="34" charset="0"/>
              </a:rPr>
              <a:t> NADPH </a:t>
            </a:r>
            <a:r>
              <a:rPr lang="en-IN" sz="1400" b="1" dirty="0">
                <a:latin typeface="Calibri" pitchFamily="34" charset="0"/>
              </a:rPr>
              <a:t>+ </a:t>
            </a:r>
            <a:r>
              <a:rPr lang="en-IN" sz="1400" b="1" dirty="0" smtClean="0">
                <a:latin typeface="Calibri" pitchFamily="34" charset="0"/>
              </a:rPr>
              <a:t>H</a:t>
            </a:r>
            <a:r>
              <a:rPr lang="en-IN" sz="1400" baseline="30000" dirty="0" smtClean="0">
                <a:latin typeface="Calibri" pitchFamily="34" charset="0"/>
              </a:rPr>
              <a:t>+</a:t>
            </a:r>
            <a:r>
              <a:rPr lang="en-IN" sz="1400" dirty="0" smtClean="0">
                <a:latin typeface="Calibri" pitchFamily="34" charset="0"/>
              </a:rPr>
              <a:t> </a:t>
            </a:r>
          </a:p>
          <a:p>
            <a:pPr algn="just"/>
            <a:endParaRPr lang="en-IN" sz="1400" dirty="0">
              <a:latin typeface="Calibri" pitchFamily="34" charset="0"/>
            </a:endParaRPr>
          </a:p>
          <a:p>
            <a:pPr algn="just"/>
            <a:r>
              <a:rPr lang="en-IN" sz="1400" dirty="0" smtClean="0">
                <a:latin typeface="Calibri" pitchFamily="34" charset="0"/>
              </a:rPr>
              <a:t>This </a:t>
            </a:r>
            <a:r>
              <a:rPr lang="en-IN" sz="1400" dirty="0">
                <a:latin typeface="Calibri" pitchFamily="34" charset="0"/>
              </a:rPr>
              <a:t>whole scheme </a:t>
            </a:r>
            <a:r>
              <a:rPr lang="en-IN" sz="1400" dirty="0" smtClean="0">
                <a:latin typeface="Calibri" pitchFamily="34" charset="0"/>
              </a:rPr>
              <a:t>of transfer </a:t>
            </a:r>
            <a:r>
              <a:rPr lang="en-IN" sz="1400" dirty="0">
                <a:latin typeface="Calibri" pitchFamily="34" charset="0"/>
              </a:rPr>
              <a:t>of electrons, starting from the PS II</a:t>
            </a:r>
            <a:r>
              <a:rPr lang="en-IN" sz="1400" dirty="0" smtClean="0">
                <a:latin typeface="Calibri" pitchFamily="34" charset="0"/>
              </a:rPr>
              <a:t>, uphill </a:t>
            </a:r>
            <a:r>
              <a:rPr lang="en-IN" sz="1400" dirty="0">
                <a:latin typeface="Calibri" pitchFamily="34" charset="0"/>
              </a:rPr>
              <a:t>to the acceptor, down the </a:t>
            </a:r>
            <a:r>
              <a:rPr lang="en-IN" sz="1400" dirty="0" smtClean="0">
                <a:latin typeface="Calibri" pitchFamily="34" charset="0"/>
              </a:rPr>
              <a:t>electron transport </a:t>
            </a:r>
            <a:r>
              <a:rPr lang="en-IN" sz="1400" dirty="0">
                <a:latin typeface="Calibri" pitchFamily="34" charset="0"/>
              </a:rPr>
              <a:t>chain to PS I, excitation of electrons</a:t>
            </a:r>
            <a:r>
              <a:rPr lang="en-IN" sz="1400" dirty="0" smtClean="0">
                <a:latin typeface="Calibri" pitchFamily="34" charset="0"/>
              </a:rPr>
              <a:t>, transfer </a:t>
            </a:r>
            <a:r>
              <a:rPr lang="en-IN" sz="1400" dirty="0">
                <a:latin typeface="Calibri" pitchFamily="34" charset="0"/>
              </a:rPr>
              <a:t>to another acceptor, and finally down hill to </a:t>
            </a:r>
            <a:r>
              <a:rPr lang="en-IN" sz="1400" dirty="0" smtClean="0">
                <a:latin typeface="Calibri" pitchFamily="34" charset="0"/>
              </a:rPr>
              <a:t>NADP  </a:t>
            </a:r>
            <a:r>
              <a:rPr lang="en-IN" sz="1400" dirty="0">
                <a:latin typeface="Calibri" pitchFamily="34" charset="0"/>
              </a:rPr>
              <a:t>reducing it </a:t>
            </a:r>
            <a:r>
              <a:rPr lang="en-IN" sz="1400" dirty="0" smtClean="0">
                <a:latin typeface="Calibri" pitchFamily="34" charset="0"/>
              </a:rPr>
              <a:t>to </a:t>
            </a:r>
            <a:r>
              <a:rPr lang="en-IN" sz="1400" b="1" dirty="0">
                <a:latin typeface="Calibri" pitchFamily="34" charset="0"/>
              </a:rPr>
              <a:t>NADPH + H</a:t>
            </a:r>
            <a:r>
              <a:rPr lang="en-IN" sz="1400" baseline="30000" dirty="0">
                <a:latin typeface="Calibri" pitchFamily="34" charset="0"/>
              </a:rPr>
              <a:t>+</a:t>
            </a:r>
            <a:r>
              <a:rPr lang="en-IN" sz="1400" dirty="0">
                <a:latin typeface="Calibri" pitchFamily="34" charset="0"/>
              </a:rPr>
              <a:t> </a:t>
            </a:r>
            <a:r>
              <a:rPr lang="en-IN" sz="1400" dirty="0" smtClean="0">
                <a:latin typeface="Calibri" pitchFamily="34" charset="0"/>
              </a:rPr>
              <a:t>is </a:t>
            </a:r>
            <a:r>
              <a:rPr lang="en-IN" sz="1400" dirty="0">
                <a:latin typeface="Calibri" pitchFamily="34" charset="0"/>
              </a:rPr>
              <a:t>called the </a:t>
            </a:r>
            <a:r>
              <a:rPr lang="en-IN" sz="1400" b="1" dirty="0">
                <a:latin typeface="Calibri" pitchFamily="34" charset="0"/>
              </a:rPr>
              <a:t>Z scheme, due to its </a:t>
            </a:r>
            <a:r>
              <a:rPr lang="en-IN" sz="1400" b="1" dirty="0" smtClean="0">
                <a:latin typeface="Calibri" pitchFamily="34" charset="0"/>
              </a:rPr>
              <a:t>characteristic shape.</a:t>
            </a:r>
          </a:p>
          <a:p>
            <a:pPr algn="just"/>
            <a:endParaRPr lang="en-IN" sz="1400" b="1" dirty="0">
              <a:latin typeface="Calibri" pitchFamily="34" charset="0"/>
            </a:endParaRPr>
          </a:p>
          <a:p>
            <a:pPr algn="just"/>
            <a:r>
              <a:rPr lang="en-IN" sz="1400" b="1" dirty="0" smtClean="0">
                <a:latin typeface="Calibri" pitchFamily="34" charset="0"/>
              </a:rPr>
              <a:t> </a:t>
            </a:r>
            <a:r>
              <a:rPr lang="en-IN" sz="1400" dirty="0" smtClean="0">
                <a:latin typeface="Calibri" pitchFamily="34" charset="0"/>
              </a:rPr>
              <a:t>This </a:t>
            </a:r>
            <a:r>
              <a:rPr lang="en-IN" sz="1400" dirty="0">
                <a:latin typeface="Calibri" pitchFamily="34" charset="0"/>
              </a:rPr>
              <a:t>shape is formed when all the carriers are placed in a </a:t>
            </a:r>
            <a:r>
              <a:rPr lang="en-IN" sz="1400" dirty="0" smtClean="0">
                <a:latin typeface="Calibri" pitchFamily="34" charset="0"/>
              </a:rPr>
              <a:t>sequence on </a:t>
            </a:r>
            <a:r>
              <a:rPr lang="en-IN" sz="1400" dirty="0">
                <a:latin typeface="Calibri" pitchFamily="34" charset="0"/>
              </a:rPr>
              <a:t>a redox potential scale.</a:t>
            </a:r>
          </a:p>
        </p:txBody>
      </p:sp>
    </p:spTree>
    <p:extLst>
      <p:ext uri="{BB962C8B-B14F-4D97-AF65-F5344CB8AC3E}">
        <p14:creationId xmlns="" xmlns:p14="http://schemas.microsoft.com/office/powerpoint/2010/main" val="222340951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2400" y="285750"/>
            <a:ext cx="7467600" cy="40934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rgbClr val="4C4C4C"/>
                </a:solidFill>
                <a:effectLst/>
                <a:latin typeface="Calibri" pitchFamily="34" charset="0"/>
                <a:cs typeface="Calibri" pitchFamily="34" charset="0"/>
              </a:rPr>
              <a:t>Cyanobacteria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4C4C4C"/>
                </a:solidFill>
                <a:effectLst/>
                <a:latin typeface="Calibri" pitchFamily="34" charset="0"/>
                <a:cs typeface="Calibri" pitchFamily="34" charset="0"/>
              </a:rPr>
              <a:t> and 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4C4C4C"/>
                </a:solidFill>
                <a:effectLst/>
                <a:latin typeface="Calibri" pitchFamily="34" charset="0"/>
                <a:cs typeface="Calibri" pitchFamily="34" charset="0"/>
              </a:rPr>
              <a:t>Plants 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4C4C4C"/>
                </a:solidFill>
                <a:effectLst/>
                <a:latin typeface="Calibri" pitchFamily="34" charset="0"/>
                <a:cs typeface="Calibri" pitchFamily="34" charset="0"/>
              </a:rPr>
              <a:t>use two 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4C4C4C"/>
                </a:solidFill>
                <a:effectLst/>
                <a:latin typeface="Calibri" pitchFamily="34" charset="0"/>
                <a:cs typeface="Calibri" pitchFamily="34" charset="0"/>
              </a:rPr>
              <a:t>PS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4C4C4C"/>
                </a:solidFill>
                <a:effectLst/>
                <a:latin typeface="Calibri" pitchFamily="34" charset="0"/>
                <a:cs typeface="Calibri" pitchFamily="34" charset="0"/>
              </a:rPr>
              <a:t> which simultaneously work to produce energy and reduce power.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solidFill>
                <a:srgbClr val="4C4C4C"/>
              </a:solidFill>
              <a:latin typeface="Calibri" pitchFamily="34" charset="0"/>
              <a:cs typeface="Calibri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4C4C4C"/>
                </a:solidFill>
                <a:effectLst/>
                <a:latin typeface="Calibri" pitchFamily="34" charset="0"/>
                <a:cs typeface="Calibri" pitchFamily="34" charset="0"/>
              </a:rPr>
              <a:t>Primarily, a photon of light ejects a high energy light from 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4C4C4C"/>
                </a:solidFill>
                <a:effectLst/>
                <a:latin typeface="Calibri" pitchFamily="34" charset="0"/>
                <a:cs typeface="Calibri" pitchFamily="34" charset="0"/>
              </a:rPr>
              <a:t>PS II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4C4C4C"/>
                </a:solidFill>
                <a:effectLst/>
                <a:latin typeface="Calibri" pitchFamily="34" charset="0"/>
                <a:cs typeface="Calibri" pitchFamily="34" charset="0"/>
              </a:rPr>
              <a:t>.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4C4C4C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4C4C4C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solidFill>
                <a:srgbClr val="4C4C4C"/>
              </a:solidFill>
              <a:latin typeface="Calibri" pitchFamily="34" charset="0"/>
              <a:cs typeface="Calibri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4C4C4C"/>
                </a:solidFill>
                <a:effectLst/>
                <a:latin typeface="Calibri" pitchFamily="34" charset="0"/>
                <a:cs typeface="Calibri" pitchFamily="34" charset="0"/>
              </a:rPr>
              <a:t>This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4C4C4C"/>
                </a:solidFill>
                <a:effectLst/>
                <a:latin typeface="Calibri" pitchFamily="34" charset="0"/>
                <a:cs typeface="Calibri" pitchFamily="34" charset="0"/>
              </a:rPr>
              <a:t>electron travels from excited reaction center of 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4C4C4C"/>
                </a:solidFill>
                <a:effectLst/>
                <a:latin typeface="Calibri" pitchFamily="34" charset="0"/>
                <a:cs typeface="Calibri" pitchFamily="34" charset="0"/>
              </a:rPr>
              <a:t>PS II 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4C4C4C"/>
                </a:solidFill>
                <a:effectLst/>
                <a:latin typeface="Calibri" pitchFamily="34" charset="0"/>
                <a:cs typeface="Calibri" pitchFamily="34" charset="0"/>
              </a:rPr>
              <a:t>down the chain and enters in 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4C4C4C"/>
                </a:solidFill>
                <a:effectLst/>
                <a:latin typeface="Calibri" pitchFamily="34" charset="0"/>
                <a:cs typeface="Calibri" pitchFamily="34" charset="0"/>
              </a:rPr>
              <a:t>PS 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4C4C4C"/>
                </a:solidFill>
                <a:effectLst/>
                <a:latin typeface="Calibri" pitchFamily="34" charset="0"/>
                <a:cs typeface="Calibri" pitchFamily="34" charset="0"/>
              </a:rPr>
              <a:t>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solidFill>
                <a:srgbClr val="4C4C4C"/>
              </a:solidFill>
              <a:latin typeface="Calibri" pitchFamily="34" charset="0"/>
              <a:cs typeface="Calibri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4C4C4C"/>
                </a:solidFill>
                <a:effectLst/>
                <a:latin typeface="Calibri" pitchFamily="34" charset="0"/>
                <a:cs typeface="Calibri" pitchFamily="34" charset="0"/>
              </a:rPr>
              <a:t>“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rgbClr val="4C4C4C"/>
                </a:solidFill>
                <a:effectLst/>
                <a:latin typeface="Calibri" pitchFamily="34" charset="0"/>
                <a:cs typeface="Calibri" pitchFamily="34" charset="0"/>
              </a:rPr>
              <a:t>This electron transport system generates a proton motive force that is used to produce 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rgbClr val="4C4C4C"/>
                </a:solidFill>
                <a:effectLst/>
                <a:latin typeface="Calibri" pitchFamily="34" charset="0"/>
                <a:cs typeface="Calibri" pitchFamily="34" charset="0"/>
              </a:rPr>
              <a:t>ATP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rgbClr val="4C4C4C"/>
                </a:solidFill>
                <a:effectLst/>
                <a:latin typeface="Calibri" pitchFamily="34" charset="0"/>
                <a:cs typeface="Calibri" pitchFamily="34" charset="0"/>
              </a:rPr>
              <a:t>. </a:t>
            </a:r>
            <a:endParaRPr kumimoji="0" lang="en-US" sz="1400" b="0" i="1" u="none" strike="noStrike" cap="none" normalizeH="0" baseline="0" dirty="0" smtClean="0">
              <a:ln>
                <a:noFill/>
              </a:ln>
              <a:solidFill>
                <a:srgbClr val="4C4C4C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1" u="none" strike="noStrike" cap="none" normalizeH="0" baseline="0" dirty="0" smtClean="0">
              <a:ln>
                <a:noFill/>
              </a:ln>
              <a:solidFill>
                <a:srgbClr val="4C4C4C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rgbClr val="4C4C4C"/>
                </a:solidFill>
                <a:effectLst/>
                <a:latin typeface="Calibri" pitchFamily="34" charset="0"/>
                <a:cs typeface="Calibri" pitchFamily="34" charset="0"/>
              </a:rPr>
              <a:t>Since 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rgbClr val="4C4C4C"/>
                </a:solidFill>
                <a:effectLst/>
                <a:latin typeface="Calibri" pitchFamily="34" charset="0"/>
                <a:cs typeface="Calibri" pitchFamily="34" charset="0"/>
              </a:rPr>
              <a:t>the excited electron does not return to 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rgbClr val="4C4C4C"/>
                </a:solidFill>
                <a:effectLst/>
                <a:latin typeface="Calibri" pitchFamily="34" charset="0"/>
                <a:cs typeface="Calibri" pitchFamily="34" charset="0"/>
              </a:rPr>
              <a:t>PS II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rgbClr val="4C4C4C"/>
                </a:solidFill>
                <a:effectLst/>
                <a:latin typeface="Calibri" pitchFamily="34" charset="0"/>
                <a:cs typeface="Calibri" pitchFamily="34" charset="0"/>
              </a:rPr>
              <a:t>, this mechanism for making ATP is called 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rgbClr val="4C4C4C"/>
                </a:solidFill>
                <a:effectLst/>
                <a:latin typeface="Calibri" pitchFamily="34" charset="0"/>
                <a:cs typeface="Calibri" pitchFamily="34" charset="0"/>
              </a:rPr>
              <a:t>Non – Cyclic </a:t>
            </a:r>
            <a:r>
              <a:rPr kumimoji="0" lang="en-US" sz="1400" b="1" i="1" u="none" strike="noStrike" cap="none" normalizeH="0" baseline="0" dirty="0" err="1" smtClean="0">
                <a:ln>
                  <a:noFill/>
                </a:ln>
                <a:solidFill>
                  <a:srgbClr val="4C4C4C"/>
                </a:solidFill>
                <a:effectLst/>
                <a:latin typeface="Calibri" pitchFamily="34" charset="0"/>
                <a:cs typeface="Calibri" pitchFamily="34" charset="0"/>
              </a:rPr>
              <a:t>Photophosphorylation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rgbClr val="4C4C4C"/>
                </a:solidFill>
                <a:effectLst/>
                <a:latin typeface="Calibri" pitchFamily="34" charset="0"/>
                <a:cs typeface="Calibri" pitchFamily="34" charset="0"/>
              </a:rPr>
              <a:t>.” 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i="1" dirty="0" smtClean="0">
              <a:solidFill>
                <a:srgbClr val="4C4C4C"/>
              </a:solidFill>
              <a:latin typeface="Calibri" pitchFamily="34" charset="0"/>
              <a:cs typeface="Calibri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4C4C4C"/>
                </a:solidFill>
                <a:effectLst/>
                <a:latin typeface="Calibri" pitchFamily="34" charset="0"/>
                <a:cs typeface="Calibri" pitchFamily="34" charset="0"/>
              </a:rPr>
              <a:t>When 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4C4C4C"/>
                </a:solidFill>
                <a:effectLst/>
                <a:latin typeface="Calibri" pitchFamily="34" charset="0"/>
                <a:cs typeface="Calibri" pitchFamily="34" charset="0"/>
              </a:rPr>
              <a:t>PS I 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4C4C4C"/>
                </a:solidFill>
                <a:effectLst/>
                <a:latin typeface="Calibri" pitchFamily="34" charset="0"/>
                <a:cs typeface="Calibri" pitchFamily="34" charset="0"/>
              </a:rPr>
              <a:t>absorb a photon of light, it releases high energy electron that is used to drive the formation of reducing power in the form of 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4C4C4C"/>
                </a:solidFill>
                <a:effectLst/>
                <a:latin typeface="Calibri" pitchFamily="34" charset="0"/>
                <a:cs typeface="Calibri" pitchFamily="34" charset="0"/>
              </a:rPr>
              <a:t>NADPH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4C4C4C"/>
                </a:solidFill>
                <a:effectLst/>
                <a:latin typeface="Calibri" pitchFamily="34" charset="0"/>
                <a:cs typeface="Calibri" pitchFamily="34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solidFill>
                <a:srgbClr val="4C4C4C"/>
              </a:solidFill>
              <a:latin typeface="Calibri" pitchFamily="34" charset="0"/>
              <a:cs typeface="Calibri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4C4C4C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4C4C4C"/>
                </a:solidFill>
                <a:effectLst/>
                <a:latin typeface="Calibri" pitchFamily="34" charset="0"/>
                <a:cs typeface="Calibri" pitchFamily="34" charset="0"/>
              </a:rPr>
              <a:t>This ejected electron is replaced by an electron of 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4C4C4C"/>
                </a:solidFill>
                <a:effectLst/>
                <a:latin typeface="Calibri" pitchFamily="34" charset="0"/>
                <a:cs typeface="Calibri" pitchFamily="34" charset="0"/>
              </a:rPr>
              <a:t>PS II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4C4C4C"/>
                </a:solidFill>
                <a:effectLst/>
                <a:latin typeface="Calibri" pitchFamily="34" charset="0"/>
                <a:cs typeface="Calibri" pitchFamily="34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4C4C4C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4C4C4C"/>
                </a:solidFill>
                <a:effectLst/>
                <a:latin typeface="Calibri" pitchFamily="34" charset="0"/>
                <a:cs typeface="Calibri" pitchFamily="34" charset="0"/>
              </a:rPr>
              <a:t>In this process the excited electron does not return to 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4C4C4C"/>
                </a:solidFill>
                <a:effectLst/>
                <a:latin typeface="Calibri" pitchFamily="34" charset="0"/>
                <a:cs typeface="Calibri" pitchFamily="34" charset="0"/>
              </a:rPr>
              <a:t>PS II 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4C4C4C"/>
                </a:solidFill>
                <a:effectLst/>
                <a:latin typeface="Calibri" pitchFamily="34" charset="0"/>
                <a:cs typeface="Calibri" pitchFamily="34" charset="0"/>
              </a:rPr>
              <a:t>and therefore, this entire mechanism for making 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4C4C4C"/>
                </a:solidFill>
                <a:effectLst/>
                <a:latin typeface="Calibri" pitchFamily="34" charset="0"/>
                <a:cs typeface="Calibri" pitchFamily="34" charset="0"/>
              </a:rPr>
              <a:t>ATP 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4C4C4C"/>
                </a:solidFill>
                <a:effectLst/>
                <a:latin typeface="Calibri" pitchFamily="34" charset="0"/>
                <a:cs typeface="Calibri" pitchFamily="34" charset="0"/>
              </a:rPr>
              <a:t>is referred as 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4C4C4C"/>
                </a:solidFill>
                <a:effectLst/>
                <a:latin typeface="Calibri" pitchFamily="34" charset="0"/>
                <a:cs typeface="Calibri" pitchFamily="34" charset="0"/>
              </a:rPr>
              <a:t>Non – Cyclic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rgbClr val="4C4C4C"/>
                </a:solidFill>
                <a:effectLst/>
                <a:latin typeface="Calibri" pitchFamily="34" charset="0"/>
                <a:cs typeface="Calibri" pitchFamily="34" charset="0"/>
              </a:rPr>
              <a:t>Photophosphorylation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4C4C4C"/>
                </a:solidFill>
                <a:effectLst/>
                <a:latin typeface="Calibri" pitchFamily="34" charset="0"/>
                <a:cs typeface="Calibri" pitchFamily="34" charset="0"/>
              </a:rPr>
              <a:t>: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Google Shape;55;p13"/>
          <p:cNvPicPr/>
          <p:nvPr/>
        </p:nvPicPr>
        <p:blipFill>
          <a:blip r:embed="rId2"/>
          <a:stretch/>
        </p:blipFill>
        <p:spPr>
          <a:xfrm>
            <a:off x="7772400" y="285750"/>
            <a:ext cx="1168920" cy="86571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742950"/>
            <a:ext cx="70104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 smtClean="0">
                <a:latin typeface="Calibri" pitchFamily="34" charset="0"/>
                <a:cs typeface="Calibri" pitchFamily="34" charset="0"/>
              </a:rPr>
              <a:t>PS-II absorbs light at a wavelength of 680 nm and causes excitation in the electrons. </a:t>
            </a:r>
          </a:p>
          <a:p>
            <a:pPr algn="just"/>
            <a:endParaRPr lang="en-US" sz="14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US" sz="1400" dirty="0" smtClean="0">
                <a:latin typeface="Calibri" pitchFamily="34" charset="0"/>
                <a:cs typeface="Calibri" pitchFamily="34" charset="0"/>
              </a:rPr>
              <a:t>These excited electrons are accepted by an electron acceptor and transferred to the electron transport system.</a:t>
            </a:r>
          </a:p>
          <a:p>
            <a:pPr algn="just"/>
            <a:endParaRPr lang="en-US" sz="14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US" sz="1400" dirty="0" smtClean="0">
                <a:latin typeface="Calibri" pitchFamily="34" charset="0"/>
                <a:cs typeface="Calibri" pitchFamily="34" charset="0"/>
              </a:rPr>
              <a:t>The electrons from the electron transport system are transferred to the PS-I. </a:t>
            </a:r>
            <a:endParaRPr lang="en-US" sz="14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en-US" sz="14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US" sz="1400" dirty="0" smtClean="0">
                <a:latin typeface="Calibri" pitchFamily="34" charset="0"/>
                <a:cs typeface="Calibri" pitchFamily="34" charset="0"/>
              </a:rPr>
              <a:t>At 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the same time, the electrons at PS-I receive a wavelength of 700 nm and get excited.</a:t>
            </a:r>
          </a:p>
          <a:p>
            <a:pPr algn="just"/>
            <a:endParaRPr lang="en-US" sz="14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US" sz="1400" dirty="0" smtClean="0">
                <a:latin typeface="Calibri" pitchFamily="34" charset="0"/>
                <a:cs typeface="Calibri" pitchFamily="34" charset="0"/>
              </a:rPr>
              <a:t>An electron from the electron acceptor is added to NADP+, which is then reduced to NADPH+ H+.</a:t>
            </a:r>
          </a:p>
          <a:p>
            <a:pPr algn="just"/>
            <a:endParaRPr lang="en-US" sz="14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US" sz="1400" dirty="0" smtClean="0">
                <a:latin typeface="Calibri" pitchFamily="34" charset="0"/>
                <a:cs typeface="Calibri" pitchFamily="34" charset="0"/>
              </a:rPr>
              <a:t>The electrons lost by PS-II do not return to it and hence named non-cyclic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photophosphorylation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algn="just"/>
            <a:endParaRPr lang="en-US" sz="14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en-US" sz="14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US" sz="1400" dirty="0" smtClean="0">
                <a:latin typeface="Calibri" pitchFamily="34" charset="0"/>
                <a:cs typeface="Calibri" pitchFamily="34" charset="0"/>
              </a:rPr>
              <a:t>In this, both the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photosystems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were involved.</a:t>
            </a:r>
            <a:endParaRPr lang="en-US" sz="1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Google Shape;69;p15"/>
          <p:cNvPicPr/>
          <p:nvPr/>
        </p:nvPicPr>
        <p:blipFill>
          <a:blip r:embed="rId2"/>
          <a:stretch/>
        </p:blipFill>
        <p:spPr>
          <a:xfrm>
            <a:off x="7848600" y="361950"/>
            <a:ext cx="1008695" cy="77155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9;p15"/>
          <p:cNvPicPr/>
          <p:nvPr/>
        </p:nvPicPr>
        <p:blipFill>
          <a:blip r:embed="rId2"/>
          <a:stretch/>
        </p:blipFill>
        <p:spPr>
          <a:xfrm>
            <a:off x="8208000" y="83160"/>
            <a:ext cx="924120" cy="924120"/>
          </a:xfrm>
          <a:prstGeom prst="rect">
            <a:avLst/>
          </a:prstGeom>
          <a:ln>
            <a:noFill/>
          </a:ln>
        </p:spPr>
      </p:pic>
      <p:sp>
        <p:nvSpPr>
          <p:cNvPr id="61" name="CustomShape 1"/>
          <p:cNvSpPr/>
          <p:nvPr/>
        </p:nvSpPr>
        <p:spPr>
          <a:xfrm>
            <a:off x="2285544" y="285120"/>
            <a:ext cx="5022760" cy="578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>
              <a:lnSpc>
                <a:spcPct val="100000"/>
              </a:lnSpc>
            </a:pPr>
            <a:r>
              <a:rPr lang="en-IN" sz="22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</a:rPr>
              <a:t>NON-CYCLIC PHOTO-PHOSPHORYLATION</a:t>
            </a:r>
            <a:endParaRPr lang="en-IN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7584" y="1009545"/>
            <a:ext cx="738041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1400" dirty="0">
                <a:latin typeface="Calibri" pitchFamily="34" charset="0"/>
              </a:rPr>
              <a:t>Living organisms have the capability of extracting energy from </a:t>
            </a:r>
            <a:r>
              <a:rPr lang="en-IN" sz="1400" dirty="0" err="1" smtClean="0">
                <a:latin typeface="Calibri" pitchFamily="34" charset="0"/>
              </a:rPr>
              <a:t>oxidisable</a:t>
            </a:r>
            <a:r>
              <a:rPr lang="en-IN" sz="1400" dirty="0" smtClean="0">
                <a:latin typeface="Calibri" pitchFamily="34" charset="0"/>
              </a:rPr>
              <a:t> substances </a:t>
            </a:r>
            <a:r>
              <a:rPr lang="en-IN" sz="1400" dirty="0">
                <a:latin typeface="Calibri" pitchFamily="34" charset="0"/>
              </a:rPr>
              <a:t>and store this in the form of bond energy. </a:t>
            </a:r>
            <a:endParaRPr lang="en-IN" sz="1400" dirty="0" smtClean="0">
              <a:latin typeface="Calibri" pitchFamily="34" charset="0"/>
            </a:endParaRPr>
          </a:p>
          <a:p>
            <a:pPr algn="just"/>
            <a:endParaRPr lang="en-IN" sz="1400" dirty="0">
              <a:latin typeface="Calibri" pitchFamily="34" charset="0"/>
            </a:endParaRPr>
          </a:p>
          <a:p>
            <a:pPr algn="just"/>
            <a:r>
              <a:rPr lang="en-IN" sz="1400" dirty="0" smtClean="0">
                <a:latin typeface="Calibri" pitchFamily="34" charset="0"/>
              </a:rPr>
              <a:t>Special </a:t>
            </a:r>
            <a:r>
              <a:rPr lang="en-IN" sz="1400" dirty="0">
                <a:latin typeface="Calibri" pitchFamily="34" charset="0"/>
              </a:rPr>
              <a:t>substances </a:t>
            </a:r>
            <a:r>
              <a:rPr lang="en-IN" sz="1400" dirty="0" smtClean="0">
                <a:latin typeface="Calibri" pitchFamily="34" charset="0"/>
              </a:rPr>
              <a:t>like ATP</a:t>
            </a:r>
            <a:r>
              <a:rPr lang="en-IN" sz="1400" dirty="0">
                <a:latin typeface="Calibri" pitchFamily="34" charset="0"/>
              </a:rPr>
              <a:t>, carry this energy in their chemical bonds. </a:t>
            </a:r>
            <a:endParaRPr lang="en-IN" sz="1400" dirty="0" smtClean="0">
              <a:latin typeface="Calibri" pitchFamily="34" charset="0"/>
            </a:endParaRPr>
          </a:p>
          <a:p>
            <a:pPr algn="just"/>
            <a:endParaRPr lang="en-IN" sz="1400" dirty="0">
              <a:latin typeface="Calibri" pitchFamily="34" charset="0"/>
            </a:endParaRPr>
          </a:p>
          <a:p>
            <a:pPr algn="just"/>
            <a:r>
              <a:rPr lang="en-IN" sz="1400" dirty="0" smtClean="0">
                <a:latin typeface="Calibri" pitchFamily="34" charset="0"/>
              </a:rPr>
              <a:t>The </a:t>
            </a:r>
            <a:r>
              <a:rPr lang="en-IN" sz="1400" dirty="0">
                <a:latin typeface="Calibri" pitchFamily="34" charset="0"/>
              </a:rPr>
              <a:t>process through </a:t>
            </a:r>
            <a:r>
              <a:rPr lang="en-IN" sz="1400" dirty="0" smtClean="0">
                <a:latin typeface="Calibri" pitchFamily="34" charset="0"/>
              </a:rPr>
              <a:t>which  ATP </a:t>
            </a:r>
            <a:r>
              <a:rPr lang="en-IN" sz="1400" dirty="0">
                <a:latin typeface="Calibri" pitchFamily="34" charset="0"/>
              </a:rPr>
              <a:t>is synthesised by cells (in mitochondria </a:t>
            </a:r>
            <a:r>
              <a:rPr lang="en-IN" sz="1400" dirty="0" smtClean="0">
                <a:latin typeface="Calibri" pitchFamily="34" charset="0"/>
              </a:rPr>
              <a:t>and chloroplasts</a:t>
            </a:r>
            <a:r>
              <a:rPr lang="en-IN" sz="1400" dirty="0">
                <a:latin typeface="Calibri" pitchFamily="34" charset="0"/>
              </a:rPr>
              <a:t>) is named </a:t>
            </a:r>
            <a:r>
              <a:rPr lang="en-IN" sz="1400" b="1" dirty="0">
                <a:latin typeface="Calibri" pitchFamily="34" charset="0"/>
              </a:rPr>
              <a:t>phosphorylation</a:t>
            </a:r>
            <a:r>
              <a:rPr lang="en-IN" sz="1400" dirty="0">
                <a:latin typeface="Calibri" pitchFamily="34" charset="0"/>
              </a:rPr>
              <a:t>. </a:t>
            </a:r>
            <a:endParaRPr lang="en-IN" sz="1400" dirty="0" smtClean="0">
              <a:latin typeface="Calibri" pitchFamily="34" charset="0"/>
            </a:endParaRPr>
          </a:p>
          <a:p>
            <a:pPr algn="just"/>
            <a:endParaRPr lang="en-IN" sz="1400" dirty="0">
              <a:latin typeface="Calibri" pitchFamily="34" charset="0"/>
            </a:endParaRPr>
          </a:p>
          <a:p>
            <a:pPr algn="just"/>
            <a:r>
              <a:rPr lang="en-IN" sz="1400" b="1" dirty="0" smtClean="0">
                <a:latin typeface="Calibri" pitchFamily="34" charset="0"/>
              </a:rPr>
              <a:t>Photophosphorylation</a:t>
            </a:r>
            <a:r>
              <a:rPr lang="en-IN" sz="1400" dirty="0" smtClean="0">
                <a:latin typeface="Calibri" pitchFamily="34" charset="0"/>
              </a:rPr>
              <a:t> is </a:t>
            </a:r>
            <a:r>
              <a:rPr lang="en-IN" sz="1400" dirty="0">
                <a:latin typeface="Calibri" pitchFamily="34" charset="0"/>
              </a:rPr>
              <a:t>the </a:t>
            </a:r>
            <a:r>
              <a:rPr lang="en-IN" sz="1400" b="1" dirty="0">
                <a:latin typeface="Calibri" pitchFamily="34" charset="0"/>
              </a:rPr>
              <a:t>synthesis of ATP </a:t>
            </a:r>
            <a:r>
              <a:rPr lang="en-IN" sz="1400" dirty="0" smtClean="0">
                <a:latin typeface="Calibri" pitchFamily="34" charset="0"/>
              </a:rPr>
              <a:t>from ADP and </a:t>
            </a:r>
            <a:r>
              <a:rPr lang="en-IN" sz="1400" dirty="0">
                <a:latin typeface="Calibri" pitchFamily="34" charset="0"/>
              </a:rPr>
              <a:t>inorganic phosphate in the presence </a:t>
            </a:r>
            <a:r>
              <a:rPr lang="en-IN" sz="1400" dirty="0" smtClean="0">
                <a:latin typeface="Calibri" pitchFamily="34" charset="0"/>
              </a:rPr>
              <a:t>of light. </a:t>
            </a:r>
          </a:p>
          <a:p>
            <a:pPr algn="just"/>
            <a:endParaRPr lang="en-IN" sz="1400" dirty="0">
              <a:latin typeface="Calibri" pitchFamily="34" charset="0"/>
            </a:endParaRPr>
          </a:p>
          <a:p>
            <a:pPr algn="just"/>
            <a:r>
              <a:rPr lang="en-IN" sz="1400" dirty="0" smtClean="0">
                <a:latin typeface="Calibri" pitchFamily="34" charset="0"/>
              </a:rPr>
              <a:t>When </a:t>
            </a:r>
            <a:r>
              <a:rPr lang="en-IN" sz="1400" dirty="0">
                <a:latin typeface="Calibri" pitchFamily="34" charset="0"/>
              </a:rPr>
              <a:t>the </a:t>
            </a:r>
            <a:r>
              <a:rPr lang="en-IN" sz="1400" b="1" dirty="0">
                <a:latin typeface="Calibri" pitchFamily="34" charset="0"/>
              </a:rPr>
              <a:t>two photosystems </a:t>
            </a:r>
            <a:r>
              <a:rPr lang="en-IN" sz="1400" dirty="0">
                <a:latin typeface="Calibri" pitchFamily="34" charset="0"/>
              </a:rPr>
              <a:t>work in </a:t>
            </a:r>
            <a:r>
              <a:rPr lang="en-IN" sz="1400" dirty="0" smtClean="0">
                <a:latin typeface="Calibri" pitchFamily="34" charset="0"/>
              </a:rPr>
              <a:t>a series, first </a:t>
            </a:r>
            <a:r>
              <a:rPr lang="en-IN" sz="1400" dirty="0">
                <a:latin typeface="Calibri" pitchFamily="34" charset="0"/>
              </a:rPr>
              <a:t>PS II and then the PS I, a process called</a:t>
            </a:r>
          </a:p>
          <a:p>
            <a:pPr algn="just"/>
            <a:r>
              <a:rPr lang="en-IN" sz="1400" b="1" dirty="0" smtClean="0">
                <a:latin typeface="Calibri" pitchFamily="34" charset="0"/>
              </a:rPr>
              <a:t>non-cyclic photo-phosphorylation </a:t>
            </a:r>
            <a:r>
              <a:rPr lang="en-IN" sz="1400" dirty="0">
                <a:latin typeface="Calibri" pitchFamily="34" charset="0"/>
              </a:rPr>
              <a:t>occurs. </a:t>
            </a:r>
            <a:endParaRPr lang="en-IN" sz="1400" dirty="0" smtClean="0">
              <a:latin typeface="Calibri" pitchFamily="34" charset="0"/>
            </a:endParaRPr>
          </a:p>
          <a:p>
            <a:pPr algn="just"/>
            <a:endParaRPr lang="en-IN" sz="1400" dirty="0">
              <a:latin typeface="Calibri" pitchFamily="34" charset="0"/>
            </a:endParaRPr>
          </a:p>
          <a:p>
            <a:pPr algn="just"/>
            <a:r>
              <a:rPr lang="en-IN" sz="1400" dirty="0" smtClean="0">
                <a:latin typeface="Calibri" pitchFamily="34" charset="0"/>
              </a:rPr>
              <a:t>The two photosystems </a:t>
            </a:r>
            <a:r>
              <a:rPr lang="en-IN" sz="1400" dirty="0">
                <a:latin typeface="Calibri" pitchFamily="34" charset="0"/>
              </a:rPr>
              <a:t>are connected through </a:t>
            </a:r>
            <a:r>
              <a:rPr lang="en-IN" sz="1400" dirty="0" smtClean="0">
                <a:latin typeface="Calibri" pitchFamily="34" charset="0"/>
              </a:rPr>
              <a:t>an </a:t>
            </a:r>
            <a:r>
              <a:rPr lang="en-IN" sz="1400" b="1" dirty="0" smtClean="0">
                <a:latin typeface="Calibri" pitchFamily="34" charset="0"/>
              </a:rPr>
              <a:t>Electron transport </a:t>
            </a:r>
            <a:r>
              <a:rPr lang="en-IN" sz="1400" b="1" dirty="0">
                <a:latin typeface="Calibri" pitchFamily="34" charset="0"/>
              </a:rPr>
              <a:t>chain</a:t>
            </a:r>
            <a:r>
              <a:rPr lang="en-IN" sz="1400" dirty="0">
                <a:latin typeface="Calibri" pitchFamily="34" charset="0"/>
              </a:rPr>
              <a:t>, as seen earlier </a:t>
            </a:r>
            <a:r>
              <a:rPr lang="en-IN" sz="1400" dirty="0" smtClean="0">
                <a:latin typeface="Calibri" pitchFamily="34" charset="0"/>
              </a:rPr>
              <a:t> in the  </a:t>
            </a:r>
          </a:p>
          <a:p>
            <a:pPr algn="just"/>
            <a:r>
              <a:rPr lang="en-IN" sz="1400" b="1" dirty="0" smtClean="0">
                <a:latin typeface="Calibri" pitchFamily="34" charset="0"/>
              </a:rPr>
              <a:t>Z scheme</a:t>
            </a:r>
            <a:r>
              <a:rPr lang="en-IN" sz="1400" dirty="0">
                <a:latin typeface="Calibri" pitchFamily="34" charset="0"/>
              </a:rPr>
              <a:t>. </a:t>
            </a:r>
            <a:endParaRPr lang="en-IN" sz="1400" dirty="0" smtClean="0">
              <a:latin typeface="Calibri" pitchFamily="34" charset="0"/>
            </a:endParaRPr>
          </a:p>
          <a:p>
            <a:pPr algn="just"/>
            <a:endParaRPr lang="en-IN" sz="1400" dirty="0" smtClean="0">
              <a:latin typeface="Calibri" pitchFamily="34" charset="0"/>
            </a:endParaRPr>
          </a:p>
          <a:p>
            <a:pPr algn="just"/>
            <a:r>
              <a:rPr lang="en-IN" sz="1400" dirty="0" smtClean="0">
                <a:latin typeface="Calibri" pitchFamily="34" charset="0"/>
              </a:rPr>
              <a:t>Both </a:t>
            </a:r>
            <a:r>
              <a:rPr lang="en-IN" sz="1400" dirty="0">
                <a:latin typeface="Calibri" pitchFamily="34" charset="0"/>
              </a:rPr>
              <a:t>ATP and NADPH + </a:t>
            </a:r>
            <a:r>
              <a:rPr lang="en-IN" sz="1400" dirty="0" smtClean="0">
                <a:latin typeface="Calibri" pitchFamily="34" charset="0"/>
              </a:rPr>
              <a:t>H </a:t>
            </a:r>
            <a:r>
              <a:rPr lang="en-IN" sz="1400" b="1" baseline="60000" dirty="0" smtClean="0">
                <a:latin typeface="Calibri" pitchFamily="34" charset="0"/>
              </a:rPr>
              <a:t>+</a:t>
            </a:r>
            <a:r>
              <a:rPr lang="en-IN" sz="1400" dirty="0" smtClean="0">
                <a:latin typeface="Calibri" pitchFamily="34" charset="0"/>
              </a:rPr>
              <a:t>  are synthesised </a:t>
            </a:r>
            <a:r>
              <a:rPr lang="en-IN" sz="1400" dirty="0">
                <a:latin typeface="Calibri" pitchFamily="34" charset="0"/>
              </a:rPr>
              <a:t>by this kind of electron </a:t>
            </a:r>
            <a:r>
              <a:rPr lang="en-IN" sz="1400" dirty="0" smtClean="0">
                <a:latin typeface="Calibri" pitchFamily="34" charset="0"/>
              </a:rPr>
              <a:t>flow.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9;p15"/>
          <p:cNvPicPr/>
          <p:nvPr/>
        </p:nvPicPr>
        <p:blipFill>
          <a:blip r:embed="rId2"/>
          <a:stretch/>
        </p:blipFill>
        <p:spPr>
          <a:xfrm>
            <a:off x="8208000" y="83160"/>
            <a:ext cx="924120" cy="924120"/>
          </a:xfrm>
          <a:prstGeom prst="rect">
            <a:avLst/>
          </a:prstGeom>
          <a:ln>
            <a:noFill/>
          </a:ln>
        </p:spPr>
      </p:pic>
      <p:sp>
        <p:nvSpPr>
          <p:cNvPr id="61" name="CustomShape 1"/>
          <p:cNvSpPr/>
          <p:nvPr/>
        </p:nvSpPr>
        <p:spPr>
          <a:xfrm>
            <a:off x="2285544" y="285120"/>
            <a:ext cx="5022760" cy="578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>
              <a:lnSpc>
                <a:spcPct val="100000"/>
              </a:lnSpc>
            </a:pPr>
            <a:r>
              <a:rPr lang="en-IN" sz="22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</a:rPr>
              <a:t>NON-CYCLIC PHOTO-PHOSPHORYLATION</a:t>
            </a:r>
            <a:endParaRPr lang="en-IN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170" name="Picture 2" descr="Cyclic and Non-Cyclic Photophosphorylation | Definition, Examples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07280"/>
            <a:ext cx="6979882" cy="33843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767490" y="4587974"/>
            <a:ext cx="36356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IN" sz="1600" b="1" spc="-1" dirty="0">
                <a:uFill>
                  <a:solidFill>
                    <a:srgbClr val="FFFFFF"/>
                  </a:solidFill>
                </a:uFill>
                <a:latin typeface="Calibri"/>
                <a:ea typeface="Arial"/>
              </a:rPr>
              <a:t>NON-CYCLIC PHOTO-PHOSPHORYLATION</a:t>
            </a:r>
            <a:endParaRPr lang="en-IN" sz="1200" spc="-1" dirty="0"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227261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9;p15"/>
          <p:cNvPicPr/>
          <p:nvPr/>
        </p:nvPicPr>
        <p:blipFill>
          <a:blip r:embed="rId2"/>
          <a:stretch/>
        </p:blipFill>
        <p:spPr>
          <a:xfrm>
            <a:off x="8208000" y="83160"/>
            <a:ext cx="924120" cy="924120"/>
          </a:xfrm>
          <a:prstGeom prst="rect">
            <a:avLst/>
          </a:prstGeom>
          <a:ln>
            <a:noFill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07280"/>
            <a:ext cx="8058500" cy="3796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ustomShape 1"/>
          <p:cNvSpPr/>
          <p:nvPr/>
        </p:nvSpPr>
        <p:spPr>
          <a:xfrm>
            <a:off x="2195736" y="429120"/>
            <a:ext cx="4104456" cy="578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>
              <a:lnSpc>
                <a:spcPct val="100000"/>
              </a:lnSpc>
            </a:pPr>
            <a:r>
              <a:rPr lang="en-IN" sz="22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</a:rPr>
              <a:t>Z-SCHEME OF LIGHT REACTION</a:t>
            </a:r>
            <a:endParaRPr lang="en-IN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350</TotalTime>
  <Words>642</Words>
  <Application>Microsoft Office PowerPoint</Application>
  <PresentationFormat>On-screen Show (16:9)</PresentationFormat>
  <Paragraphs>102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user</dc:creator>
  <dc:description/>
  <cp:lastModifiedBy>DEPT. OF BIOLOGY</cp:lastModifiedBy>
  <cp:revision>96</cp:revision>
  <dcterms:modified xsi:type="dcterms:W3CDTF">2020-08-18T04:58:18Z</dcterms:modified>
  <dc:language>en-IN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4</vt:i4>
  </property>
  <property fmtid="{D5CDD505-2E9C-101B-9397-08002B2CF9AE}" pid="8" name="PresentationFormat">
    <vt:lpwstr>On-screen Show (16:9)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4</vt:i4>
  </property>
</Properties>
</file>