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5" r:id="rId2"/>
    <p:sldId id="275" r:id="rId3"/>
    <p:sldId id="291" r:id="rId4"/>
    <p:sldId id="279" r:id="rId5"/>
    <p:sldId id="280" r:id="rId6"/>
    <p:sldId id="282" r:id="rId7"/>
    <p:sldId id="286" r:id="rId8"/>
    <p:sldId id="292" r:id="rId9"/>
    <p:sldId id="289" r:id="rId10"/>
    <p:sldId id="287" r:id="rId11"/>
    <p:sldId id="288" r:id="rId12"/>
    <p:sldId id="293" r:id="rId13"/>
    <p:sldId id="290" r:id="rId14"/>
    <p:sldId id="267"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7" d="100"/>
          <a:sy n="97" d="100"/>
        </p:scale>
        <p:origin x="-384" y="-90"/>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3">
    <p:pos x="6118"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
    <p:pos x="6118" y="0"/>
    <p:text>+amanrouniyar@odmegroup.org How come the website here is ODM Egroup and not ODM PS?
_Assigned to you_
-Swoyan Satyendu</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pic>
        <p:nvPicPr>
          <p:cNvPr id="34" name="Picture 33"/>
          <p:cNvPicPr/>
          <p:nvPr/>
        </p:nvPicPr>
        <p:blipFill>
          <a:blip r:embed="rId2"/>
          <a:stretch/>
        </p:blipFill>
        <p:spPr>
          <a:xfrm>
            <a:off x="2702160" y="1203480"/>
            <a:ext cx="3738600" cy="2982960"/>
          </a:xfrm>
          <a:prstGeom prst="rect">
            <a:avLst/>
          </a:prstGeom>
          <a:ln>
            <a:noFill/>
          </a:ln>
        </p:spPr>
      </p:pic>
      <p:pic>
        <p:nvPicPr>
          <p:cNvPr id="35" name="Picture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05200"/>
            <a:ext cx="8229240" cy="398124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r>
              <a:rPr lang="en-IN" sz="4400" b="0" strike="noStrike" spc="-1">
                <a:solidFill>
                  <a:srgbClr val="000000"/>
                </a:solidFill>
                <a:uFill>
                  <a:solidFill>
                    <a:srgbClr val="FFFFFF"/>
                  </a:solidFill>
                </a:uFill>
                <a:latin typeface="Arial"/>
              </a:rPr>
              <a:t>Click to edit the title text format</a:t>
            </a: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marL="432000" indent="-324000">
              <a:buClr>
                <a:srgbClr val="000000"/>
              </a:buClr>
              <a:buSzPct val="45000"/>
              <a:buFont typeface="Wingdings" charset="2"/>
              <a:buChar char=""/>
            </a:pPr>
            <a:r>
              <a:rPr lang="en-IN"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IN"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IN"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IN"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Google Shape;54;p13"/>
          <p:cNvPicPr/>
          <p:nvPr/>
        </p:nvPicPr>
        <p:blipFill>
          <a:blip r:embed="rId2"/>
          <a:stretch/>
        </p:blipFill>
        <p:spPr>
          <a:xfrm>
            <a:off x="0" y="3777480"/>
            <a:ext cx="9142560" cy="1364400"/>
          </a:xfrm>
          <a:prstGeom prst="rect">
            <a:avLst/>
          </a:prstGeom>
          <a:ln>
            <a:noFill/>
          </a:ln>
        </p:spPr>
      </p:pic>
      <p:pic>
        <p:nvPicPr>
          <p:cNvPr id="37" name="Google Shape;55;p13"/>
          <p:cNvPicPr/>
          <p:nvPr/>
        </p:nvPicPr>
        <p:blipFill>
          <a:blip r:embed="rId3"/>
          <a:stretch/>
        </p:blipFill>
        <p:spPr>
          <a:xfrm>
            <a:off x="7904880" y="105840"/>
            <a:ext cx="1168920" cy="1168920"/>
          </a:xfrm>
          <a:prstGeom prst="rect">
            <a:avLst/>
          </a:prstGeom>
          <a:ln>
            <a:noFill/>
          </a:ln>
        </p:spPr>
      </p:pic>
      <p:sp>
        <p:nvSpPr>
          <p:cNvPr id="38" name="CustomShape 1"/>
          <p:cNvSpPr/>
          <p:nvPr/>
        </p:nvSpPr>
        <p:spPr>
          <a:xfrm>
            <a:off x="144000" y="1200150"/>
            <a:ext cx="8761680" cy="15240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gn="ctr">
              <a:lnSpc>
                <a:spcPct val="100000"/>
              </a:lnSpc>
            </a:pPr>
            <a:r>
              <a:rPr lang="en-IN" sz="3000" b="1" strike="noStrike" spc="-1" dirty="0" smtClean="0">
                <a:solidFill>
                  <a:srgbClr val="FF0000"/>
                </a:solidFill>
                <a:uFill>
                  <a:solidFill>
                    <a:srgbClr val="FFFFFF"/>
                  </a:solidFill>
                </a:uFill>
                <a:latin typeface="Calibri"/>
                <a:ea typeface="Calibri"/>
              </a:rPr>
              <a:t>BIOMOLECULES</a:t>
            </a:r>
          </a:p>
          <a:p>
            <a:pPr algn="ctr">
              <a:lnSpc>
                <a:spcPct val="100000"/>
              </a:lnSpc>
            </a:pPr>
            <a:r>
              <a:rPr lang="en-IN" sz="2500" b="1" strike="noStrike" spc="-1" dirty="0" smtClean="0">
                <a:uFill>
                  <a:solidFill>
                    <a:srgbClr val="FFFFFF"/>
                  </a:solidFill>
                </a:uFill>
                <a:latin typeface="Calibri"/>
                <a:ea typeface="Calibri"/>
              </a:rPr>
              <a:t>LIPIDS, PRIMARY AND SECONDARY METABOLITES, BIOMACROMOLECULES</a:t>
            </a:r>
            <a:r>
              <a:rPr lang="en-IN" sz="3000" b="1" strike="noStrike" spc="-1" dirty="0" smtClean="0">
                <a:uFill>
                  <a:solidFill>
                    <a:srgbClr val="FFFFFF"/>
                  </a:solidFill>
                </a:uFill>
                <a:latin typeface="Calibri"/>
                <a:ea typeface="Calibri"/>
              </a:rPr>
              <a:t> </a:t>
            </a:r>
            <a:endParaRPr lang="en-IN" sz="1800" b="0" strike="noStrike" spc="-1" dirty="0" smtClean="0">
              <a:uFill>
                <a:solidFill>
                  <a:srgbClr val="FFFFFF"/>
                </a:solidFill>
              </a:uFill>
              <a:latin typeface="Arial"/>
            </a:endParaRPr>
          </a:p>
        </p:txBody>
      </p:sp>
      <p:sp>
        <p:nvSpPr>
          <p:cNvPr id="39" name="CustomShape 2"/>
          <p:cNvSpPr/>
          <p:nvPr/>
        </p:nvSpPr>
        <p:spPr>
          <a:xfrm>
            <a:off x="2286000" y="2724150"/>
            <a:ext cx="4762440" cy="110175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1400" b="1" strike="noStrike" spc="-1" dirty="0" smtClean="0">
                <a:solidFill>
                  <a:srgbClr val="000000"/>
                </a:solidFill>
                <a:uFill>
                  <a:solidFill>
                    <a:srgbClr val="FFFFFF"/>
                  </a:solidFill>
                </a:uFill>
                <a:latin typeface="Arial"/>
                <a:ea typeface="Arial"/>
              </a:rPr>
              <a:t>SUBJECT </a:t>
            </a:r>
            <a:r>
              <a:rPr lang="en-IN" sz="1400" b="1" strike="noStrike" spc="-1" dirty="0">
                <a:solidFill>
                  <a:srgbClr val="000000"/>
                </a:solidFill>
                <a:uFill>
                  <a:solidFill>
                    <a:srgbClr val="FFFFFF"/>
                  </a:solidFill>
                </a:uFill>
                <a:latin typeface="Arial"/>
                <a:ea typeface="Arial"/>
              </a:rPr>
              <a:t>: </a:t>
            </a:r>
            <a:r>
              <a:rPr lang="en-IN" sz="1400" b="1" strike="noStrike" spc="-1" dirty="0" smtClean="0">
                <a:solidFill>
                  <a:srgbClr val="000000"/>
                </a:solidFill>
                <a:uFill>
                  <a:solidFill>
                    <a:srgbClr val="FFFFFF"/>
                  </a:solidFill>
                </a:uFill>
                <a:latin typeface="Arial"/>
                <a:ea typeface="Arial"/>
              </a:rPr>
              <a:t>(BIOLOGY)</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smtClean="0">
                <a:solidFill>
                  <a:srgbClr val="000000"/>
                </a:solidFill>
                <a:uFill>
                  <a:solidFill>
                    <a:srgbClr val="FFFFFF"/>
                  </a:solidFill>
                </a:uFill>
                <a:latin typeface="Arial"/>
                <a:ea typeface="Arial"/>
              </a:rPr>
              <a:t>CHAPTER </a:t>
            </a:r>
            <a:r>
              <a:rPr lang="en-IN" sz="1400" b="1" strike="noStrike" spc="-1" dirty="0">
                <a:solidFill>
                  <a:srgbClr val="000000"/>
                </a:solidFill>
                <a:uFill>
                  <a:solidFill>
                    <a:srgbClr val="FFFFFF"/>
                  </a:solidFill>
                </a:uFill>
                <a:latin typeface="Arial"/>
                <a:ea typeface="Arial"/>
              </a:rPr>
              <a:t>NUMBER: 9</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a:solidFill>
                  <a:srgbClr val="000000"/>
                </a:solidFill>
                <a:uFill>
                  <a:solidFill>
                    <a:srgbClr val="FFFFFF"/>
                  </a:solidFill>
                </a:uFill>
                <a:latin typeface="Arial"/>
                <a:ea typeface="Arial"/>
              </a:rPr>
              <a:t>CHAPTER NAME : BIOMOLECULES</a:t>
            </a: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438150"/>
            <a:ext cx="8534400" cy="4524315"/>
          </a:xfrm>
          <a:prstGeom prst="rect">
            <a:avLst/>
          </a:prstGeom>
        </p:spPr>
        <p:txBody>
          <a:bodyPr wrap="square">
            <a:spAutoFit/>
          </a:bodyPr>
          <a:lstStyle/>
          <a:p>
            <a:pPr algn="just"/>
            <a:r>
              <a:rPr lang="en-US" sz="1400" dirty="0" smtClean="0">
                <a:latin typeface="Calibri" pitchFamily="34" charset="0"/>
                <a:cs typeface="Calibri" pitchFamily="34" charset="0"/>
              </a:rPr>
              <a:t> </a:t>
            </a:r>
            <a:r>
              <a:rPr lang="en-US" sz="2200" dirty="0" smtClean="0">
                <a:solidFill>
                  <a:srgbClr val="FF0000"/>
                </a:solidFill>
                <a:latin typeface="Calibri" pitchFamily="34" charset="0"/>
                <a:cs typeface="Calibri" pitchFamily="34" charset="0"/>
              </a:rPr>
              <a:t>BIOMACROMOLECULES </a:t>
            </a:r>
          </a:p>
          <a:p>
            <a:pPr algn="just"/>
            <a:endParaRPr lang="en-US" sz="1400" dirty="0">
              <a:latin typeface="Calibri" pitchFamily="34" charset="0"/>
              <a:cs typeface="Calibri" pitchFamily="34" charset="0"/>
            </a:endParaRPr>
          </a:p>
          <a:p>
            <a:pPr algn="just"/>
            <a:r>
              <a:rPr lang="en-US" sz="1400" dirty="0" smtClean="0">
                <a:latin typeface="Calibri" pitchFamily="34" charset="0"/>
                <a:cs typeface="Calibri" pitchFamily="34" charset="0"/>
              </a:rPr>
              <a:t>There is one feature common to all those compounds found in the acid soluble pool.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They </a:t>
            </a:r>
            <a:r>
              <a:rPr lang="en-US" sz="1400" dirty="0" smtClean="0">
                <a:latin typeface="Calibri" pitchFamily="34" charset="0"/>
                <a:cs typeface="Calibri" pitchFamily="34" charset="0"/>
              </a:rPr>
              <a:t>have molecular weights ranging from 18 to around 800 </a:t>
            </a:r>
            <a:r>
              <a:rPr lang="en-US" sz="1400" dirty="0" err="1" smtClean="0">
                <a:latin typeface="Calibri" pitchFamily="34" charset="0"/>
                <a:cs typeface="Calibri" pitchFamily="34" charset="0"/>
              </a:rPr>
              <a:t>daltons</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Da</a:t>
            </a:r>
            <a:r>
              <a:rPr lang="en-US" sz="1400" dirty="0" smtClean="0">
                <a:latin typeface="Calibri" pitchFamily="34" charset="0"/>
                <a:cs typeface="Calibri" pitchFamily="34" charset="0"/>
              </a:rPr>
              <a:t>) approximately.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a:t>
            </a:r>
            <a:r>
              <a:rPr lang="en-US" sz="1400" dirty="0" smtClean="0">
                <a:latin typeface="Calibri" pitchFamily="34" charset="0"/>
                <a:cs typeface="Calibri" pitchFamily="34" charset="0"/>
              </a:rPr>
              <a:t>acid insoluble fraction, has only four types of organic compounds i.e., proteins, nucleic acids, polysaccharides and lipids.</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These classes of compounds with the exception of lipids, have molecular weights in the range of ten thousand </a:t>
            </a:r>
            <a:r>
              <a:rPr lang="en-US" sz="1400" dirty="0" err="1" smtClean="0">
                <a:latin typeface="Calibri" pitchFamily="34" charset="0"/>
                <a:cs typeface="Calibri" pitchFamily="34" charset="0"/>
              </a:rPr>
              <a:t>daltons</a:t>
            </a:r>
            <a:r>
              <a:rPr lang="en-US" sz="1400" dirty="0" smtClean="0">
                <a:latin typeface="Calibri" pitchFamily="34" charset="0"/>
                <a:cs typeface="Calibri" pitchFamily="34" charset="0"/>
              </a:rPr>
              <a:t> and above. For this very reason, </a:t>
            </a:r>
            <a:r>
              <a:rPr lang="en-US" sz="1400" dirty="0" err="1" smtClean="0">
                <a:latin typeface="Calibri" pitchFamily="34" charset="0"/>
                <a:cs typeface="Calibri" pitchFamily="34" charset="0"/>
              </a:rPr>
              <a:t>biomolecules</a:t>
            </a:r>
            <a:r>
              <a:rPr lang="en-US" sz="1400" dirty="0" smtClean="0">
                <a:latin typeface="Calibri" pitchFamily="34" charset="0"/>
                <a:cs typeface="Calibri" pitchFamily="34" charset="0"/>
              </a:rPr>
              <a:t>, i.e., chemical compounds found in living organisms are of two types.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One, those which have molecular weights less than one thousand </a:t>
            </a:r>
            <a:r>
              <a:rPr lang="en-US" sz="1400" dirty="0" err="1" smtClean="0">
                <a:latin typeface="Calibri" pitchFamily="34" charset="0"/>
                <a:cs typeface="Calibri" pitchFamily="34" charset="0"/>
              </a:rPr>
              <a:t>dalton</a:t>
            </a:r>
            <a:r>
              <a:rPr lang="en-US" sz="1400" dirty="0" smtClean="0">
                <a:latin typeface="Calibri" pitchFamily="34" charset="0"/>
                <a:cs typeface="Calibri" pitchFamily="34" charset="0"/>
              </a:rPr>
              <a:t> and are usually referred to as </a:t>
            </a:r>
            <a:r>
              <a:rPr lang="en-US" sz="1400" dirty="0" err="1" smtClean="0">
                <a:latin typeface="Calibri" pitchFamily="34" charset="0"/>
                <a:cs typeface="Calibri" pitchFamily="34" charset="0"/>
              </a:rPr>
              <a:t>micromolecules</a:t>
            </a:r>
            <a:r>
              <a:rPr lang="en-US" sz="1400" dirty="0" smtClean="0">
                <a:latin typeface="Calibri" pitchFamily="34" charset="0"/>
                <a:cs typeface="Calibri" pitchFamily="34" charset="0"/>
              </a:rPr>
              <a:t> or simply </a:t>
            </a:r>
            <a:r>
              <a:rPr lang="en-US" sz="1400" dirty="0" err="1" smtClean="0">
                <a:latin typeface="Calibri" pitchFamily="34" charset="0"/>
                <a:cs typeface="Calibri" pitchFamily="34" charset="0"/>
              </a:rPr>
              <a:t>biomolecules</a:t>
            </a:r>
            <a:r>
              <a:rPr lang="en-US" sz="1400" dirty="0" smtClean="0">
                <a:latin typeface="Calibri" pitchFamily="34" charset="0"/>
                <a:cs typeface="Calibri" pitchFamily="34" charset="0"/>
              </a:rPr>
              <a:t> while those which are found in the acid insoluble fraction are called macromolecules or </a:t>
            </a:r>
            <a:r>
              <a:rPr lang="en-US" sz="1400" dirty="0" err="1" smtClean="0">
                <a:latin typeface="Calibri" pitchFamily="34" charset="0"/>
                <a:cs typeface="Calibri" pitchFamily="34" charset="0"/>
              </a:rPr>
              <a:t>biomacromolecules</a:t>
            </a:r>
            <a:r>
              <a:rPr lang="en-US" sz="1400" dirty="0" smtClean="0">
                <a:latin typeface="Calibri" pitchFamily="34" charset="0"/>
                <a:cs typeface="Calibri" pitchFamily="34" charset="0"/>
              </a:rPr>
              <a:t>.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molecules in the insoluble fraction with the exception of lipids are polymeric substances. Then why do lipids, whose molecular weights do not exceed 800 </a:t>
            </a:r>
            <a:r>
              <a:rPr lang="en-US" sz="1400" dirty="0" err="1" smtClean="0">
                <a:latin typeface="Calibri" pitchFamily="34" charset="0"/>
                <a:cs typeface="Calibri" pitchFamily="34" charset="0"/>
              </a:rPr>
              <a:t>Da</a:t>
            </a:r>
            <a:r>
              <a:rPr lang="en-US" sz="1400" dirty="0" smtClean="0">
                <a:latin typeface="Calibri" pitchFamily="34" charset="0"/>
                <a:cs typeface="Calibri" pitchFamily="34" charset="0"/>
              </a:rPr>
              <a:t>, come under acid insoluble fraction, i.e., macromolecular fraction</a:t>
            </a:r>
            <a:r>
              <a:rPr lang="en-US" sz="1400" dirty="0" smtClean="0">
                <a:latin typeface="Calibri" pitchFamily="34" charset="0"/>
                <a:cs typeface="Calibri" pitchFamily="34" charset="0"/>
              </a:rPr>
              <a:t>?</a:t>
            </a:r>
            <a:endParaRPr lang="en-US" sz="1400" dirty="0" smtClean="0">
              <a:latin typeface="Calibri" pitchFamily="34" charset="0"/>
              <a:cs typeface="Calibri" pitchFamily="34" charset="0"/>
            </a:endParaRPr>
          </a:p>
          <a:p>
            <a:pPr algn="just"/>
            <a:endParaRPr lang="en-US" sz="1400" dirty="0">
              <a:latin typeface="Calibri" pitchFamily="34" charset="0"/>
              <a:cs typeface="Calibri" pitchFamily="34" charset="0"/>
            </a:endParaRPr>
          </a:p>
        </p:txBody>
      </p:sp>
      <p:pic>
        <p:nvPicPr>
          <p:cNvPr id="5" name="Google Shape;69;p15"/>
          <p:cNvPicPr/>
          <p:nvPr/>
        </p:nvPicPr>
        <p:blipFill>
          <a:blip r:embed="rId2"/>
          <a:stretch/>
        </p:blipFill>
        <p:spPr>
          <a:xfrm>
            <a:off x="8001000" y="0"/>
            <a:ext cx="924120" cy="924120"/>
          </a:xfrm>
          <a:prstGeom prst="rect">
            <a:avLst/>
          </a:prstGeom>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71550"/>
            <a:ext cx="6781800" cy="3323987"/>
          </a:xfrm>
          <a:prstGeom prst="rect">
            <a:avLst/>
          </a:prstGeom>
        </p:spPr>
        <p:txBody>
          <a:bodyPr wrap="square">
            <a:spAutoFit/>
          </a:bodyPr>
          <a:lstStyle/>
          <a:p>
            <a:pPr algn="just"/>
            <a:r>
              <a:rPr lang="en-US" sz="1400" dirty="0" smtClean="0">
                <a:latin typeface="Calibri" pitchFamily="34" charset="0"/>
                <a:cs typeface="Calibri" pitchFamily="34" charset="0"/>
              </a:rPr>
              <a:t>Lipids are indeed small molecular weight compounds and are present not only as such but also arranged into structures like cell membrane and other membranes.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reason why lipids do not appear in acid soluble portion</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dirty="0" err="1" smtClean="0">
                <a:latin typeface="Calibri" pitchFamily="34" charset="0"/>
                <a:cs typeface="Calibri" pitchFamily="34" charset="0"/>
              </a:rPr>
              <a:t>i</a:t>
            </a:r>
            <a:r>
              <a:rPr lang="en-US" sz="1400" dirty="0" smtClean="0">
                <a:latin typeface="Calibri" pitchFamily="34" charset="0"/>
                <a:cs typeface="Calibri" pitchFamily="34" charset="0"/>
              </a:rPr>
              <a:t>-Non polar nature in free state.</a:t>
            </a:r>
          </a:p>
          <a:p>
            <a:pPr algn="just"/>
            <a:r>
              <a:rPr lang="en-US" sz="1400" dirty="0" smtClean="0">
                <a:latin typeface="Calibri" pitchFamily="34" charset="0"/>
                <a:cs typeface="Calibri" pitchFamily="34" charset="0"/>
              </a:rPr>
              <a:t>ii-When we grind a tissue, we are disrupting the cell structure.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Cell </a:t>
            </a:r>
            <a:r>
              <a:rPr lang="en-US" sz="1400" dirty="0" smtClean="0">
                <a:latin typeface="Calibri" pitchFamily="34" charset="0"/>
                <a:cs typeface="Calibri" pitchFamily="34" charset="0"/>
              </a:rPr>
              <a:t>membrane and other membranes are broken into pieces, and form vesicles which are not water soluble. Therefore, these membrane fragments in the form of vesicles get separated along with the acid insoluble pool and hence in the macromolecular fraction</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Lipids are not strictly macromolecules.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p:txBody>
      </p:sp>
      <p:pic>
        <p:nvPicPr>
          <p:cNvPr id="5" name="Google Shape;69;p15"/>
          <p:cNvPicPr/>
          <p:nvPr/>
        </p:nvPicPr>
        <p:blipFill>
          <a:blip r:embed="rId2"/>
          <a:stretch/>
        </p:blipFill>
        <p:spPr>
          <a:xfrm>
            <a:off x="8077200" y="361950"/>
            <a:ext cx="924120" cy="924120"/>
          </a:xfrm>
          <a:prstGeom prst="rect">
            <a:avLst/>
          </a:prstGeom>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123950"/>
            <a:ext cx="4572000" cy="3108543"/>
          </a:xfrm>
          <a:prstGeom prst="rect">
            <a:avLst/>
          </a:prstGeom>
        </p:spPr>
        <p:txBody>
          <a:bodyPr>
            <a:spAutoFit/>
          </a:bodyPr>
          <a:lstStyle/>
          <a:p>
            <a:pPr algn="just"/>
            <a:r>
              <a:rPr lang="en-US" sz="1400" dirty="0" smtClean="0">
                <a:latin typeface="Calibri" pitchFamily="34" charset="0"/>
                <a:cs typeface="Calibri" pitchFamily="34" charset="0"/>
              </a:rPr>
              <a:t>The acid soluble pool represents roughly the </a:t>
            </a:r>
            <a:r>
              <a:rPr lang="en-US" sz="1400" dirty="0" err="1" smtClean="0">
                <a:latin typeface="Calibri" pitchFamily="34" charset="0"/>
                <a:cs typeface="Calibri" pitchFamily="34" charset="0"/>
              </a:rPr>
              <a:t>cytoplasmic</a:t>
            </a:r>
            <a:r>
              <a:rPr lang="en-US" sz="1400" dirty="0" smtClean="0">
                <a:latin typeface="Calibri" pitchFamily="34" charset="0"/>
                <a:cs typeface="Calibri" pitchFamily="34" charset="0"/>
              </a:rPr>
              <a:t> composition.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a:t>
            </a:r>
            <a:r>
              <a:rPr lang="en-US" sz="1400" dirty="0" smtClean="0">
                <a:latin typeface="Calibri" pitchFamily="34" charset="0"/>
                <a:cs typeface="Calibri" pitchFamily="34" charset="0"/>
              </a:rPr>
              <a:t>macromolecules from cytoplasm and organelles become the acid insoluble fraction.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Together </a:t>
            </a:r>
            <a:r>
              <a:rPr lang="en-US" sz="1400" dirty="0" smtClean="0">
                <a:latin typeface="Calibri" pitchFamily="34" charset="0"/>
                <a:cs typeface="Calibri" pitchFamily="34" charset="0"/>
              </a:rPr>
              <a:t>they represent the entire chemical composition of living tissues or organisms</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In summary if we represent the chemical composition of living tissue from abundance point of view and arrange them class-wise, we observe that water is the most abundant chemical in living organisms (Table 9.4).</a:t>
            </a:r>
            <a:endParaRPr lang="en-US" sz="1400" dirty="0">
              <a:latin typeface="Calibri" pitchFamily="34" charset="0"/>
              <a:cs typeface="Calibri" pitchFamily="34" charset="0"/>
            </a:endParaRPr>
          </a:p>
        </p:txBody>
      </p:sp>
      <p:pic>
        <p:nvPicPr>
          <p:cNvPr id="5" name="Google Shape;69;p15"/>
          <p:cNvPicPr/>
          <p:nvPr/>
        </p:nvPicPr>
        <p:blipFill>
          <a:blip r:embed="rId2"/>
          <a:stretch/>
        </p:blipFill>
        <p:spPr>
          <a:xfrm>
            <a:off x="8077200" y="361950"/>
            <a:ext cx="924120" cy="924120"/>
          </a:xfrm>
          <a:prstGeom prst="rect">
            <a:avLst/>
          </a:prstGeom>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nvPr/>
        </p:nvPicPr>
        <p:blipFill>
          <a:blip r:embed="rId2"/>
          <a:stretch/>
        </p:blipFill>
        <p:spPr>
          <a:xfrm>
            <a:off x="7924800" y="361950"/>
            <a:ext cx="924120" cy="924120"/>
          </a:xfrm>
          <a:prstGeom prst="rect">
            <a:avLst/>
          </a:prstGeom>
          <a:ln>
            <a:noFill/>
          </a:ln>
        </p:spPr>
      </p:pic>
      <p:pic>
        <p:nvPicPr>
          <p:cNvPr id="1026" name="Picture 2"/>
          <p:cNvPicPr>
            <a:picLocks noChangeAspect="1" noChangeArrowheads="1"/>
          </p:cNvPicPr>
          <p:nvPr/>
        </p:nvPicPr>
        <p:blipFill>
          <a:blip r:embed="rId3"/>
          <a:srcRect/>
          <a:stretch>
            <a:fillRect/>
          </a:stretch>
        </p:blipFill>
        <p:spPr bwMode="auto">
          <a:xfrm>
            <a:off x="1143000" y="1504950"/>
            <a:ext cx="4648200" cy="30480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Google Shape;76;p16"/>
          <p:cNvPicPr/>
          <p:nvPr/>
        </p:nvPicPr>
        <p:blipFill>
          <a:blip r:embed="rId2"/>
          <a:stretch/>
        </p:blipFill>
        <p:spPr>
          <a:xfrm>
            <a:off x="7848600" y="285750"/>
            <a:ext cx="924120" cy="924120"/>
          </a:xfrm>
          <a:prstGeom prst="rect">
            <a:avLst/>
          </a:prstGeom>
          <a:ln>
            <a:noFill/>
          </a:ln>
        </p:spPr>
      </p:pic>
      <p:sp>
        <p:nvSpPr>
          <p:cNvPr id="74" name="CustomShape 1"/>
          <p:cNvSpPr/>
          <p:nvPr/>
        </p:nvSpPr>
        <p:spPr>
          <a:xfrm>
            <a:off x="609600" y="438150"/>
            <a:ext cx="7799760" cy="35607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ctr"/>
          <a:lstStyle/>
          <a:p>
            <a:pPr marL="457200" algn="ctr">
              <a:lnSpc>
                <a:spcPct val="115000"/>
              </a:lnSpc>
            </a:pPr>
            <a:r>
              <a:rPr lang="en-IN" sz="4000" b="1" strike="noStrike" spc="-1" dirty="0">
                <a:solidFill>
                  <a:srgbClr val="000000"/>
                </a:solidFill>
                <a:uFill>
                  <a:solidFill>
                    <a:srgbClr val="FFFFFF"/>
                  </a:solidFill>
                </a:uFill>
                <a:latin typeface="Arial"/>
                <a:ea typeface="Arial"/>
              </a:rPr>
              <a:t>THANKING YOU</a:t>
            </a:r>
            <a:endParaRPr lang="en-IN" sz="1800" b="0" strike="noStrike" spc="-1" dirty="0">
              <a:solidFill>
                <a:srgbClr val="000000"/>
              </a:solidFill>
              <a:uFill>
                <a:solidFill>
                  <a:srgbClr val="FFFFFF"/>
                </a:solidFill>
              </a:uFill>
              <a:latin typeface="Arial"/>
            </a:endParaRPr>
          </a:p>
          <a:p>
            <a:pPr marL="457200" algn="ctr">
              <a:lnSpc>
                <a:spcPct val="115000"/>
              </a:lnSpc>
            </a:pPr>
            <a:r>
              <a:rPr lang="en-IN" sz="4000" b="1" strike="noStrike" spc="-1" dirty="0">
                <a:solidFill>
                  <a:srgbClr val="FF0000"/>
                </a:solidFill>
                <a:uFill>
                  <a:solidFill>
                    <a:srgbClr val="FFFFFF"/>
                  </a:solidFill>
                </a:uFill>
                <a:latin typeface="Arial"/>
                <a:ea typeface="Arial"/>
              </a:rPr>
              <a:t>ODM EDUCATIONAL GROUP</a:t>
            </a:r>
            <a:endParaRPr lang="en-IN" sz="1800" b="0" strike="noStrike" spc="-1" dirty="0">
              <a:solidFill>
                <a:srgbClr val="000000"/>
              </a:solidFill>
              <a:uFill>
                <a:solidFill>
                  <a:srgbClr val="FFFFFF"/>
                </a:solidFill>
              </a:uFill>
              <a:latin typeface="Arial"/>
            </a:endParaRPr>
          </a:p>
          <a:p>
            <a:pPr marL="457200">
              <a:lnSpc>
                <a:spcPct val="100000"/>
              </a:lnSpc>
            </a:pP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 name="Google Shape;69;p15"/>
          <p:cNvPicPr/>
          <p:nvPr/>
        </p:nvPicPr>
        <p:blipFill>
          <a:blip r:embed="rId2"/>
          <a:stretch/>
        </p:blipFill>
        <p:spPr>
          <a:xfrm>
            <a:off x="8178504" y="83160"/>
            <a:ext cx="924120" cy="924120"/>
          </a:xfrm>
          <a:prstGeom prst="rect">
            <a:avLst/>
          </a:prstGeom>
          <a:ln>
            <a:noFill/>
          </a:ln>
        </p:spPr>
      </p:pic>
      <p:sp>
        <p:nvSpPr>
          <p:cNvPr id="8" name="Rectangle 7"/>
          <p:cNvSpPr/>
          <p:nvPr/>
        </p:nvSpPr>
        <p:spPr>
          <a:xfrm>
            <a:off x="152400" y="285750"/>
            <a:ext cx="7086600" cy="3847207"/>
          </a:xfrm>
          <a:prstGeom prst="rect">
            <a:avLst/>
          </a:prstGeom>
        </p:spPr>
        <p:txBody>
          <a:bodyPr wrap="square">
            <a:spAutoFit/>
          </a:bodyPr>
          <a:lstStyle/>
          <a:p>
            <a:pPr algn="just"/>
            <a:r>
              <a:rPr lang="en-US" sz="2200" dirty="0" smtClean="0">
                <a:solidFill>
                  <a:srgbClr val="FF0000"/>
                </a:solidFill>
                <a:latin typeface="Calibri" pitchFamily="34" charset="0"/>
                <a:cs typeface="Calibri" pitchFamily="34" charset="0"/>
              </a:rPr>
              <a:t>LIPIDS</a:t>
            </a:r>
          </a:p>
          <a:p>
            <a:pPr algn="just"/>
            <a:endParaRPr lang="en-US" sz="2200" dirty="0" smtClean="0">
              <a:solidFill>
                <a:srgbClr val="FF0000"/>
              </a:solidFill>
              <a:latin typeface="Calibri" pitchFamily="34" charset="0"/>
              <a:cs typeface="Calibri" pitchFamily="34" charset="0"/>
            </a:endParaRPr>
          </a:p>
          <a:p>
            <a:pPr algn="just"/>
            <a:endParaRPr lang="en-US" sz="400" dirty="0">
              <a:latin typeface="Calibri" pitchFamily="34" charset="0"/>
              <a:cs typeface="Calibri" pitchFamily="34" charset="0"/>
            </a:endParaRPr>
          </a:p>
          <a:p>
            <a:pPr algn="just"/>
            <a:r>
              <a:rPr lang="en-US" sz="1400" dirty="0" smtClean="0">
                <a:latin typeface="Calibri" pitchFamily="34" charset="0"/>
                <a:cs typeface="Calibri" pitchFamily="34" charset="0"/>
              </a:rPr>
              <a:t>Lipids are generally water insoluble. They could be simple fatty acids.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 </a:t>
            </a:r>
            <a:r>
              <a:rPr lang="en-US" sz="1400" dirty="0" smtClean="0">
                <a:latin typeface="Calibri" pitchFamily="34" charset="0"/>
                <a:cs typeface="Calibri" pitchFamily="34" charset="0"/>
              </a:rPr>
              <a:t>fatty acid has a carboxyl group attached to an R group.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a:t>
            </a:r>
            <a:r>
              <a:rPr lang="en-US" sz="1400" dirty="0" smtClean="0">
                <a:latin typeface="Calibri" pitchFamily="34" charset="0"/>
                <a:cs typeface="Calibri" pitchFamily="34" charset="0"/>
              </a:rPr>
              <a:t>R group could be a methyl (–CH3 ), or ethyl (–C2H5 ) or higher number of –CH2 groups (1 carbon to 19 carbons).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For example, </a:t>
            </a:r>
            <a:r>
              <a:rPr lang="en-US" sz="1400" dirty="0" err="1" smtClean="0">
                <a:latin typeface="Calibri" pitchFamily="34" charset="0"/>
                <a:cs typeface="Calibri" pitchFamily="34" charset="0"/>
              </a:rPr>
              <a:t>palmitic</a:t>
            </a:r>
            <a:r>
              <a:rPr lang="en-US" sz="1400" dirty="0" smtClean="0">
                <a:latin typeface="Calibri" pitchFamily="34" charset="0"/>
                <a:cs typeface="Calibri" pitchFamily="34" charset="0"/>
              </a:rPr>
              <a:t> acid has 16 carbons including carboxyl carbon.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err="1" smtClean="0">
                <a:latin typeface="Calibri" pitchFamily="34" charset="0"/>
                <a:cs typeface="Calibri" pitchFamily="34" charset="0"/>
              </a:rPr>
              <a:t>Arachidonic</a:t>
            </a:r>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acid has 20 carbon atoms including the carboxyl carbon. </a:t>
            </a:r>
          </a:p>
          <a:p>
            <a:pPr algn="just"/>
            <a:endParaRPr lang="en-US" sz="1400" dirty="0" smtClean="0">
              <a:latin typeface="Calibri" pitchFamily="34" charset="0"/>
              <a:cs typeface="Calibri" pitchFamily="34" charset="0"/>
            </a:endParaRPr>
          </a:p>
          <a:p>
            <a:pPr algn="just"/>
            <a:endParaRPr lang="en-US" sz="1400" dirty="0">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09593"/>
            <a:ext cx="6553200" cy="4401205"/>
          </a:xfrm>
          <a:prstGeom prst="rect">
            <a:avLst/>
          </a:prstGeom>
        </p:spPr>
        <p:txBody>
          <a:bodyPr wrap="square">
            <a:spAutoFit/>
          </a:bodyPr>
          <a:lstStyle/>
          <a:p>
            <a:pPr algn="just"/>
            <a:r>
              <a:rPr lang="en-US" sz="1400" dirty="0" smtClean="0">
                <a:latin typeface="Calibri" pitchFamily="34" charset="0"/>
                <a:cs typeface="Calibri" pitchFamily="34" charset="0"/>
              </a:rPr>
              <a:t>Another simple lipid is glycerol which is </a:t>
            </a:r>
            <a:r>
              <a:rPr lang="en-US" sz="1400" dirty="0" err="1" smtClean="0">
                <a:latin typeface="Calibri" pitchFamily="34" charset="0"/>
                <a:cs typeface="Calibri" pitchFamily="34" charset="0"/>
              </a:rPr>
              <a:t>trihydroxy</a:t>
            </a:r>
            <a:r>
              <a:rPr lang="en-US" sz="1400" dirty="0" smtClean="0">
                <a:latin typeface="Calibri" pitchFamily="34" charset="0"/>
                <a:cs typeface="Calibri" pitchFamily="34" charset="0"/>
              </a:rPr>
              <a:t> propane</a:t>
            </a:r>
            <a:r>
              <a:rPr lang="en-US" sz="1400" dirty="0" smtClean="0">
                <a:latin typeface="Calibri" pitchFamily="34" charset="0"/>
                <a:cs typeface="Calibri" pitchFamily="34" charset="0"/>
              </a:rPr>
              <a:t>.</a:t>
            </a:r>
          </a:p>
          <a:p>
            <a:pPr algn="just"/>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Many lipids have both glycerol and fatty acids.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Here </a:t>
            </a:r>
            <a:r>
              <a:rPr lang="en-US" sz="1400" dirty="0" smtClean="0">
                <a:latin typeface="Calibri" pitchFamily="34" charset="0"/>
                <a:cs typeface="Calibri" pitchFamily="34" charset="0"/>
              </a:rPr>
              <a:t>the fatty acids are found </a:t>
            </a:r>
            <a:r>
              <a:rPr lang="en-US" sz="1400" dirty="0" err="1" smtClean="0">
                <a:latin typeface="Calibri" pitchFamily="34" charset="0"/>
                <a:cs typeface="Calibri" pitchFamily="34" charset="0"/>
              </a:rPr>
              <a:t>esterified</a:t>
            </a:r>
            <a:r>
              <a:rPr lang="en-US" sz="1400" dirty="0" smtClean="0">
                <a:latin typeface="Calibri" pitchFamily="34" charset="0"/>
                <a:cs typeface="Calibri" pitchFamily="34" charset="0"/>
              </a:rPr>
              <a:t> with glycerol.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They </a:t>
            </a:r>
            <a:r>
              <a:rPr lang="en-US" sz="1400" dirty="0" smtClean="0">
                <a:latin typeface="Calibri" pitchFamily="34" charset="0"/>
                <a:cs typeface="Calibri" pitchFamily="34" charset="0"/>
              </a:rPr>
              <a:t>can be then </a:t>
            </a:r>
            <a:r>
              <a:rPr lang="en-US" sz="1400" dirty="0" err="1" smtClean="0">
                <a:latin typeface="Calibri" pitchFamily="34" charset="0"/>
                <a:cs typeface="Calibri" pitchFamily="34" charset="0"/>
              </a:rPr>
              <a:t>monoglycerides</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diglycerides</a:t>
            </a:r>
            <a:r>
              <a:rPr lang="en-US" sz="1400" dirty="0" smtClean="0">
                <a:latin typeface="Calibri" pitchFamily="34" charset="0"/>
                <a:cs typeface="Calibri" pitchFamily="34" charset="0"/>
              </a:rPr>
              <a:t> and triglycerides.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These </a:t>
            </a:r>
            <a:r>
              <a:rPr lang="en-US" sz="1400" dirty="0" smtClean="0">
                <a:latin typeface="Calibri" pitchFamily="34" charset="0"/>
                <a:cs typeface="Calibri" pitchFamily="34" charset="0"/>
              </a:rPr>
              <a:t>are also called fats and oils based on melting point.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Oils </a:t>
            </a:r>
            <a:r>
              <a:rPr lang="en-US" sz="1400" dirty="0" smtClean="0">
                <a:latin typeface="Calibri" pitchFamily="34" charset="0"/>
                <a:cs typeface="Calibri" pitchFamily="34" charset="0"/>
              </a:rPr>
              <a:t>have lower melting point (e.g., </a:t>
            </a:r>
            <a:r>
              <a:rPr lang="en-US" sz="1400" dirty="0" err="1" smtClean="0">
                <a:latin typeface="Calibri" pitchFamily="34" charset="0"/>
                <a:cs typeface="Calibri" pitchFamily="34" charset="0"/>
              </a:rPr>
              <a:t>gingely</a:t>
            </a:r>
            <a:r>
              <a:rPr lang="en-US" sz="1400" dirty="0" smtClean="0">
                <a:latin typeface="Calibri" pitchFamily="34" charset="0"/>
                <a:cs typeface="Calibri" pitchFamily="34" charset="0"/>
              </a:rPr>
              <a:t> oil) and hence remain as oil in winters.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Some lipids have phosphorous and a </a:t>
            </a:r>
            <a:r>
              <a:rPr lang="en-US" sz="1400" dirty="0" err="1" smtClean="0">
                <a:latin typeface="Calibri" pitchFamily="34" charset="0"/>
                <a:cs typeface="Calibri" pitchFamily="34" charset="0"/>
              </a:rPr>
              <a:t>phosphorylated</a:t>
            </a:r>
            <a:r>
              <a:rPr lang="en-US" sz="1400" dirty="0" smtClean="0">
                <a:latin typeface="Calibri" pitchFamily="34" charset="0"/>
                <a:cs typeface="Calibri" pitchFamily="34" charset="0"/>
              </a:rPr>
              <a:t> organic compound in them.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These </a:t>
            </a:r>
            <a:r>
              <a:rPr lang="en-US" sz="1400" dirty="0" smtClean="0">
                <a:latin typeface="Calibri" pitchFamily="34" charset="0"/>
                <a:cs typeface="Calibri" pitchFamily="34" charset="0"/>
              </a:rPr>
              <a:t>are phospholipids.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They </a:t>
            </a:r>
            <a:r>
              <a:rPr lang="en-US" sz="1400" dirty="0" smtClean="0">
                <a:latin typeface="Calibri" pitchFamily="34" charset="0"/>
                <a:cs typeface="Calibri" pitchFamily="34" charset="0"/>
              </a:rPr>
              <a:t>are found in cell membrane.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Lecithin </a:t>
            </a:r>
            <a:r>
              <a:rPr lang="en-US" sz="1400" dirty="0" smtClean="0">
                <a:latin typeface="Calibri" pitchFamily="34" charset="0"/>
                <a:cs typeface="Calibri" pitchFamily="34" charset="0"/>
              </a:rPr>
              <a:t>is one example.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Some </a:t>
            </a:r>
            <a:r>
              <a:rPr lang="en-US" sz="1400" dirty="0" smtClean="0">
                <a:latin typeface="Calibri" pitchFamily="34" charset="0"/>
                <a:cs typeface="Calibri" pitchFamily="34" charset="0"/>
              </a:rPr>
              <a:t>tissues especially the neural tissues have lipids with more complex structures. </a:t>
            </a:r>
            <a:endParaRPr lang="en-US" sz="1400" dirty="0"/>
          </a:p>
        </p:txBody>
      </p:sp>
      <p:pic>
        <p:nvPicPr>
          <p:cNvPr id="5" name="Google Shape;69;p15"/>
          <p:cNvPicPr/>
          <p:nvPr/>
        </p:nvPicPr>
        <p:blipFill>
          <a:blip r:embed="rId2"/>
          <a:stretch/>
        </p:blipFill>
        <p:spPr>
          <a:xfrm>
            <a:off x="8178504" y="83160"/>
            <a:ext cx="924120" cy="924120"/>
          </a:xfrm>
          <a:prstGeom prst="rect">
            <a:avLst/>
          </a:prstGeom>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C:\Users\A\Desktop\158148.jpg"/>
          <p:cNvPicPr>
            <a:picLocks noChangeAspect="1" noChangeArrowheads="1"/>
          </p:cNvPicPr>
          <p:nvPr/>
        </p:nvPicPr>
        <p:blipFill>
          <a:blip r:embed="rId2"/>
          <a:srcRect/>
          <a:stretch>
            <a:fillRect/>
          </a:stretch>
        </p:blipFill>
        <p:spPr bwMode="auto">
          <a:xfrm>
            <a:off x="381000" y="971550"/>
            <a:ext cx="3352800" cy="1676399"/>
          </a:xfrm>
          <a:prstGeom prst="rect">
            <a:avLst/>
          </a:prstGeom>
          <a:noFill/>
        </p:spPr>
      </p:pic>
      <p:pic>
        <p:nvPicPr>
          <p:cNvPr id="5" name="Google Shape;69;p15"/>
          <p:cNvPicPr/>
          <p:nvPr/>
        </p:nvPicPr>
        <p:blipFill>
          <a:blip r:embed="rId3"/>
          <a:stretch/>
        </p:blipFill>
        <p:spPr>
          <a:xfrm>
            <a:off x="8001000" y="133350"/>
            <a:ext cx="924120" cy="924120"/>
          </a:xfrm>
          <a:prstGeom prst="rect">
            <a:avLst/>
          </a:prstGeom>
          <a:ln>
            <a:noFill/>
          </a:ln>
        </p:spPr>
      </p:pic>
      <p:pic>
        <p:nvPicPr>
          <p:cNvPr id="35843" name="Picture 3" descr="C:\Users\A\Desktop\38511634962_5667c238c6_o.png"/>
          <p:cNvPicPr>
            <a:picLocks noChangeAspect="1" noChangeArrowheads="1"/>
          </p:cNvPicPr>
          <p:nvPr/>
        </p:nvPicPr>
        <p:blipFill>
          <a:blip r:embed="rId4"/>
          <a:srcRect/>
          <a:stretch>
            <a:fillRect/>
          </a:stretch>
        </p:blipFill>
        <p:spPr bwMode="auto">
          <a:xfrm>
            <a:off x="1981200" y="2724150"/>
            <a:ext cx="3733800" cy="2283127"/>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nvPr/>
        </p:nvPicPr>
        <p:blipFill>
          <a:blip r:embed="rId2"/>
          <a:stretch/>
        </p:blipFill>
        <p:spPr>
          <a:xfrm>
            <a:off x="8178504" y="83160"/>
            <a:ext cx="924120" cy="924120"/>
          </a:xfrm>
          <a:prstGeom prst="rect">
            <a:avLst/>
          </a:prstGeom>
          <a:ln>
            <a:noFill/>
          </a:ln>
        </p:spPr>
      </p:pic>
      <p:pic>
        <p:nvPicPr>
          <p:cNvPr id="5" name="Picture 2" descr="C:\Users\A\Desktop\00002889.jpg"/>
          <p:cNvPicPr>
            <a:picLocks noChangeAspect="1" noChangeArrowheads="1"/>
          </p:cNvPicPr>
          <p:nvPr/>
        </p:nvPicPr>
        <p:blipFill>
          <a:blip r:embed="rId3"/>
          <a:srcRect/>
          <a:stretch>
            <a:fillRect/>
          </a:stretch>
        </p:blipFill>
        <p:spPr bwMode="auto">
          <a:xfrm>
            <a:off x="228600" y="742950"/>
            <a:ext cx="5162550" cy="2286000"/>
          </a:xfrm>
          <a:prstGeom prst="rect">
            <a:avLst/>
          </a:prstGeom>
          <a:noFill/>
        </p:spPr>
      </p:pic>
      <p:pic>
        <p:nvPicPr>
          <p:cNvPr id="6" name="Picture 3" descr="C:\Users\A\Desktop\images.png"/>
          <p:cNvPicPr>
            <a:picLocks noChangeAspect="1" noChangeArrowheads="1"/>
          </p:cNvPicPr>
          <p:nvPr/>
        </p:nvPicPr>
        <p:blipFill>
          <a:blip r:embed="rId4"/>
          <a:srcRect/>
          <a:stretch>
            <a:fillRect/>
          </a:stretch>
        </p:blipFill>
        <p:spPr bwMode="auto">
          <a:xfrm>
            <a:off x="914400" y="3257550"/>
            <a:ext cx="3886200" cy="16002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311408"/>
            <a:ext cx="7696200" cy="4616648"/>
          </a:xfrm>
          <a:prstGeom prst="rect">
            <a:avLst/>
          </a:prstGeom>
        </p:spPr>
        <p:txBody>
          <a:bodyPr wrap="square">
            <a:spAutoFit/>
          </a:bodyPr>
          <a:lstStyle/>
          <a:p>
            <a:pPr algn="just"/>
            <a:r>
              <a:rPr lang="en-US" sz="1400" b="1" dirty="0" smtClean="0">
                <a:latin typeface="Calibri" pitchFamily="34" charset="0"/>
                <a:cs typeface="Calibri" pitchFamily="34" charset="0"/>
              </a:rPr>
              <a:t>Saturated fatty acids (general formula CnH</a:t>
            </a:r>
            <a:r>
              <a:rPr lang="en-US" sz="1400" b="1" baseline="-25000" dirty="0" smtClean="0">
                <a:latin typeface="Calibri" pitchFamily="34" charset="0"/>
                <a:cs typeface="Calibri" pitchFamily="34" charset="0"/>
              </a:rPr>
              <a:t>2</a:t>
            </a:r>
            <a:r>
              <a:rPr lang="en-US" sz="1400" b="1" dirty="0" smtClean="0">
                <a:latin typeface="Calibri" pitchFamily="34" charset="0"/>
                <a:cs typeface="Calibri" pitchFamily="34" charset="0"/>
              </a:rPr>
              <a:t>nO</a:t>
            </a:r>
            <a:r>
              <a:rPr lang="en-US" sz="1400" b="1" baseline="-25000" dirty="0" smtClean="0">
                <a:latin typeface="Calibri" pitchFamily="34" charset="0"/>
                <a:cs typeface="Calibri" pitchFamily="34" charset="0"/>
              </a:rPr>
              <a:t>2</a:t>
            </a:r>
            <a:r>
              <a:rPr lang="en-US" sz="1400" b="1" dirty="0" smtClean="0">
                <a:latin typeface="Calibri" pitchFamily="34" charset="0"/>
                <a:cs typeface="Calibri" pitchFamily="34" charset="0"/>
              </a:rPr>
              <a:t>)</a:t>
            </a:r>
            <a:r>
              <a:rPr lang="en-US" sz="1400" dirty="0" smtClean="0">
                <a:latin typeface="Calibri" pitchFamily="34" charset="0"/>
                <a:cs typeface="Calibri" pitchFamily="34" charset="0"/>
              </a:rPr>
              <a:t> lack double bonds between the individual carbon atoms, while in </a:t>
            </a:r>
            <a:r>
              <a:rPr lang="en-US" sz="1400" b="1" dirty="0" smtClean="0">
                <a:latin typeface="Calibri" pitchFamily="34" charset="0"/>
                <a:cs typeface="Calibri" pitchFamily="34" charset="0"/>
              </a:rPr>
              <a:t>unsaturated fatty acids (general formula CnH</a:t>
            </a:r>
            <a:r>
              <a:rPr lang="en-US" sz="1400" b="1" baseline="-25000" dirty="0" smtClean="0">
                <a:latin typeface="Calibri" pitchFamily="34" charset="0"/>
                <a:cs typeface="Calibri" pitchFamily="34" charset="0"/>
              </a:rPr>
              <a:t>2</a:t>
            </a:r>
            <a:r>
              <a:rPr lang="en-US" sz="1400" b="1" dirty="0" smtClean="0">
                <a:latin typeface="Calibri" pitchFamily="34" charset="0"/>
                <a:cs typeface="Calibri" pitchFamily="34" charset="0"/>
              </a:rPr>
              <a:t>n-2xO</a:t>
            </a:r>
            <a:r>
              <a:rPr lang="en-US" sz="1400" b="1" baseline="-25000" dirty="0" smtClean="0">
                <a:latin typeface="Calibri" pitchFamily="34" charset="0"/>
                <a:cs typeface="Calibri" pitchFamily="34" charset="0"/>
              </a:rPr>
              <a:t>2</a:t>
            </a:r>
            <a:r>
              <a:rPr lang="en-US" sz="1400" b="1" dirty="0" smtClean="0">
                <a:latin typeface="Calibri" pitchFamily="34" charset="0"/>
                <a:cs typeface="Calibri" pitchFamily="34" charset="0"/>
              </a:rPr>
              <a:t>) </a:t>
            </a:r>
            <a:r>
              <a:rPr lang="en-US" sz="1400" dirty="0" smtClean="0">
                <a:latin typeface="Calibri" pitchFamily="34" charset="0"/>
                <a:cs typeface="Calibri" pitchFamily="34" charset="0"/>
              </a:rPr>
              <a:t> there is at least one double bond in the </a:t>
            </a:r>
            <a:r>
              <a:rPr lang="en-US" sz="1400" b="1" dirty="0" smtClean="0">
                <a:latin typeface="Calibri" pitchFamily="34" charset="0"/>
                <a:cs typeface="Calibri" pitchFamily="34" charset="0"/>
              </a:rPr>
              <a:t>fatty acid</a:t>
            </a:r>
            <a:r>
              <a:rPr lang="en-US" sz="1400" dirty="0" smtClean="0">
                <a:latin typeface="Calibri" pitchFamily="34" charset="0"/>
                <a:cs typeface="Calibri" pitchFamily="34" charset="0"/>
              </a:rPr>
              <a:t> chain. </a:t>
            </a:r>
            <a:endParaRPr lang="en-US" sz="1400" dirty="0" smtClean="0">
              <a:latin typeface="Calibri" pitchFamily="34" charset="0"/>
              <a:cs typeface="Calibri" pitchFamily="34" charset="0"/>
            </a:endParaRPr>
          </a:p>
          <a:p>
            <a:pPr algn="just"/>
            <a:endParaRPr lang="en-US" sz="1400" b="1" dirty="0" smtClean="0">
              <a:latin typeface="Calibri" pitchFamily="34" charset="0"/>
              <a:cs typeface="Calibri" pitchFamily="34" charset="0"/>
            </a:endParaRPr>
          </a:p>
          <a:p>
            <a:pPr algn="just"/>
            <a:r>
              <a:rPr lang="en-US" sz="1400" b="1" dirty="0" smtClean="0">
                <a:latin typeface="Calibri" pitchFamily="34" charset="0"/>
                <a:cs typeface="Calibri" pitchFamily="34" charset="0"/>
              </a:rPr>
              <a:t>Saturated </a:t>
            </a:r>
            <a:r>
              <a:rPr lang="en-US" sz="1400" b="1" dirty="0" smtClean="0">
                <a:latin typeface="Calibri" pitchFamily="34" charset="0"/>
                <a:cs typeface="Calibri" pitchFamily="34" charset="0"/>
              </a:rPr>
              <a:t>fats</a:t>
            </a:r>
            <a:r>
              <a:rPr lang="en-US" sz="1400" dirty="0" smtClean="0">
                <a:latin typeface="Calibri" pitchFamily="34" charset="0"/>
                <a:cs typeface="Calibri" pitchFamily="34" charset="0"/>
              </a:rPr>
              <a:t> tend to be solid at room temperature and from animal sources, while </a:t>
            </a:r>
            <a:r>
              <a:rPr lang="en-US" sz="1400" b="1" dirty="0" smtClean="0">
                <a:latin typeface="Calibri" pitchFamily="34" charset="0"/>
                <a:cs typeface="Calibri" pitchFamily="34" charset="0"/>
              </a:rPr>
              <a:t>unsaturated fats</a:t>
            </a:r>
            <a:r>
              <a:rPr lang="en-US" sz="1400" dirty="0" smtClean="0">
                <a:latin typeface="Calibri" pitchFamily="34" charset="0"/>
                <a:cs typeface="Calibri" pitchFamily="34" charset="0"/>
              </a:rPr>
              <a:t> are usually liquid and from plant sources.</a:t>
            </a:r>
          </a:p>
          <a:p>
            <a:pPr algn="just"/>
            <a:endParaRPr lang="en-US" sz="1400" dirty="0" smtClean="0">
              <a:latin typeface="Calibri" pitchFamily="34" charset="0"/>
              <a:cs typeface="Calibri" pitchFamily="34" charset="0"/>
            </a:endParaRPr>
          </a:p>
          <a:p>
            <a:pPr algn="just"/>
            <a:r>
              <a:rPr lang="en-US" sz="1400" dirty="0" err="1" smtClean="0">
                <a:latin typeface="Calibri" pitchFamily="34" charset="0"/>
                <a:cs typeface="Calibri" pitchFamily="34" charset="0"/>
              </a:rPr>
              <a:t>Palmitic</a:t>
            </a:r>
            <a:r>
              <a:rPr lang="en-US" sz="1400" dirty="0" smtClean="0">
                <a:latin typeface="Calibri" pitchFamily="34" charset="0"/>
                <a:cs typeface="Calibri" pitchFamily="34" charset="0"/>
              </a:rPr>
              <a:t> </a:t>
            </a:r>
            <a:r>
              <a:rPr lang="en-US" sz="1400" dirty="0">
                <a:latin typeface="Calibri" pitchFamily="34" charset="0"/>
                <a:cs typeface="Calibri" pitchFamily="34" charset="0"/>
              </a:rPr>
              <a:t>acid is a saturated fatty acid. Its chemical formula is CH3​(CH2​)14​COOH.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Meat</a:t>
            </a:r>
            <a:r>
              <a:rPr lang="en-US" sz="1400" dirty="0">
                <a:latin typeface="Calibri" pitchFamily="34" charset="0"/>
                <a:cs typeface="Calibri" pitchFamily="34" charset="0"/>
              </a:rPr>
              <a:t>, cheese and diary products are the main source of the </a:t>
            </a:r>
            <a:r>
              <a:rPr lang="en-US" sz="1400" dirty="0" err="1">
                <a:latin typeface="Calibri" pitchFamily="34" charset="0"/>
                <a:cs typeface="Calibri" pitchFamily="34" charset="0"/>
              </a:rPr>
              <a:t>palmitic</a:t>
            </a:r>
            <a:r>
              <a:rPr lang="en-US" sz="1400" dirty="0">
                <a:latin typeface="Calibri" pitchFamily="34" charset="0"/>
                <a:cs typeface="Calibri" pitchFamily="34" charset="0"/>
              </a:rPr>
              <a:t> acid. </a:t>
            </a:r>
            <a:endParaRPr lang="en-US" sz="1400" dirty="0" smtClean="0">
              <a:latin typeface="Calibri" pitchFamily="34" charset="0"/>
              <a:cs typeface="Calibri" pitchFamily="34" charset="0"/>
            </a:endParaRPr>
          </a:p>
          <a:p>
            <a:pPr algn="just"/>
            <a:endParaRPr lang="en-US" sz="1400" b="1" dirty="0" smtClean="0">
              <a:latin typeface="Calibri" pitchFamily="34" charset="0"/>
              <a:cs typeface="Calibri" pitchFamily="34" charset="0"/>
            </a:endParaRPr>
          </a:p>
          <a:p>
            <a:pPr algn="just"/>
            <a:endParaRPr lang="en-US" sz="1400" b="1" dirty="0" smtClean="0">
              <a:latin typeface="Calibri" pitchFamily="34" charset="0"/>
              <a:cs typeface="Calibri" pitchFamily="34" charset="0"/>
            </a:endParaRPr>
          </a:p>
          <a:p>
            <a:pPr algn="just"/>
            <a:endParaRPr lang="en-US" sz="1400" b="1" dirty="0" smtClean="0">
              <a:latin typeface="Calibri" pitchFamily="34" charset="0"/>
              <a:cs typeface="Calibri" pitchFamily="34" charset="0"/>
            </a:endParaRPr>
          </a:p>
          <a:p>
            <a:pPr algn="just"/>
            <a:endParaRPr lang="en-US" sz="1400" b="1" dirty="0" smtClean="0">
              <a:latin typeface="Calibri" pitchFamily="34" charset="0"/>
              <a:cs typeface="Calibri" pitchFamily="34" charset="0"/>
            </a:endParaRPr>
          </a:p>
          <a:p>
            <a:pPr algn="just"/>
            <a:endParaRPr lang="en-US" sz="1400" b="1" dirty="0" smtClean="0">
              <a:latin typeface="Calibri" pitchFamily="34" charset="0"/>
              <a:cs typeface="Calibri" pitchFamily="34" charset="0"/>
            </a:endParaRPr>
          </a:p>
          <a:p>
            <a:pPr algn="just"/>
            <a:endParaRPr lang="en-US" sz="1400" b="1" dirty="0" smtClean="0">
              <a:latin typeface="Calibri" pitchFamily="34" charset="0"/>
              <a:cs typeface="Calibri" pitchFamily="34" charset="0"/>
            </a:endParaRPr>
          </a:p>
          <a:p>
            <a:pPr algn="just"/>
            <a:r>
              <a:rPr lang="en-US" sz="1400" b="1" dirty="0" err="1" smtClean="0">
                <a:latin typeface="Calibri" pitchFamily="34" charset="0"/>
                <a:cs typeface="Calibri" pitchFamily="34" charset="0"/>
              </a:rPr>
              <a:t>Arachidonic</a:t>
            </a:r>
            <a:r>
              <a:rPr lang="en-US" sz="1400" b="1" dirty="0" smtClean="0">
                <a:latin typeface="Calibri" pitchFamily="34" charset="0"/>
                <a:cs typeface="Calibri" pitchFamily="34" charset="0"/>
              </a:rPr>
              <a:t> acid</a:t>
            </a:r>
            <a:r>
              <a:rPr lang="en-US" sz="1400" dirty="0" smtClean="0">
                <a:latin typeface="Calibri" pitchFamily="34" charset="0"/>
                <a:cs typeface="Calibri" pitchFamily="34" charset="0"/>
              </a:rPr>
              <a:t> is a long-chain fatty </a:t>
            </a:r>
            <a:r>
              <a:rPr lang="en-US" sz="1400" b="1" dirty="0" smtClean="0">
                <a:latin typeface="Calibri" pitchFamily="34" charset="0"/>
                <a:cs typeface="Calibri" pitchFamily="34" charset="0"/>
              </a:rPr>
              <a:t>acid</a:t>
            </a:r>
            <a:r>
              <a:rPr lang="en-US" sz="1400" dirty="0" smtClean="0">
                <a:latin typeface="Calibri" pitchFamily="34" charset="0"/>
                <a:cs typeface="Calibri" pitchFamily="34" charset="0"/>
              </a:rPr>
              <a:t> that is a C20, polyunsaturated fatty </a:t>
            </a:r>
            <a:r>
              <a:rPr lang="en-US" sz="1400" b="1" dirty="0" smtClean="0">
                <a:latin typeface="Calibri" pitchFamily="34" charset="0"/>
                <a:cs typeface="Calibri" pitchFamily="34" charset="0"/>
              </a:rPr>
              <a:t>acid</a:t>
            </a:r>
            <a:r>
              <a:rPr lang="en-US" sz="1400" dirty="0" smtClean="0">
                <a:latin typeface="Calibri" pitchFamily="34" charset="0"/>
                <a:cs typeface="Calibri" pitchFamily="34" charset="0"/>
              </a:rPr>
              <a:t> having four (Z)-double bonds at positions 5, 8, </a:t>
            </a:r>
            <a:r>
              <a:rPr lang="en-US" sz="1400" b="1" dirty="0" smtClean="0">
                <a:latin typeface="Calibri" pitchFamily="34" charset="0"/>
                <a:cs typeface="Calibri" pitchFamily="34" charset="0"/>
              </a:rPr>
              <a:t>11</a:t>
            </a:r>
            <a:r>
              <a:rPr lang="en-US" sz="1400" dirty="0" smtClean="0">
                <a:latin typeface="Calibri" pitchFamily="34" charset="0"/>
                <a:cs typeface="Calibri" pitchFamily="34" charset="0"/>
              </a:rPr>
              <a:t> and 14. </a:t>
            </a:r>
            <a:endParaRPr lang="en-US" sz="1400" dirty="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a:latin typeface="Calibri" pitchFamily="34" charset="0"/>
              <a:cs typeface="Calibri" pitchFamily="34" charset="0"/>
            </a:endParaRPr>
          </a:p>
          <a:p>
            <a:pPr algn="just"/>
            <a:endParaRPr lang="en-US" sz="1400" dirty="0">
              <a:latin typeface="Calibri" pitchFamily="34" charset="0"/>
              <a:cs typeface="Calibri" pitchFamily="34" charset="0"/>
            </a:endParaRPr>
          </a:p>
        </p:txBody>
      </p:sp>
      <p:pic>
        <p:nvPicPr>
          <p:cNvPr id="6" name="Google Shape;69;p15"/>
          <p:cNvPicPr/>
          <p:nvPr/>
        </p:nvPicPr>
        <p:blipFill>
          <a:blip r:embed="rId2"/>
          <a:stretch/>
        </p:blipFill>
        <p:spPr>
          <a:xfrm>
            <a:off x="8219880" y="0"/>
            <a:ext cx="924120" cy="924120"/>
          </a:xfrm>
          <a:prstGeom prst="rect">
            <a:avLst/>
          </a:prstGeom>
          <a:ln>
            <a:noFill/>
          </a:ln>
        </p:spPr>
      </p:pic>
      <p:pic>
        <p:nvPicPr>
          <p:cNvPr id="37891" name="Picture 3" descr="C:\Users\A\Desktop\download (3).png"/>
          <p:cNvPicPr>
            <a:picLocks noChangeAspect="1" noChangeArrowheads="1"/>
          </p:cNvPicPr>
          <p:nvPr/>
        </p:nvPicPr>
        <p:blipFill>
          <a:blip r:embed="rId3"/>
          <a:srcRect/>
          <a:stretch>
            <a:fillRect/>
          </a:stretch>
        </p:blipFill>
        <p:spPr bwMode="auto">
          <a:xfrm>
            <a:off x="3048000" y="4248150"/>
            <a:ext cx="1084385" cy="609600"/>
          </a:xfrm>
          <a:prstGeom prst="rect">
            <a:avLst/>
          </a:prstGeom>
          <a:noFill/>
        </p:spPr>
      </p:pic>
      <p:pic>
        <p:nvPicPr>
          <p:cNvPr id="8" name="Picture 2" descr="C:\Users\A\Desktop\download (2).png"/>
          <p:cNvPicPr>
            <a:picLocks noChangeAspect="1" noChangeArrowheads="1"/>
          </p:cNvPicPr>
          <p:nvPr/>
        </p:nvPicPr>
        <p:blipFill>
          <a:blip r:embed="rId4"/>
          <a:srcRect/>
          <a:stretch>
            <a:fillRect/>
          </a:stretch>
        </p:blipFill>
        <p:spPr bwMode="auto">
          <a:xfrm>
            <a:off x="2438400" y="3028950"/>
            <a:ext cx="1828800" cy="50413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666750"/>
            <a:ext cx="7010400" cy="4308872"/>
          </a:xfrm>
          <a:prstGeom prst="rect">
            <a:avLst/>
          </a:prstGeom>
        </p:spPr>
        <p:txBody>
          <a:bodyPr wrap="square">
            <a:spAutoFit/>
          </a:bodyPr>
          <a:lstStyle/>
          <a:p>
            <a:pPr algn="just"/>
            <a:r>
              <a:rPr lang="en-US" sz="2200" dirty="0" smtClean="0">
                <a:solidFill>
                  <a:srgbClr val="FF0000"/>
                </a:solidFill>
                <a:latin typeface="Calibri" pitchFamily="34" charset="0"/>
                <a:cs typeface="Calibri" pitchFamily="34" charset="0"/>
              </a:rPr>
              <a:t>PRIMARY AND SECONDARY METABOLITES </a:t>
            </a:r>
          </a:p>
          <a:p>
            <a:pPr algn="just"/>
            <a:endParaRPr lang="en-US" sz="1400" dirty="0">
              <a:latin typeface="Calibri" pitchFamily="34" charset="0"/>
              <a:cs typeface="Calibri" pitchFamily="34" charset="0"/>
            </a:endParaRPr>
          </a:p>
          <a:p>
            <a:pPr algn="just"/>
            <a:r>
              <a:rPr lang="en-US" sz="1400" dirty="0" smtClean="0">
                <a:latin typeface="Calibri" pitchFamily="34" charset="0"/>
                <a:cs typeface="Calibri" pitchFamily="34" charset="0"/>
              </a:rPr>
              <a:t>The most exciting aspect of chemistry deals with isolating thousands of compounds, small and big, from living organisms, determining their structure and if possible </a:t>
            </a:r>
            <a:r>
              <a:rPr lang="en-US" sz="1400" dirty="0" err="1" smtClean="0">
                <a:latin typeface="Calibri" pitchFamily="34" charset="0"/>
                <a:cs typeface="Calibri" pitchFamily="34" charset="0"/>
              </a:rPr>
              <a:t>synthesising</a:t>
            </a:r>
            <a:r>
              <a:rPr lang="en-US" sz="1400" dirty="0" smtClean="0">
                <a:latin typeface="Calibri" pitchFamily="34" charset="0"/>
                <a:cs typeface="Calibri" pitchFamily="34" charset="0"/>
              </a:rPr>
              <a:t> them</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If one were to make a list of </a:t>
            </a:r>
            <a:r>
              <a:rPr lang="en-US" sz="1400" dirty="0" err="1" smtClean="0">
                <a:latin typeface="Calibri" pitchFamily="34" charset="0"/>
                <a:cs typeface="Calibri" pitchFamily="34" charset="0"/>
              </a:rPr>
              <a:t>biomolecules</a:t>
            </a:r>
            <a:r>
              <a:rPr lang="en-US" sz="1400" dirty="0" smtClean="0">
                <a:latin typeface="Calibri" pitchFamily="34" charset="0"/>
                <a:cs typeface="Calibri" pitchFamily="34" charset="0"/>
              </a:rPr>
              <a:t>, such a list would have thousands of organic compounds including amino acids, sugars, etc.</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In animal tissues, one notices the presence of all such categories of compounds.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These </a:t>
            </a:r>
            <a:r>
              <a:rPr lang="en-US" sz="1400" dirty="0" smtClean="0">
                <a:latin typeface="Calibri" pitchFamily="34" charset="0"/>
                <a:cs typeface="Calibri" pitchFamily="34" charset="0"/>
              </a:rPr>
              <a:t>are called primary metabolites</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However, when one analyses plant, fungal and microbial cells, one would see thousands of compounds other than these called primary metabolites, e.g. alkaloids, </a:t>
            </a:r>
            <a:r>
              <a:rPr lang="en-US" sz="1400" dirty="0" err="1" smtClean="0">
                <a:latin typeface="Calibri" pitchFamily="34" charset="0"/>
                <a:cs typeface="Calibri" pitchFamily="34" charset="0"/>
              </a:rPr>
              <a:t>flavonoids</a:t>
            </a:r>
            <a:r>
              <a:rPr lang="en-US" sz="1400" dirty="0" smtClean="0">
                <a:latin typeface="Calibri" pitchFamily="34" charset="0"/>
                <a:cs typeface="Calibri" pitchFamily="34" charset="0"/>
              </a:rPr>
              <a:t>, rubber, essential oils, antibiotics, </a:t>
            </a:r>
            <a:r>
              <a:rPr lang="en-US" sz="1400" dirty="0" err="1" smtClean="0">
                <a:latin typeface="Calibri" pitchFamily="34" charset="0"/>
                <a:cs typeface="Calibri" pitchFamily="34" charset="0"/>
              </a:rPr>
              <a:t>coloured</a:t>
            </a:r>
            <a:r>
              <a:rPr lang="en-US" sz="1400" dirty="0" smtClean="0">
                <a:latin typeface="Calibri" pitchFamily="34" charset="0"/>
                <a:cs typeface="Calibri" pitchFamily="34" charset="0"/>
              </a:rPr>
              <a:t> pigments, scents, gums, spices.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These </a:t>
            </a:r>
            <a:r>
              <a:rPr lang="en-US" sz="1400" dirty="0" smtClean="0">
                <a:latin typeface="Calibri" pitchFamily="34" charset="0"/>
                <a:cs typeface="Calibri" pitchFamily="34" charset="0"/>
              </a:rPr>
              <a:t>are called secondary metabolites.</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p:txBody>
      </p:sp>
      <p:pic>
        <p:nvPicPr>
          <p:cNvPr id="5" name="Google Shape;69;p15"/>
          <p:cNvPicPr/>
          <p:nvPr/>
        </p:nvPicPr>
        <p:blipFill>
          <a:blip r:embed="rId2"/>
          <a:stretch/>
        </p:blipFill>
        <p:spPr>
          <a:xfrm>
            <a:off x="8178504" y="83160"/>
            <a:ext cx="924120" cy="924120"/>
          </a:xfrm>
          <a:prstGeom prst="rect">
            <a:avLst/>
          </a:prstGeom>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742950"/>
            <a:ext cx="4572000" cy="2677656"/>
          </a:xfrm>
          <a:prstGeom prst="rect">
            <a:avLst/>
          </a:prstGeom>
        </p:spPr>
        <p:txBody>
          <a:bodyPr>
            <a:spAutoFit/>
          </a:bodyPr>
          <a:lstStyle/>
          <a:p>
            <a:pPr algn="just"/>
            <a:r>
              <a:rPr lang="en-US" sz="1400" dirty="0" smtClean="0">
                <a:latin typeface="Calibri" pitchFamily="34" charset="0"/>
                <a:cs typeface="Calibri" pitchFamily="34" charset="0"/>
              </a:rPr>
              <a:t> While primary metabolites have identifiable functions and play known roles in normal </a:t>
            </a:r>
            <a:r>
              <a:rPr lang="en-US" sz="1400" dirty="0" err="1" smtClean="0">
                <a:latin typeface="Calibri" pitchFamily="34" charset="0"/>
                <a:cs typeface="Calibri" pitchFamily="34" charset="0"/>
              </a:rPr>
              <a:t>physiologial</a:t>
            </a:r>
            <a:r>
              <a:rPr lang="en-US" sz="1400" dirty="0" smtClean="0">
                <a:latin typeface="Calibri" pitchFamily="34" charset="0"/>
                <a:cs typeface="Calibri" pitchFamily="34" charset="0"/>
              </a:rPr>
              <a:t> processes, </a:t>
            </a:r>
            <a:r>
              <a:rPr lang="en-US" sz="1400" dirty="0" smtClean="0">
                <a:latin typeface="Calibri" pitchFamily="34" charset="0"/>
                <a:cs typeface="Calibri" pitchFamily="34" charset="0"/>
              </a:rPr>
              <a:t>at </a:t>
            </a:r>
            <a:r>
              <a:rPr lang="en-US" sz="1400" dirty="0" smtClean="0">
                <a:latin typeface="Calibri" pitchFamily="34" charset="0"/>
                <a:cs typeface="Calibri" pitchFamily="34" charset="0"/>
              </a:rPr>
              <a:t>the moment, </a:t>
            </a:r>
            <a:r>
              <a:rPr lang="en-US" sz="1400" dirty="0" smtClean="0">
                <a:latin typeface="Calibri" pitchFamily="34" charset="0"/>
                <a:cs typeface="Calibri" pitchFamily="34" charset="0"/>
              </a:rPr>
              <a:t>to understand </a:t>
            </a:r>
            <a:r>
              <a:rPr lang="en-US" sz="1400" dirty="0" smtClean="0">
                <a:latin typeface="Calibri" pitchFamily="34" charset="0"/>
                <a:cs typeface="Calibri" pitchFamily="34" charset="0"/>
              </a:rPr>
              <a:t>the role or functions of all the ‘secondary metabolites’ in host organisms.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However</a:t>
            </a:r>
            <a:r>
              <a:rPr lang="en-US" sz="1400" dirty="0" smtClean="0">
                <a:latin typeface="Calibri" pitchFamily="34" charset="0"/>
                <a:cs typeface="Calibri" pitchFamily="34" charset="0"/>
              </a:rPr>
              <a:t>, many of them are useful to ‘human welfare’ (e.g., rubber, drugs, spices, scents and pigments).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Some </a:t>
            </a:r>
            <a:r>
              <a:rPr lang="en-US" sz="1400" dirty="0" smtClean="0">
                <a:latin typeface="Calibri" pitchFamily="34" charset="0"/>
                <a:cs typeface="Calibri" pitchFamily="34" charset="0"/>
              </a:rPr>
              <a:t>secondary metabolites have ecological importance. In the later chapters and years you will learn more about this.</a:t>
            </a:r>
            <a:endParaRPr lang="en-US" sz="1400" dirty="0">
              <a:latin typeface="Calibri" pitchFamily="34" charset="0"/>
              <a:cs typeface="Calibri" pitchFamily="34" charset="0"/>
            </a:endParaRPr>
          </a:p>
        </p:txBody>
      </p:sp>
      <p:pic>
        <p:nvPicPr>
          <p:cNvPr id="5" name="Google Shape;69;p15"/>
          <p:cNvPicPr/>
          <p:nvPr/>
        </p:nvPicPr>
        <p:blipFill>
          <a:blip r:embed="rId2"/>
          <a:stretch/>
        </p:blipFill>
        <p:spPr>
          <a:xfrm>
            <a:off x="8178504" y="83160"/>
            <a:ext cx="924120" cy="924120"/>
          </a:xfrm>
          <a:prstGeom prst="rect">
            <a:avLst/>
          </a:prstGeom>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C:\Users\A\Desktop\8426960844_f717f5fb44_o.jpg"/>
          <p:cNvPicPr>
            <a:picLocks noChangeAspect="1" noChangeArrowheads="1"/>
          </p:cNvPicPr>
          <p:nvPr/>
        </p:nvPicPr>
        <p:blipFill>
          <a:blip r:embed="rId2"/>
          <a:srcRect/>
          <a:stretch>
            <a:fillRect/>
          </a:stretch>
        </p:blipFill>
        <p:spPr bwMode="auto">
          <a:xfrm>
            <a:off x="1066800" y="1428750"/>
            <a:ext cx="5562600" cy="3000375"/>
          </a:xfrm>
          <a:prstGeom prst="rect">
            <a:avLst/>
          </a:prstGeom>
          <a:noFill/>
        </p:spPr>
      </p:pic>
      <p:pic>
        <p:nvPicPr>
          <p:cNvPr id="5" name="Google Shape;69;p15"/>
          <p:cNvPicPr/>
          <p:nvPr/>
        </p:nvPicPr>
        <p:blipFill>
          <a:blip r:embed="rId3"/>
          <a:stretch/>
        </p:blipFill>
        <p:spPr>
          <a:xfrm>
            <a:off x="8178504" y="83160"/>
            <a:ext cx="924120" cy="924120"/>
          </a:xfrm>
          <a:prstGeom prst="rect">
            <a:avLst/>
          </a:prstGeom>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366</TotalTime>
  <Words>806</Words>
  <Application>LibreOffice/5.1.2.2$Windows_X86_64 LibreOffice_project/d3bf12ecb743fc0d20e0be0c58ca359301eb705f</Application>
  <PresentationFormat>On-screen Show (16:9)</PresentationFormat>
  <Paragraphs>107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user</dc:creator>
  <dc:description/>
  <cp:lastModifiedBy>A</cp:lastModifiedBy>
  <cp:revision>105</cp:revision>
  <dcterms:modified xsi:type="dcterms:W3CDTF">2020-08-15T11:59:25Z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4</vt:i4>
  </property>
  <property fmtid="{D5CDD505-2E9C-101B-9397-08002B2CF9AE}" pid="8" name="PresentationFormat">
    <vt:lpwstr>On-screen Show (16:9)</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