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comments/comment1.xml" ContentType="application/vnd.openxmlformats-officedocument.presentationml.comment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bookmarkIdSeed="11">
  <p:sldMasterIdLst>
    <p:sldMasterId id="2147483648" r:id="rId1"/>
  </p:sldMasterIdLst>
  <p:sldIdLst>
    <p:sldId id="256" r:id="rId2"/>
    <p:sldId id="278" r:id="rId3"/>
    <p:sldId id="279" r:id="rId4"/>
    <p:sldId id="280" r:id="rId5"/>
    <p:sldId id="281" r:id="rId6"/>
    <p:sldId id="282" r:id="rId7"/>
    <p:sldId id="284" r:id="rId8"/>
    <p:sldId id="257" r:id="rId9"/>
    <p:sldId id="285" r:id="rId10"/>
    <p:sldId id="277" r:id="rId11"/>
    <p:sldId id="272" r:id="rId12"/>
    <p:sldId id="286" r:id="rId13"/>
    <p:sldId id="267" r:id="rId14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" initials="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19" autoAdjust="0"/>
    <p:restoredTop sz="94624" autoAdjust="0"/>
  </p:normalViewPr>
  <p:slideViewPr>
    <p:cSldViewPr>
      <p:cViewPr>
        <p:scale>
          <a:sx n="75" d="100"/>
          <a:sy n="75" d="100"/>
        </p:scale>
        <p:origin x="-366" y="-37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20-06-17T16:36:04.724" idx="1">
    <p:pos x="6118" y="0"/>
    <p:text>1. The logo in the centre looks bad. take it to TOP-LEFT
2. Where in ODM E Group Logo, here? 
3. What about, Closing Slide? 
Similar changes, pending in Kids World PPT as well +amanrouniyar@odmegroup.org
_Assigned to you_
-Swoyan Satyendu</p:text>
  </p:cm>
  <p:cm authorId="0" dt="2020-06-17T16:36:04.720" idx="2">
    <p:pos x="6118" y="0"/>
    <p:text>+amanrouniyar@odmegroup.org How come the website here is ODM Egroup and not ODM PS?
_Assigned to you_
-Swoyan Satyendu</p:text>
  </p:cm>
</p:cmLst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IN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1422720"/>
          </a:xfrm>
          <a:prstGeom prst="rect">
            <a:avLst/>
          </a:prstGeom>
        </p:spPr>
        <p:txBody>
          <a:bodyPr lIns="0" tIns="0" rIns="0" bIns="0"/>
          <a:lstStyle/>
          <a:p>
            <a:endParaRPr lang="en-IN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457200" y="2761920"/>
            <a:ext cx="8229240" cy="1422720"/>
          </a:xfrm>
          <a:prstGeom prst="rect">
            <a:avLst/>
          </a:prstGeom>
        </p:spPr>
        <p:txBody>
          <a:bodyPr lIns="0" tIns="0" rIns="0" bIns="0"/>
          <a:lstStyle/>
          <a:p>
            <a:endParaRPr lang="en-IN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IN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</p:spPr>
        <p:txBody>
          <a:bodyPr lIns="0" tIns="0" rIns="0" bIns="0"/>
          <a:lstStyle/>
          <a:p>
            <a:endParaRPr lang="en-IN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</p:spPr>
        <p:txBody>
          <a:bodyPr lIns="0" tIns="0" rIns="0" bIns="0"/>
          <a:lstStyle/>
          <a:p>
            <a:endParaRPr lang="en-IN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 type="body"/>
          </p:nvPr>
        </p:nvSpPr>
        <p:spPr>
          <a:xfrm>
            <a:off x="4674240" y="2761920"/>
            <a:ext cx="4015800" cy="1422720"/>
          </a:xfrm>
          <a:prstGeom prst="rect">
            <a:avLst/>
          </a:prstGeom>
        </p:spPr>
        <p:txBody>
          <a:bodyPr lIns="0" tIns="0" rIns="0" bIns="0"/>
          <a:lstStyle/>
          <a:p>
            <a:endParaRPr lang="en-IN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 type="body"/>
          </p:nvPr>
        </p:nvSpPr>
        <p:spPr>
          <a:xfrm>
            <a:off x="457200" y="2761920"/>
            <a:ext cx="4015800" cy="1422720"/>
          </a:xfrm>
          <a:prstGeom prst="rect">
            <a:avLst/>
          </a:prstGeom>
        </p:spPr>
        <p:txBody>
          <a:bodyPr lIns="0" tIns="0" rIns="0" bIns="0"/>
          <a:lstStyle/>
          <a:p>
            <a:endParaRPr lang="en-IN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IN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tIns="0" rIns="0" bIns="0"/>
          <a:lstStyle/>
          <a:p>
            <a:endParaRPr lang="en-IN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tIns="0" rIns="0" bIns="0"/>
          <a:lstStyle/>
          <a:p>
            <a:endParaRPr lang="en-IN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34" name="Picture 33"/>
          <p:cNvPicPr/>
          <p:nvPr/>
        </p:nvPicPr>
        <p:blipFill>
          <a:blip r:embed="rId2"/>
          <a:stretch/>
        </p:blipFill>
        <p:spPr>
          <a:xfrm>
            <a:off x="2702160" y="1203480"/>
            <a:ext cx="3738600" cy="2982960"/>
          </a:xfrm>
          <a:prstGeom prst="rect">
            <a:avLst/>
          </a:prstGeom>
          <a:ln>
            <a:noFill/>
          </a:ln>
        </p:spPr>
      </p:pic>
      <p:pic>
        <p:nvPicPr>
          <p:cNvPr id="35" name="Picture 34"/>
          <p:cNvPicPr/>
          <p:nvPr/>
        </p:nvPicPr>
        <p:blipFill>
          <a:blip r:embed="rId2"/>
          <a:stretch/>
        </p:blipFill>
        <p:spPr>
          <a:xfrm>
            <a:off x="2702160" y="1203480"/>
            <a:ext cx="3738600" cy="298296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IN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IN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IN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tIns="0" rIns="0" bIns="0"/>
          <a:lstStyle/>
          <a:p>
            <a:endParaRPr lang="en-IN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IN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2982960"/>
          </a:xfrm>
          <a:prstGeom prst="rect">
            <a:avLst/>
          </a:prstGeom>
        </p:spPr>
        <p:txBody>
          <a:bodyPr lIns="0" tIns="0" rIns="0" bIns="0"/>
          <a:lstStyle/>
          <a:p>
            <a:endParaRPr lang="en-IN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2982960"/>
          </a:xfrm>
          <a:prstGeom prst="rect">
            <a:avLst/>
          </a:prstGeom>
        </p:spPr>
        <p:txBody>
          <a:bodyPr lIns="0" tIns="0" rIns="0" bIns="0"/>
          <a:lstStyle/>
          <a:p>
            <a:endParaRPr lang="en-IN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IN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457200" y="205200"/>
            <a:ext cx="8229240" cy="39812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IN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IN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</p:spPr>
        <p:txBody>
          <a:bodyPr lIns="0" tIns="0" rIns="0" bIns="0"/>
          <a:lstStyle/>
          <a:p>
            <a:endParaRPr lang="en-IN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 type="body"/>
          </p:nvPr>
        </p:nvSpPr>
        <p:spPr>
          <a:xfrm>
            <a:off x="457200" y="2761920"/>
            <a:ext cx="4015800" cy="1422720"/>
          </a:xfrm>
          <a:prstGeom prst="rect">
            <a:avLst/>
          </a:prstGeom>
        </p:spPr>
        <p:txBody>
          <a:bodyPr lIns="0" tIns="0" rIns="0" bIns="0"/>
          <a:lstStyle/>
          <a:p>
            <a:endParaRPr lang="en-IN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2982960"/>
          </a:xfrm>
          <a:prstGeom prst="rect">
            <a:avLst/>
          </a:prstGeom>
        </p:spPr>
        <p:txBody>
          <a:bodyPr lIns="0" tIns="0" rIns="0" bIns="0"/>
          <a:lstStyle/>
          <a:p>
            <a:endParaRPr lang="en-IN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IN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2982960"/>
          </a:xfrm>
          <a:prstGeom prst="rect">
            <a:avLst/>
          </a:prstGeom>
        </p:spPr>
        <p:txBody>
          <a:bodyPr lIns="0" tIns="0" rIns="0" bIns="0"/>
          <a:lstStyle/>
          <a:p>
            <a:endParaRPr lang="en-IN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</p:spPr>
        <p:txBody>
          <a:bodyPr lIns="0" tIns="0" rIns="0" bIns="0"/>
          <a:lstStyle/>
          <a:p>
            <a:endParaRPr lang="en-IN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body"/>
          </p:nvPr>
        </p:nvSpPr>
        <p:spPr>
          <a:xfrm>
            <a:off x="4674240" y="2761920"/>
            <a:ext cx="4015800" cy="1422720"/>
          </a:xfrm>
          <a:prstGeom prst="rect">
            <a:avLst/>
          </a:prstGeom>
        </p:spPr>
        <p:txBody>
          <a:bodyPr lIns="0" tIns="0" rIns="0" bIns="0"/>
          <a:lstStyle/>
          <a:p>
            <a:endParaRPr lang="en-IN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IN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</p:spPr>
        <p:txBody>
          <a:bodyPr lIns="0" tIns="0" rIns="0" bIns="0"/>
          <a:lstStyle/>
          <a:p>
            <a:endParaRPr lang="en-IN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</p:spPr>
        <p:txBody>
          <a:bodyPr lIns="0" tIns="0" rIns="0" bIns="0"/>
          <a:lstStyle/>
          <a:p>
            <a:endParaRPr lang="en-IN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457200" y="2761920"/>
            <a:ext cx="8229240" cy="1422720"/>
          </a:xfrm>
          <a:prstGeom prst="rect">
            <a:avLst/>
          </a:prstGeom>
        </p:spPr>
        <p:txBody>
          <a:bodyPr lIns="0" tIns="0" rIns="0" bIns="0"/>
          <a:lstStyle/>
          <a:p>
            <a:endParaRPr lang="en-IN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en-IN" sz="4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Click to edit the title text format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tIns="0" rIns="0" bIns="0"/>
          <a:lstStyle/>
          <a:p>
            <a:pPr marL="432000" indent="-324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IN" sz="3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Click to edit the outline text format</a:t>
            </a:r>
          </a:p>
          <a:p>
            <a:pPr marL="864000" lvl="1" indent="-324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IN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Second Outline Level</a:t>
            </a:r>
          </a:p>
          <a:p>
            <a:pPr marL="1296000" lvl="2" indent="-288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IN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Third Outline Level</a:t>
            </a:r>
          </a:p>
          <a:p>
            <a:pPr marL="1728000" lvl="3" indent="-216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IN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Fourth Outline Level</a:t>
            </a:r>
          </a:p>
          <a:p>
            <a:pPr marL="2160000" lvl="4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IN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Fifth Outline Level</a:t>
            </a:r>
          </a:p>
          <a:p>
            <a:pPr marL="2592000" lvl="5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IN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Sixth Outline Level</a:t>
            </a:r>
          </a:p>
          <a:p>
            <a:pPr marL="3024000" lvl="6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IN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Seventh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comments" Target="../comments/commen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" name="Google Shape;54;p13"/>
          <p:cNvPicPr/>
          <p:nvPr/>
        </p:nvPicPr>
        <p:blipFill>
          <a:blip r:embed="rId2"/>
          <a:stretch/>
        </p:blipFill>
        <p:spPr>
          <a:xfrm>
            <a:off x="0" y="3777480"/>
            <a:ext cx="9142560" cy="1364400"/>
          </a:xfrm>
          <a:prstGeom prst="rect">
            <a:avLst/>
          </a:prstGeom>
          <a:ln>
            <a:noFill/>
          </a:ln>
        </p:spPr>
      </p:pic>
      <p:pic>
        <p:nvPicPr>
          <p:cNvPr id="37" name="Google Shape;55;p13"/>
          <p:cNvPicPr/>
          <p:nvPr/>
        </p:nvPicPr>
        <p:blipFill>
          <a:blip r:embed="rId3"/>
          <a:stretch/>
        </p:blipFill>
        <p:spPr>
          <a:xfrm>
            <a:off x="7904880" y="105840"/>
            <a:ext cx="1168920" cy="1168920"/>
          </a:xfrm>
          <a:prstGeom prst="rect">
            <a:avLst/>
          </a:prstGeom>
          <a:ln>
            <a:noFill/>
          </a:ln>
        </p:spPr>
      </p:pic>
      <p:sp>
        <p:nvSpPr>
          <p:cNvPr id="38" name="CustomShape 1"/>
          <p:cNvSpPr/>
          <p:nvPr/>
        </p:nvSpPr>
        <p:spPr>
          <a:xfrm>
            <a:off x="191160" y="751933"/>
            <a:ext cx="8761680" cy="1045654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91440" rIns="90000" bIns="91440"/>
          <a:lstStyle/>
          <a:p>
            <a:pPr algn="ctr">
              <a:lnSpc>
                <a:spcPct val="100000"/>
              </a:lnSpc>
            </a:pPr>
            <a:r>
              <a:rPr lang="en-IN" sz="3000" b="1" spc="-1" dirty="0" smtClean="0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RESPIRATION IN PLANTS</a:t>
            </a:r>
          </a:p>
          <a:p>
            <a:pPr algn="ctr">
              <a:lnSpc>
                <a:spcPct val="100000"/>
              </a:lnSpc>
            </a:pPr>
            <a:r>
              <a:rPr lang="en-IN" sz="2500" b="1" strike="noStrike" spc="-1" dirty="0" smtClean="0">
                <a:uFill>
                  <a:solidFill>
                    <a:srgbClr val="FFFFFF"/>
                  </a:solidFill>
                </a:uFill>
                <a:latin typeface="Calibri"/>
              </a:rPr>
              <a:t>TYPES OF RESPIRATION AND FERMENTATION</a:t>
            </a:r>
            <a:endParaRPr lang="en-IN" sz="2500" b="0" strike="noStrike" spc="-1" dirty="0"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9" name="CustomShape 2"/>
          <p:cNvSpPr/>
          <p:nvPr/>
        </p:nvSpPr>
        <p:spPr>
          <a:xfrm>
            <a:off x="1979712" y="2355726"/>
            <a:ext cx="5756040" cy="122413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91440" rIns="90000" bIns="91440"/>
          <a:lstStyle/>
          <a:p>
            <a:pPr>
              <a:lnSpc>
                <a:spcPct val="100000"/>
              </a:lnSpc>
            </a:pPr>
            <a:r>
              <a:rPr lang="en-IN" sz="1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</a:rPr>
              <a:t>SUBJECT : BIOLOGY</a:t>
            </a:r>
            <a:endParaRPr lang="en-IN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en-IN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  <a:spcAft>
                <a:spcPts val="600"/>
              </a:spcAft>
            </a:pPr>
            <a:r>
              <a:rPr lang="en-IN" sz="1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</a:rPr>
              <a:t>CHAPTER NUMBER: </a:t>
            </a:r>
            <a:r>
              <a:rPr lang="en-IN" sz="1400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</a:rPr>
              <a:t>14</a:t>
            </a:r>
          </a:p>
          <a:p>
            <a:pPr>
              <a:lnSpc>
                <a:spcPct val="100000"/>
              </a:lnSpc>
              <a:spcAft>
                <a:spcPts val="600"/>
              </a:spcAft>
            </a:pPr>
            <a:r>
              <a:rPr lang="en-IN" sz="1400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</a:rPr>
              <a:t>CHAPTER </a:t>
            </a:r>
            <a:r>
              <a:rPr lang="en-IN" sz="1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</a:rPr>
              <a:t>NAME : </a:t>
            </a:r>
            <a:r>
              <a:rPr lang="en-IN" sz="1400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</a:rPr>
              <a:t>RESPIRATION IN PLANTS</a:t>
            </a:r>
            <a:endParaRPr lang="en-IN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oogle Shape;55;p13"/>
          <p:cNvPicPr/>
          <p:nvPr/>
        </p:nvPicPr>
        <p:blipFill>
          <a:blip r:embed="rId2"/>
          <a:stretch/>
        </p:blipFill>
        <p:spPr>
          <a:xfrm>
            <a:off x="8001000" y="105840"/>
            <a:ext cx="1072800" cy="789510"/>
          </a:xfrm>
          <a:prstGeom prst="rect">
            <a:avLst/>
          </a:prstGeom>
          <a:ln>
            <a:noFill/>
          </a:ln>
        </p:spPr>
      </p:pic>
      <p:sp>
        <p:nvSpPr>
          <p:cNvPr id="10242" name="AutoShape 2"/>
          <p:cNvSpPr>
            <a:spLocks noChangeAspect="1" noChangeArrowheads="1"/>
          </p:cNvSpPr>
          <p:nvPr/>
        </p:nvSpPr>
        <p:spPr bwMode="auto">
          <a:xfrm>
            <a:off x="0" y="457200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0241" name="Picture 95" descr="20161014-194122661-6307-o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09600" y="4476750"/>
            <a:ext cx="4695825" cy="333375"/>
          </a:xfrm>
          <a:prstGeom prst="rect">
            <a:avLst/>
          </a:prstGeom>
          <a:noFill/>
        </p:spPr>
      </p:pic>
      <p:sp>
        <p:nvSpPr>
          <p:cNvPr id="10243" name="Rectangle 3"/>
          <p:cNvSpPr>
            <a:spLocks noChangeArrowheads="1"/>
          </p:cNvSpPr>
          <p:nvPr/>
        </p:nvSpPr>
        <p:spPr bwMode="auto">
          <a:xfrm>
            <a:off x="304800" y="209550"/>
            <a:ext cx="6019800" cy="4025415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0" tIns="73002" rIns="0" bIns="73002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en-US" sz="22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  <a:ea typeface="Times New Roman" pitchFamily="18" charset="0"/>
                <a:cs typeface="Calibri" pitchFamily="34" charset="0"/>
              </a:rPr>
              <a:t>Aerobic Respiration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endParaRPr kumimoji="0" lang="en-US" sz="2200" b="1" i="1" u="none" strike="noStrike" cap="none" normalizeH="0" baseline="0" dirty="0" smtClean="0">
              <a:ln>
                <a:noFill/>
              </a:ln>
              <a:solidFill>
                <a:srgbClr val="4F81BD"/>
              </a:solidFill>
              <a:effectLst/>
              <a:latin typeface="Cambria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Calibri" pitchFamily="34" charset="0"/>
              </a:rPr>
              <a:t>For aerobic respiration to take place within the mitochondria, the final product of </a:t>
            </a: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Calibri" pitchFamily="34" charset="0"/>
              </a:rPr>
              <a:t>glycolysis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Calibri" pitchFamily="34" charset="0"/>
              </a:rPr>
              <a:t>, </a:t>
            </a: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Calibri" pitchFamily="34" charset="0"/>
              </a:rPr>
              <a:t>pyruvate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Calibri" pitchFamily="34" charset="0"/>
              </a:rPr>
              <a:t> is transported from the cytoplasm into the mitochondria. 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endParaRPr kumimoji="0" lang="en-US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Calibri" pitchFamily="34" charset="0"/>
              </a:rPr>
              <a:t>The crucial events in aerobic respiration are: </a:t>
            </a:r>
            <a:endParaRPr kumimoji="0" lang="en-US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Times New Roman" pitchFamily="18" charset="0"/>
              <a:cs typeface="Calibri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endParaRPr kumimoji="0" lang="en-US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Calibri" pitchFamily="34" charset="0"/>
              </a:rPr>
              <a:t>• The complete oxidation of </a:t>
            </a: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Calibri" pitchFamily="34" charset="0"/>
              </a:rPr>
              <a:t>pyruvate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Calibri" pitchFamily="34" charset="0"/>
              </a:rPr>
              <a:t> by the stepwise removal of all the hydrogen atoms, leaving three molecules of CO</a:t>
            </a:r>
            <a:r>
              <a:rPr kumimoji="0" lang="en-US" sz="1400" b="0" i="0" u="none" strike="noStrike" cap="none" normalizeH="0" baseline="-2500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Calibri" pitchFamily="34" charset="0"/>
              </a:rPr>
              <a:t>2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Calibri" pitchFamily="34" charset="0"/>
              </a:rPr>
              <a:t> . </a:t>
            </a:r>
            <a:endParaRPr kumimoji="0" lang="en-US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Times New Roman" pitchFamily="18" charset="0"/>
              <a:cs typeface="Calibri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endParaRPr kumimoji="0" lang="en-US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Calibri" pitchFamily="34" charset="0"/>
              </a:rPr>
              <a:t>• The passing on of the electrons removed as part of the hydrogen atoms to molecular O</a:t>
            </a:r>
            <a:r>
              <a:rPr kumimoji="0" lang="en-US" sz="1400" b="0" i="0" u="none" strike="noStrike" cap="none" normalizeH="0" baseline="-2500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Calibri" pitchFamily="34" charset="0"/>
              </a:rPr>
              <a:t>2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Calibri" pitchFamily="34" charset="0"/>
              </a:rPr>
              <a:t> with simultaneous synthesis of ATP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Calibri" pitchFamily="34" charset="0"/>
              </a:rPr>
              <a:t>.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endParaRPr kumimoji="0" lang="en-US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endParaRPr kumimoji="0" lang="en-US" sz="1400" b="0" i="0" u="none" strike="noStrike" cap="none" normalizeH="0" baseline="0" dirty="0" smtClean="0">
              <a:ln>
                <a:noFill/>
              </a:ln>
              <a:solidFill>
                <a:srgbClr val="4C4C4C"/>
              </a:solidFill>
              <a:effectLst/>
              <a:latin typeface="Calibri" pitchFamily="34" charset="0"/>
              <a:ea typeface="Times New Roman" pitchFamily="18" charset="0"/>
              <a:cs typeface="Calibri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rgbClr val="4C4C4C"/>
                </a:solidFill>
                <a:effectLst/>
                <a:latin typeface="Calibri" pitchFamily="34" charset="0"/>
                <a:ea typeface="Times New Roman" pitchFamily="18" charset="0"/>
                <a:cs typeface="Calibri" pitchFamily="34" charset="0"/>
              </a:rPr>
              <a:t>This entire process is catalyzed by </a:t>
            </a: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rgbClr val="4C4C4C"/>
                </a:solidFill>
                <a:effectLst/>
                <a:latin typeface="Calibri" pitchFamily="34" charset="0"/>
                <a:ea typeface="Times New Roman" pitchFamily="18" charset="0"/>
                <a:cs typeface="Calibri" pitchFamily="34" charset="0"/>
              </a:rPr>
              <a:t>pyruvic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rgbClr val="4C4C4C"/>
                </a:solidFill>
                <a:effectLst/>
                <a:latin typeface="Calibri" pitchFamily="34" charset="0"/>
                <a:ea typeface="Times New Roman" pitchFamily="18" charset="0"/>
                <a:cs typeface="Calibri" pitchFamily="34" charset="0"/>
              </a:rPr>
              <a:t> </a:t>
            </a: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rgbClr val="4C4C4C"/>
                </a:solidFill>
                <a:effectLst/>
                <a:latin typeface="Calibri" pitchFamily="34" charset="0"/>
                <a:ea typeface="Times New Roman" pitchFamily="18" charset="0"/>
                <a:cs typeface="Calibri" pitchFamily="34" charset="0"/>
              </a:rPr>
              <a:t>dehydrogenase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rgbClr val="4C4C4C"/>
                </a:solidFill>
                <a:effectLst/>
                <a:latin typeface="Calibri" pitchFamily="34" charset="0"/>
                <a:ea typeface="Times New Roman" pitchFamily="18" charset="0"/>
                <a:cs typeface="Calibri" pitchFamily="34" charset="0"/>
              </a:rPr>
              <a:t> and this reaction requires involvement of several coenzymes such as Coenzyme A and NAD</a:t>
            </a:r>
            <a:r>
              <a:rPr kumimoji="0" lang="en-US" sz="1400" b="0" i="0" u="none" strike="noStrike" cap="none" normalizeH="0" baseline="30000" dirty="0" smtClean="0">
                <a:ln>
                  <a:noFill/>
                </a:ln>
                <a:solidFill>
                  <a:srgbClr val="4C4C4C"/>
                </a:solidFill>
                <a:effectLst/>
                <a:latin typeface="Calibri" pitchFamily="34" charset="0"/>
                <a:ea typeface="Times New Roman" pitchFamily="18" charset="0"/>
                <a:cs typeface="Calibri" pitchFamily="34" charset="0"/>
              </a:rPr>
              <a:t>+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rgbClr val="4C4C4C"/>
                </a:solidFill>
                <a:effectLst/>
                <a:latin typeface="Calibri" pitchFamily="34" charset="0"/>
                <a:ea typeface="Times New Roman" pitchFamily="18" charset="0"/>
                <a:cs typeface="Calibri" pitchFamily="34" charset="0"/>
              </a:rPr>
              <a:t>.</a:t>
            </a:r>
            <a:endParaRPr kumimoji="0" lang="en-US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rgbClr val="4C4C4C"/>
                </a:solidFill>
                <a:effectLst/>
                <a:latin typeface="Calibri" pitchFamily="34" charset="0"/>
                <a:ea typeface="Times New Roman" pitchFamily="18" charset="0"/>
                <a:cs typeface="Calibri" pitchFamily="34" charset="0"/>
              </a:rPr>
              <a:t>  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244" name="Rectangle 4"/>
          <p:cNvSpPr>
            <a:spLocks noChangeArrowheads="1"/>
          </p:cNvSpPr>
          <p:nvPr/>
        </p:nvSpPr>
        <p:spPr bwMode="auto">
          <a:xfrm>
            <a:off x="0" y="798513"/>
            <a:ext cx="9144000" cy="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0245" name="Rectangle 5"/>
          <p:cNvSpPr>
            <a:spLocks noChangeArrowheads="1"/>
          </p:cNvSpPr>
          <p:nvPr/>
        </p:nvSpPr>
        <p:spPr bwMode="auto">
          <a:xfrm>
            <a:off x="0" y="1131888"/>
            <a:ext cx="9144000" cy="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Google Shape;62;p14"/>
          <p:cNvPicPr/>
          <p:nvPr/>
        </p:nvPicPr>
        <p:blipFill>
          <a:blip r:embed="rId2"/>
          <a:stretch/>
        </p:blipFill>
        <p:spPr>
          <a:xfrm>
            <a:off x="7848600" y="133350"/>
            <a:ext cx="1031728" cy="1143000"/>
          </a:xfrm>
          <a:prstGeom prst="rect">
            <a:avLst/>
          </a:prstGeom>
          <a:ln>
            <a:noFill/>
          </a:ln>
        </p:spPr>
      </p:pic>
      <p:sp>
        <p:nvSpPr>
          <p:cNvPr id="9217" name="Rectangle 1"/>
          <p:cNvSpPr>
            <a:spLocks noChangeArrowheads="1"/>
          </p:cNvSpPr>
          <p:nvPr/>
        </p:nvSpPr>
        <p:spPr bwMode="auto">
          <a:xfrm>
            <a:off x="762000" y="742950"/>
            <a:ext cx="6553200" cy="3809971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0" tIns="73002" rIns="0" bIns="73002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50875" algn="l"/>
              </a:tabLst>
            </a:pP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Calibri" pitchFamily="34" charset="0"/>
              </a:rPr>
              <a:t>The first process takes place in the matrix of the mitochondria while the second process is located on the inner membrane of the mitochondria.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50875" algn="l"/>
              </a:tabLst>
            </a:pPr>
            <a:endParaRPr lang="en-US" sz="1400" dirty="0" smtClean="0">
              <a:latin typeface="Calibri" pitchFamily="34" charset="0"/>
              <a:ea typeface="Times New Roman" pitchFamily="18" charset="0"/>
              <a:cs typeface="Calibri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50875" algn="l"/>
              </a:tabLst>
            </a:pP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Calibri" pitchFamily="34" charset="0"/>
              </a:rPr>
              <a:t> </a:t>
            </a: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Calibri" pitchFamily="34" charset="0"/>
              </a:rPr>
              <a:t>Pyruvate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Calibri" pitchFamily="34" charset="0"/>
              </a:rPr>
              <a:t>, which is formed by the </a:t>
            </a: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Calibri" pitchFamily="34" charset="0"/>
              </a:rPr>
              <a:t>glycolytic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Calibri" pitchFamily="34" charset="0"/>
              </a:rPr>
              <a:t> catabolism of carbohydrates in the </a:t>
            </a: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Calibri" pitchFamily="34" charset="0"/>
              </a:rPr>
              <a:t>cytosol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Calibri" pitchFamily="34" charset="0"/>
              </a:rPr>
              <a:t>, after it enters mitochondrial matrix undergoes oxidative </a:t>
            </a: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Calibri" pitchFamily="34" charset="0"/>
              </a:rPr>
              <a:t>decarboxylation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Calibri" pitchFamily="34" charset="0"/>
              </a:rPr>
              <a:t> by a complex set of reactions </a:t>
            </a: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Calibri" pitchFamily="34" charset="0"/>
              </a:rPr>
              <a:t>catalysed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Calibri" pitchFamily="34" charset="0"/>
              </a:rPr>
              <a:t> by </a:t>
            </a: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Calibri" pitchFamily="34" charset="0"/>
              </a:rPr>
              <a:t>pyruvic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Calibri" pitchFamily="34" charset="0"/>
              </a:rPr>
              <a:t> </a:t>
            </a: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Calibri" pitchFamily="34" charset="0"/>
              </a:rPr>
              <a:t>dehydrogenase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Calibri" pitchFamily="34" charset="0"/>
              </a:rPr>
              <a:t>.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50875" algn="l"/>
              </a:tabLst>
            </a:pPr>
            <a:endParaRPr lang="en-US" sz="1400" dirty="0" smtClean="0">
              <a:latin typeface="Calibri" pitchFamily="34" charset="0"/>
              <a:ea typeface="Times New Roman" pitchFamily="18" charset="0"/>
              <a:cs typeface="Calibri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50875" algn="l"/>
              </a:tabLst>
            </a:pP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Calibri" pitchFamily="34" charset="0"/>
              </a:rPr>
              <a:t> The reactions </a:t>
            </a: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Calibri" pitchFamily="34" charset="0"/>
              </a:rPr>
              <a:t>catalysed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Calibri" pitchFamily="34" charset="0"/>
              </a:rPr>
              <a:t> by </a:t>
            </a: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Calibri" pitchFamily="34" charset="0"/>
              </a:rPr>
              <a:t>pyruvic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Calibri" pitchFamily="34" charset="0"/>
              </a:rPr>
              <a:t> </a:t>
            </a: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Calibri" pitchFamily="34" charset="0"/>
              </a:rPr>
              <a:t>dehydrogenase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Calibri" pitchFamily="34" charset="0"/>
              </a:rPr>
              <a:t> require the participation of several coenzymes, including NAD+ and Coenzyme A.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50875" algn="l"/>
              </a:tabLst>
            </a:pPr>
            <a:endParaRPr kumimoji="0" lang="en-US" sz="1400" b="1" i="1" u="none" strike="noStrike" cap="none" normalizeH="0" baseline="0" dirty="0" smtClean="0">
              <a:ln>
                <a:noFill/>
              </a:ln>
              <a:solidFill>
                <a:srgbClr val="4F81BD"/>
              </a:solidFill>
              <a:effectLst/>
              <a:latin typeface="Cambria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50875" algn="l"/>
              </a:tabLst>
            </a:pPr>
            <a:r>
              <a:rPr kumimoji="0" lang="en-US" sz="1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Calibri" pitchFamily="34" charset="0"/>
              </a:rPr>
              <a:t>During this process, two molecules of NADH are produced from the metabolism of two molecules of </a:t>
            </a:r>
            <a:r>
              <a:rPr kumimoji="0" lang="en-US" sz="1400" b="0" i="1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Calibri" pitchFamily="34" charset="0"/>
              </a:rPr>
              <a:t>pyruvic</a:t>
            </a:r>
            <a:r>
              <a:rPr kumimoji="0" lang="en-US" sz="1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Calibri" pitchFamily="34" charset="0"/>
              </a:rPr>
              <a:t> acid (produced from one glucose molecule during </a:t>
            </a:r>
            <a:r>
              <a:rPr kumimoji="0" lang="en-US" sz="1400" b="0" i="1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Calibri" pitchFamily="34" charset="0"/>
              </a:rPr>
              <a:t>glycolysis</a:t>
            </a:r>
            <a:r>
              <a:rPr kumimoji="0" lang="en-US" sz="1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Calibri" pitchFamily="34" charset="0"/>
              </a:rPr>
              <a:t>).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50875" algn="l"/>
              </a:tabLst>
            </a:pPr>
            <a:endParaRPr lang="en-US" sz="1400" i="1" dirty="0" smtClean="0">
              <a:solidFill>
                <a:srgbClr val="000000"/>
              </a:solidFill>
              <a:latin typeface="Calibri" pitchFamily="34" charset="0"/>
              <a:ea typeface="Times New Roman" pitchFamily="18" charset="0"/>
              <a:cs typeface="Calibri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50875" algn="l"/>
              </a:tabLst>
            </a:pPr>
            <a:endParaRPr kumimoji="0" lang="en-US" sz="1400" b="0" i="1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Calibri" pitchFamily="34" charset="0"/>
              <a:ea typeface="Times New Roman" pitchFamily="18" charset="0"/>
              <a:cs typeface="Calibri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50875" algn="l"/>
              </a:tabLst>
            </a:pPr>
            <a:r>
              <a:rPr kumimoji="0" lang="en-US" sz="1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Calibri" pitchFamily="34" charset="0"/>
              </a:rPr>
              <a:t> </a:t>
            </a:r>
            <a:r>
              <a:rPr kumimoji="0" lang="en-US" sz="1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Calibri" pitchFamily="34" charset="0"/>
              </a:rPr>
              <a:t>The acetyl </a:t>
            </a:r>
            <a:r>
              <a:rPr kumimoji="0" lang="en-US" sz="1400" b="0" i="1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Calibri" pitchFamily="34" charset="0"/>
              </a:rPr>
              <a:t>CoA</a:t>
            </a:r>
            <a:r>
              <a:rPr kumimoji="0" lang="en-US" sz="1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Calibri" pitchFamily="34" charset="0"/>
              </a:rPr>
              <a:t> then enters a cyclic pathway, </a:t>
            </a:r>
            <a:r>
              <a:rPr kumimoji="0" lang="en-US" sz="1400" b="0" i="1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Calibri" pitchFamily="34" charset="0"/>
              </a:rPr>
              <a:t>tricarboxylic</a:t>
            </a:r>
            <a:r>
              <a:rPr kumimoji="0" lang="en-US" sz="1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Calibri" pitchFamily="34" charset="0"/>
              </a:rPr>
              <a:t> acid cycle, more commonly called as Krebs</a:t>
            </a:r>
            <a:r>
              <a:rPr kumimoji="0" lang="en-US" sz="1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mbria"/>
                <a:ea typeface="Times New Roman" pitchFamily="18" charset="0"/>
                <a:cs typeface="Calibri" pitchFamily="34" charset="0"/>
              </a:rPr>
              <a:t>’</a:t>
            </a:r>
            <a:r>
              <a:rPr kumimoji="0" lang="en-US" sz="1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Calibri" pitchFamily="34" charset="0"/>
              </a:rPr>
              <a:t> cycle after the scientist Hans Krebs who first elucidated</a:t>
            </a:r>
            <a:r>
              <a:rPr kumimoji="0" lang="en-US" sz="1400" b="1" i="1" u="none" strike="noStrike" cap="none" normalizeH="0" baseline="0" dirty="0" smtClean="0">
                <a:ln>
                  <a:noFill/>
                </a:ln>
                <a:solidFill>
                  <a:srgbClr val="4F81BD"/>
                </a:solidFill>
                <a:effectLst/>
                <a:latin typeface="Calibri" pitchFamily="34" charset="0"/>
                <a:ea typeface="Times New Roman" pitchFamily="18" charset="0"/>
                <a:cs typeface="Calibri" pitchFamily="34" charset="0"/>
              </a:rPr>
              <a:t> </a:t>
            </a:r>
            <a:r>
              <a:rPr kumimoji="0" lang="en-US" sz="14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Calibri" pitchFamily="34" charset="0"/>
              </a:rPr>
              <a:t>it.</a:t>
            </a:r>
            <a:endParaRPr kumimoji="0" lang="en-US" sz="1400" b="1" i="1" u="none" strike="noStrike" cap="none" normalizeH="0" baseline="0" dirty="0" smtClean="0">
              <a:ln>
                <a:noFill/>
              </a:ln>
              <a:solidFill>
                <a:srgbClr val="4F81BD"/>
              </a:solidFill>
              <a:effectLst/>
              <a:latin typeface="Cambria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50875" algn="l"/>
              </a:tabLst>
            </a:pPr>
            <a:endParaRPr kumimoji="0" lang="en-US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342955610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8" name="Google Shape;62;p14"/>
          <p:cNvPicPr/>
          <p:nvPr/>
        </p:nvPicPr>
        <p:blipFill>
          <a:blip r:embed="rId2"/>
          <a:stretch/>
        </p:blipFill>
        <p:spPr>
          <a:xfrm>
            <a:off x="7848720" y="133200"/>
            <a:ext cx="1031400" cy="851760"/>
          </a:xfrm>
          <a:prstGeom prst="rect">
            <a:avLst/>
          </a:prstGeom>
          <a:ln>
            <a:noFill/>
          </a:ln>
        </p:spPr>
      </p:pic>
      <p:pic>
        <p:nvPicPr>
          <p:cNvPr id="119" name="Picture 118"/>
          <p:cNvPicPr/>
          <p:nvPr/>
        </p:nvPicPr>
        <p:blipFill>
          <a:blip r:embed="rId3"/>
          <a:stretch/>
        </p:blipFill>
        <p:spPr>
          <a:xfrm>
            <a:off x="1152000" y="72000"/>
            <a:ext cx="6157440" cy="4815720"/>
          </a:xfrm>
          <a:prstGeom prst="rect">
            <a:avLst/>
          </a:prstGeom>
          <a:ln>
            <a:noFill/>
          </a:ln>
        </p:spPr>
      </p:pic>
      <p:sp>
        <p:nvSpPr>
          <p:cNvPr id="120" name="TextShape 1"/>
          <p:cNvSpPr txBox="1"/>
          <p:nvPr/>
        </p:nvSpPr>
        <p:spPr>
          <a:xfrm>
            <a:off x="3024000" y="237600"/>
            <a:ext cx="2880000" cy="43020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 algn="just">
              <a:lnSpc>
                <a:spcPct val="150000"/>
              </a:lnSpc>
            </a:pPr>
            <a:r>
              <a:rPr lang="en-IN" sz="2200" b="1" strike="noStrike" spc="-1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AEROBIC RESPIRATION</a:t>
            </a:r>
            <a:endParaRPr lang="en-IN" sz="2200" b="1" strike="noStrike" spc="-1">
              <a:solidFill>
                <a:srgbClr val="FF0000"/>
              </a:solidFill>
              <a:uFill>
                <a:solidFill>
                  <a:srgbClr val="FFFFFF"/>
                </a:solidFill>
              </a:uFill>
              <a:latin typeface="Calibri"/>
              <a:ea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3" name="Google Shape;76;p16"/>
          <p:cNvPicPr/>
          <p:nvPr/>
        </p:nvPicPr>
        <p:blipFill>
          <a:blip r:embed="rId2"/>
          <a:stretch/>
        </p:blipFill>
        <p:spPr>
          <a:xfrm>
            <a:off x="8208000" y="72000"/>
            <a:ext cx="924120" cy="924120"/>
          </a:xfrm>
          <a:prstGeom prst="rect">
            <a:avLst/>
          </a:prstGeom>
          <a:ln>
            <a:noFill/>
          </a:ln>
        </p:spPr>
      </p:pic>
      <p:sp>
        <p:nvSpPr>
          <p:cNvPr id="74" name="CustomShape 1"/>
          <p:cNvSpPr/>
          <p:nvPr/>
        </p:nvSpPr>
        <p:spPr>
          <a:xfrm>
            <a:off x="621360" y="743400"/>
            <a:ext cx="7799760" cy="35607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91440" rIns="90000" bIns="91440" anchor="ctr"/>
          <a:lstStyle/>
          <a:p>
            <a:pPr marL="457200" algn="ctr">
              <a:lnSpc>
                <a:spcPct val="115000"/>
              </a:lnSpc>
            </a:pPr>
            <a:r>
              <a:rPr lang="en-IN" sz="40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</a:rPr>
              <a:t>THANKING YOU</a:t>
            </a:r>
            <a:endParaRPr lang="en-IN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57200" algn="ctr">
              <a:lnSpc>
                <a:spcPct val="115000"/>
              </a:lnSpc>
            </a:pPr>
            <a:r>
              <a:rPr lang="en-IN" sz="4000" b="1" strike="noStrike" spc="-1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</a:rPr>
              <a:t>ODM EDUCATIONAL GROUP</a:t>
            </a:r>
            <a:endParaRPr lang="en-IN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57200">
              <a:lnSpc>
                <a:spcPct val="100000"/>
              </a:lnSpc>
            </a:pPr>
            <a:endParaRPr lang="en-IN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CustomShape 1"/>
          <p:cNvSpPr/>
          <p:nvPr/>
        </p:nvSpPr>
        <p:spPr>
          <a:xfrm>
            <a:off x="576000" y="652680"/>
            <a:ext cx="7488000" cy="1746360"/>
          </a:xfrm>
          <a:prstGeom prst="rect">
            <a:avLst/>
          </a:prstGeom>
          <a:solidFill>
            <a:srgbClr val="FFFFFF"/>
          </a:solidFill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/>
          <a:lstStyle/>
          <a:p>
            <a:pPr>
              <a:lnSpc>
                <a:spcPct val="150000"/>
              </a:lnSpc>
            </a:pPr>
            <a:r>
              <a:rPr lang="en-IN" sz="1400" b="1" strike="noStrike" spc="-1" dirty="0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Times New Roman"/>
              </a:rPr>
              <a:t>Respiration is of two types</a:t>
            </a:r>
            <a:r>
              <a:rPr lang="en-IN" sz="1400" b="0" strike="noStrike" spc="-1" dirty="0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Times New Roman"/>
              </a:rPr>
              <a:t>: </a:t>
            </a:r>
            <a:endParaRPr lang="en-IN" sz="1400" b="0" strike="noStrike" spc="-1" dirty="0" smtClean="0">
              <a:solidFill>
                <a:srgbClr val="FF0000"/>
              </a:solidFill>
              <a:uFill>
                <a:solidFill>
                  <a:srgbClr val="FFFFFF"/>
                </a:solidFill>
              </a:uFill>
              <a:latin typeface="Calibri"/>
              <a:ea typeface="Times New Roman"/>
            </a:endParaRPr>
          </a:p>
          <a:p>
            <a:pPr>
              <a:lnSpc>
                <a:spcPct val="150000"/>
              </a:lnSpc>
            </a:pPr>
            <a:endParaRPr lang="en-IN" sz="14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just">
              <a:lnSpc>
                <a:spcPct val="100000"/>
              </a:lnSpc>
              <a:buClr>
                <a:srgbClr val="000000"/>
              </a:buClr>
              <a:buFont typeface="Symbol" charset="2"/>
              <a:buChar char=""/>
            </a:pPr>
            <a:r>
              <a:rPr lang="en-IN" sz="1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Times New Roman"/>
              </a:rPr>
              <a:t>Aerobic Respiration:</a:t>
            </a:r>
            <a:r>
              <a:rPr lang="en-IN" sz="1400" b="0" strike="noStrike" spc="-1" dirty="0">
                <a:solidFill>
                  <a:srgbClr val="4C4C4C"/>
                </a:solidFill>
                <a:uFill>
                  <a:solidFill>
                    <a:srgbClr val="FFFFFF"/>
                  </a:solidFill>
                </a:uFill>
                <a:latin typeface="Calibri"/>
                <a:ea typeface="Times New Roman"/>
              </a:rPr>
              <a:t> </a:t>
            </a:r>
            <a:r>
              <a:rPr lang="en-IN" sz="1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Times New Roman"/>
              </a:rPr>
              <a:t>In this type of respiration, the food substances are completely oxidized into </a:t>
            </a:r>
            <a:r>
              <a:rPr lang="en-IN" sz="1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Times New Roman"/>
              </a:rPr>
              <a:t>H</a:t>
            </a:r>
            <a:r>
              <a:rPr lang="en-IN" sz="1400" b="1" strike="noStrike" spc="-1" baseline="-30000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Times New Roman"/>
              </a:rPr>
              <a:t>2</a:t>
            </a:r>
            <a:r>
              <a:rPr lang="en-IN" sz="1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Times New Roman"/>
              </a:rPr>
              <a:t>O</a:t>
            </a:r>
            <a:r>
              <a:rPr lang="en-IN" sz="1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Times New Roman"/>
              </a:rPr>
              <a:t> and </a:t>
            </a:r>
            <a:r>
              <a:rPr lang="en-IN" sz="1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Times New Roman"/>
              </a:rPr>
              <a:t>CO</a:t>
            </a:r>
            <a:r>
              <a:rPr lang="en-IN" sz="1400" b="1" strike="noStrike" spc="-1" baseline="-30000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Times New Roman"/>
              </a:rPr>
              <a:t>2 </a:t>
            </a:r>
            <a:r>
              <a:rPr lang="en-IN" sz="1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Times New Roman"/>
              </a:rPr>
              <a:t>with the release of energy. </a:t>
            </a:r>
            <a:endParaRPr lang="en-IN" sz="14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just">
              <a:lnSpc>
                <a:spcPct val="100000"/>
              </a:lnSpc>
              <a:buClr>
                <a:srgbClr val="000000"/>
              </a:buClr>
              <a:buFont typeface="Symbol" charset="2"/>
              <a:buChar char=""/>
            </a:pPr>
            <a:r>
              <a:rPr lang="en-IN" sz="1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Times New Roman"/>
              </a:rPr>
              <a:t> </a:t>
            </a:r>
            <a:endParaRPr lang="en-IN" sz="14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just">
              <a:lnSpc>
                <a:spcPct val="150000"/>
              </a:lnSpc>
              <a:buClr>
                <a:srgbClr val="000000"/>
              </a:buClr>
              <a:buFont typeface="Symbol" charset="2"/>
              <a:buChar char=""/>
            </a:pPr>
            <a:r>
              <a:rPr lang="en-IN" sz="1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Times New Roman"/>
              </a:rPr>
              <a:t>It requires atmospheric oxygen and all higher organisms respire aerobically. Following figure shows the steps included in </a:t>
            </a:r>
            <a:r>
              <a:rPr lang="en-IN" sz="1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Times New Roman"/>
              </a:rPr>
              <a:t>Aerobic Respiration</a:t>
            </a:r>
            <a:r>
              <a:rPr lang="en-IN" sz="1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Times New Roman"/>
              </a:rPr>
              <a:t>.</a:t>
            </a:r>
            <a:endParaRPr lang="en-IN" sz="14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7" name="CustomShape 2"/>
          <p:cNvSpPr/>
          <p:nvPr/>
        </p:nvSpPr>
        <p:spPr>
          <a:xfrm>
            <a:off x="533400" y="3028950"/>
            <a:ext cx="7769160" cy="179424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anchor="ctr"/>
          <a:lstStyle/>
          <a:p>
            <a:pPr algn="just">
              <a:lnSpc>
                <a:spcPct val="150000"/>
              </a:lnSpc>
              <a:buClr>
                <a:srgbClr val="000000"/>
              </a:buClr>
              <a:buFont typeface="Symbol" charset="2"/>
              <a:buChar char=""/>
            </a:pPr>
            <a:r>
              <a:rPr lang="en-IN" sz="1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Times New Roman"/>
              </a:rPr>
              <a:t>Anaerobic Respiration:</a:t>
            </a:r>
            <a:r>
              <a:rPr lang="en-IN" sz="1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Times New Roman"/>
              </a:rPr>
              <a:t> </a:t>
            </a:r>
            <a:r>
              <a:rPr lang="en-IN" sz="1400" b="0" strike="noStrike" spc="-1" dirty="0">
                <a:solidFill>
                  <a:srgbClr val="4C4C4C"/>
                </a:solidFill>
                <a:uFill>
                  <a:solidFill>
                    <a:srgbClr val="FFFFFF"/>
                  </a:solidFill>
                </a:uFill>
                <a:latin typeface="Calibri"/>
                <a:ea typeface="Times New Roman"/>
              </a:rPr>
              <a:t>I</a:t>
            </a:r>
            <a:r>
              <a:rPr lang="en-IN" sz="1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Times New Roman"/>
              </a:rPr>
              <a:t>n this type of respiration, partial oxidation of food takes place and energy is released in the absence of oxygen. </a:t>
            </a:r>
            <a:endParaRPr lang="en-IN" sz="14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just">
              <a:lnSpc>
                <a:spcPct val="150000"/>
              </a:lnSpc>
              <a:buClr>
                <a:srgbClr val="000000"/>
              </a:buClr>
              <a:buFont typeface="Symbol" charset="2"/>
              <a:buChar char=""/>
            </a:pPr>
            <a:r>
              <a:rPr lang="en-IN" sz="1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Times New Roman"/>
              </a:rPr>
              <a:t> </a:t>
            </a:r>
            <a:endParaRPr lang="en-IN" sz="14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just">
              <a:lnSpc>
                <a:spcPct val="150000"/>
              </a:lnSpc>
              <a:buClr>
                <a:srgbClr val="000000"/>
              </a:buClr>
              <a:buFont typeface="Symbol" charset="2"/>
              <a:buChar char=""/>
            </a:pPr>
            <a:r>
              <a:rPr lang="en-IN" sz="1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Times New Roman"/>
              </a:rPr>
              <a:t>This type of respiration occurs in prokaryotic organisms like bacteria and yeast. Ethyl alcohol and carbon dioxide are formed in this process.</a:t>
            </a:r>
            <a:endParaRPr lang="en-IN" sz="14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78" name="Google Shape;55;p13"/>
          <p:cNvPicPr/>
          <p:nvPr/>
        </p:nvPicPr>
        <p:blipFill>
          <a:blip r:embed="rId2"/>
          <a:srcRect l="13605" t="9410" r="12453" b="10488"/>
          <a:stretch/>
        </p:blipFill>
        <p:spPr>
          <a:xfrm>
            <a:off x="8208360" y="72360"/>
            <a:ext cx="863640" cy="935640"/>
          </a:xfrm>
          <a:prstGeom prst="rect">
            <a:avLst/>
          </a:prstGeom>
          <a:ln>
            <a:noFill/>
          </a:ln>
        </p:spPr>
      </p:pic>
      <p:sp>
        <p:nvSpPr>
          <p:cNvPr id="79" name="TextShape 3"/>
          <p:cNvSpPr txBox="1"/>
          <p:nvPr/>
        </p:nvSpPr>
        <p:spPr>
          <a:xfrm>
            <a:off x="3048000" y="300600"/>
            <a:ext cx="3429000" cy="43056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en-IN" sz="2200" b="0" strike="noStrike" spc="-1" dirty="0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Times New Roman"/>
              </a:rPr>
              <a:t>Types of Respiration</a:t>
            </a:r>
            <a:endParaRPr lang="en-IN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0" name="Google Shape;55;p13"/>
          <p:cNvPicPr/>
          <p:nvPr/>
        </p:nvPicPr>
        <p:blipFill>
          <a:blip r:embed="rId2"/>
          <a:srcRect l="13605" t="9410" r="12453" b="10488"/>
          <a:stretch/>
        </p:blipFill>
        <p:spPr>
          <a:xfrm>
            <a:off x="8208360" y="72360"/>
            <a:ext cx="863640" cy="935640"/>
          </a:xfrm>
          <a:prstGeom prst="rect">
            <a:avLst/>
          </a:prstGeom>
          <a:ln>
            <a:noFill/>
          </a:ln>
        </p:spPr>
      </p:pic>
      <p:pic>
        <p:nvPicPr>
          <p:cNvPr id="81" name="Picture 80"/>
          <p:cNvPicPr/>
          <p:nvPr/>
        </p:nvPicPr>
        <p:blipFill>
          <a:blip r:embed="rId3"/>
          <a:stretch/>
        </p:blipFill>
        <p:spPr>
          <a:xfrm>
            <a:off x="533400" y="285750"/>
            <a:ext cx="6096000" cy="401481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2" name="Picture 4"/>
          <p:cNvPicPr/>
          <p:nvPr/>
        </p:nvPicPr>
        <p:blipFill>
          <a:blip r:embed="rId2"/>
          <a:srcRect t="12317"/>
          <a:stretch/>
        </p:blipFill>
        <p:spPr>
          <a:xfrm>
            <a:off x="560880" y="666750"/>
            <a:ext cx="6754320" cy="4301250"/>
          </a:xfrm>
          <a:prstGeom prst="rect">
            <a:avLst/>
          </a:prstGeom>
          <a:ln w="9360">
            <a:noFill/>
          </a:ln>
        </p:spPr>
      </p:pic>
      <p:pic>
        <p:nvPicPr>
          <p:cNvPr id="83" name="Google Shape;55;p13"/>
          <p:cNvPicPr/>
          <p:nvPr/>
        </p:nvPicPr>
        <p:blipFill>
          <a:blip r:embed="rId3"/>
          <a:srcRect l="13605" t="9410" r="12453" b="10488"/>
          <a:stretch/>
        </p:blipFill>
        <p:spPr>
          <a:xfrm>
            <a:off x="8208360" y="72360"/>
            <a:ext cx="863640" cy="935640"/>
          </a:xfrm>
          <a:prstGeom prst="rect">
            <a:avLst/>
          </a:prstGeom>
          <a:ln>
            <a:noFill/>
          </a:ln>
        </p:spPr>
      </p:pic>
      <p:pic>
        <p:nvPicPr>
          <p:cNvPr id="84" name="Picture 4"/>
          <p:cNvPicPr/>
          <p:nvPr/>
        </p:nvPicPr>
        <p:blipFill>
          <a:blip r:embed="rId2"/>
          <a:srcRect l="18743" r="16667" b="91908"/>
          <a:stretch/>
        </p:blipFill>
        <p:spPr>
          <a:xfrm>
            <a:off x="1224000" y="72360"/>
            <a:ext cx="4463640" cy="431640"/>
          </a:xfrm>
          <a:prstGeom prst="rect">
            <a:avLst/>
          </a:prstGeom>
          <a:ln w="9360"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5" name="Google Shape;55;p13"/>
          <p:cNvPicPr/>
          <p:nvPr/>
        </p:nvPicPr>
        <p:blipFill>
          <a:blip r:embed="rId2"/>
          <a:srcRect l="13605" t="9410" r="12453" b="10488"/>
          <a:stretch/>
        </p:blipFill>
        <p:spPr>
          <a:xfrm>
            <a:off x="8064000" y="216000"/>
            <a:ext cx="863640" cy="935640"/>
          </a:xfrm>
          <a:prstGeom prst="rect">
            <a:avLst/>
          </a:prstGeom>
          <a:ln>
            <a:noFill/>
          </a:ln>
        </p:spPr>
      </p:pic>
      <p:sp>
        <p:nvSpPr>
          <p:cNvPr id="86" name="CustomShape 1"/>
          <p:cNvSpPr/>
          <p:nvPr/>
        </p:nvSpPr>
        <p:spPr>
          <a:xfrm>
            <a:off x="152400" y="742950"/>
            <a:ext cx="7966800" cy="4040640"/>
          </a:xfrm>
          <a:prstGeom prst="rect">
            <a:avLst/>
          </a:prstGeom>
          <a:solidFill>
            <a:srgbClr val="FFFFFF"/>
          </a:solidFill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73080" rIns="0" bIns="73080" anchor="ctr"/>
          <a:lstStyle/>
          <a:p>
            <a:pPr algn="just">
              <a:lnSpc>
                <a:spcPct val="150000"/>
              </a:lnSpc>
            </a:pPr>
            <a:r>
              <a:rPr lang="en-IN" sz="1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In this process, incomplete oxidation of glucose is obtained under anaerobic conditions by a set of reactions resulting in the conversion of carbon dioxide to ethanol, reactions catalyzed by enzymes </a:t>
            </a:r>
            <a:r>
              <a:rPr lang="en-IN" sz="1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– alcohol </a:t>
            </a:r>
            <a:r>
              <a:rPr lang="en-IN" sz="1400" b="1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dehydrogenase</a:t>
            </a:r>
            <a:r>
              <a:rPr lang="en-IN" sz="1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, </a:t>
            </a:r>
            <a:r>
              <a:rPr lang="en-IN" sz="1400" b="1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pyruvic</a:t>
            </a:r>
            <a:r>
              <a:rPr lang="en-IN" sz="1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acid </a:t>
            </a:r>
            <a:r>
              <a:rPr lang="en-IN" sz="1400" b="1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decarboxylase</a:t>
            </a:r>
            <a:r>
              <a:rPr lang="en-IN" sz="1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. </a:t>
            </a:r>
            <a:endParaRPr lang="en-IN" sz="1400" b="1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  <a:ea typeface="Times New Roman"/>
            </a:endParaRPr>
          </a:p>
          <a:p>
            <a:pPr algn="just">
              <a:lnSpc>
                <a:spcPct val="150000"/>
              </a:lnSpc>
            </a:pPr>
            <a:endParaRPr lang="en-IN" sz="14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  <a:ea typeface="Times New Roman"/>
            </a:endParaRPr>
          </a:p>
          <a:p>
            <a:pPr algn="just">
              <a:lnSpc>
                <a:spcPct val="150000"/>
              </a:lnSpc>
            </a:pPr>
            <a:r>
              <a:rPr lang="en-IN" sz="1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In fermentation, say by yeast, the incomplete oxidation of glucose is achieved under anaerobic conditions by sets of reactions where </a:t>
            </a:r>
            <a:r>
              <a:rPr lang="en-IN" sz="14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pyruvic</a:t>
            </a:r>
            <a:r>
              <a:rPr lang="en-IN" sz="1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acid is converted to CO2 and ethanol. </a:t>
            </a:r>
            <a:endParaRPr lang="en-IN" sz="14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  <a:ea typeface="Times New Roman"/>
            </a:endParaRPr>
          </a:p>
          <a:p>
            <a:pPr algn="just">
              <a:lnSpc>
                <a:spcPct val="150000"/>
              </a:lnSpc>
            </a:pPr>
            <a:r>
              <a:rPr lang="en-IN" sz="1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The enzymes, </a:t>
            </a:r>
            <a:r>
              <a:rPr lang="en-IN" sz="14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pyruvic</a:t>
            </a:r>
            <a:r>
              <a:rPr lang="en-IN" sz="1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acid </a:t>
            </a:r>
            <a:r>
              <a:rPr lang="en-IN" sz="14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decarboxylase</a:t>
            </a:r>
            <a:r>
              <a:rPr lang="en-IN" sz="1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and alcohol </a:t>
            </a:r>
            <a:r>
              <a:rPr lang="en-IN" sz="14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dehydrogenase</a:t>
            </a:r>
            <a:r>
              <a:rPr lang="en-IN" sz="1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catalyse these reactions. </a:t>
            </a:r>
            <a:endParaRPr lang="en-IN" sz="14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  <a:ea typeface="Times New Roman"/>
            </a:endParaRPr>
          </a:p>
          <a:p>
            <a:pPr algn="just">
              <a:lnSpc>
                <a:spcPct val="150000"/>
              </a:lnSpc>
            </a:pPr>
            <a:endParaRPr lang="en-IN" sz="14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  <a:ea typeface="Times New Roman"/>
            </a:endParaRPr>
          </a:p>
          <a:p>
            <a:pPr algn="just">
              <a:lnSpc>
                <a:spcPct val="150000"/>
              </a:lnSpc>
            </a:pPr>
            <a:r>
              <a:rPr lang="en-IN" sz="1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Other organisms like some bacteria produce lactic acid from </a:t>
            </a:r>
            <a:r>
              <a:rPr lang="en-IN" sz="14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pyruvic</a:t>
            </a:r>
            <a:r>
              <a:rPr lang="en-IN" sz="1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acid. </a:t>
            </a:r>
            <a:endParaRPr lang="en-IN" sz="14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  <a:ea typeface="Times New Roman"/>
            </a:endParaRPr>
          </a:p>
          <a:p>
            <a:pPr algn="just">
              <a:lnSpc>
                <a:spcPct val="150000"/>
              </a:lnSpc>
            </a:pPr>
            <a:r>
              <a:rPr lang="en-IN" sz="1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In animal cells also, like muscles during exercise, when oxygen is inadequate for cellular respiration </a:t>
            </a:r>
            <a:r>
              <a:rPr lang="en-IN" sz="14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pyruvic</a:t>
            </a:r>
            <a:r>
              <a:rPr lang="en-IN" sz="1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acid is reduced to lactic acid by lactate </a:t>
            </a:r>
            <a:r>
              <a:rPr lang="en-IN" sz="14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dehydrogenase</a:t>
            </a:r>
            <a:r>
              <a:rPr lang="en-IN" sz="1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. </a:t>
            </a:r>
            <a:endParaRPr lang="en-IN" sz="14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  <a:ea typeface="Times New Roman"/>
            </a:endParaRPr>
          </a:p>
        </p:txBody>
      </p:sp>
      <p:sp>
        <p:nvSpPr>
          <p:cNvPr id="87" name="TextShape 2"/>
          <p:cNvSpPr txBox="1"/>
          <p:nvPr/>
        </p:nvSpPr>
        <p:spPr>
          <a:xfrm>
            <a:off x="3024000" y="236880"/>
            <a:ext cx="2232000" cy="48312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 algn="just">
              <a:lnSpc>
                <a:spcPct val="150000"/>
              </a:lnSpc>
            </a:pPr>
            <a:r>
              <a:rPr lang="en-IN" sz="2200" b="1" strike="noStrike" spc="-1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FERMENTATION</a:t>
            </a:r>
            <a:endParaRPr lang="en-IN" sz="2200" b="1" strike="noStrike" spc="-1">
              <a:solidFill>
                <a:srgbClr val="FF0000"/>
              </a:solidFill>
              <a:uFill>
                <a:solidFill>
                  <a:srgbClr val="FFFFFF"/>
                </a:solidFill>
              </a:uFill>
              <a:latin typeface="Calibri"/>
              <a:ea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8" name="Google Shape;55;p13"/>
          <p:cNvPicPr/>
          <p:nvPr/>
        </p:nvPicPr>
        <p:blipFill>
          <a:blip r:embed="rId2"/>
          <a:srcRect l="13605" t="9410" r="12453" b="10488"/>
          <a:stretch/>
        </p:blipFill>
        <p:spPr>
          <a:xfrm>
            <a:off x="8064000" y="216000"/>
            <a:ext cx="863640" cy="935640"/>
          </a:xfrm>
          <a:prstGeom prst="rect">
            <a:avLst/>
          </a:prstGeom>
          <a:ln>
            <a:noFill/>
          </a:ln>
        </p:spPr>
      </p:pic>
      <p:sp>
        <p:nvSpPr>
          <p:cNvPr id="89" name="CustomShape 1"/>
          <p:cNvSpPr/>
          <p:nvPr/>
        </p:nvSpPr>
        <p:spPr>
          <a:xfrm>
            <a:off x="457200" y="792000"/>
            <a:ext cx="7750800" cy="2215440"/>
          </a:xfrm>
          <a:prstGeom prst="rect">
            <a:avLst/>
          </a:prstGeom>
          <a:solidFill>
            <a:srgbClr val="FFFFFF"/>
          </a:solidFill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73080" rIns="0" bIns="73080" anchor="ctr"/>
          <a:lstStyle/>
          <a:p>
            <a:pPr algn="just">
              <a:lnSpc>
                <a:spcPct val="150000"/>
              </a:lnSpc>
            </a:pPr>
            <a:r>
              <a:rPr lang="en-IN" sz="1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The reducing agent is NADH+ H+ which is </a:t>
            </a:r>
            <a:r>
              <a:rPr lang="en-IN" sz="14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reoxidised</a:t>
            </a:r>
            <a:r>
              <a:rPr lang="en-IN" sz="1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to NAD+ in both the processes.</a:t>
            </a:r>
            <a:endParaRPr lang="en-IN" sz="14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  <a:ea typeface="Times New Roman"/>
            </a:endParaRPr>
          </a:p>
          <a:p>
            <a:pPr algn="just">
              <a:lnSpc>
                <a:spcPct val="150000"/>
              </a:lnSpc>
            </a:pPr>
            <a:r>
              <a:rPr lang="en-IN" sz="1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</a:t>
            </a:r>
            <a:endParaRPr lang="en-IN" sz="14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  <a:ea typeface="Times New Roman"/>
            </a:endParaRPr>
          </a:p>
          <a:p>
            <a:pPr algn="just">
              <a:lnSpc>
                <a:spcPct val="150000"/>
              </a:lnSpc>
            </a:pPr>
            <a:r>
              <a:rPr lang="en-IN" sz="1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What is the net ATPs that is synthesised (calculate how many ATP are synthesised and deduct the number of ATP utilised during </a:t>
            </a:r>
            <a:r>
              <a:rPr lang="en-IN" sz="14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glycolysis</a:t>
            </a:r>
            <a:r>
              <a:rPr lang="en-IN" sz="1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) when one molecule of glucose is fermented to alcohol or lactic acid</a:t>
            </a:r>
            <a:r>
              <a:rPr lang="en-IN" sz="14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.</a:t>
            </a:r>
          </a:p>
          <a:p>
            <a:pPr algn="just">
              <a:lnSpc>
                <a:spcPct val="150000"/>
              </a:lnSpc>
            </a:pPr>
            <a:endParaRPr lang="en-IN" sz="1400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algn="just">
              <a:lnSpc>
                <a:spcPct val="150000"/>
              </a:lnSpc>
            </a:pPr>
            <a:r>
              <a:rPr lang="en-IN" sz="14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</a:t>
            </a:r>
            <a:r>
              <a:rPr lang="en-IN" sz="1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Yeasts poison themselves to death when the concentration of alcohol reaches about 13 per cent.</a:t>
            </a:r>
            <a:endParaRPr lang="en-IN" sz="14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  <a:ea typeface="Times New Roman"/>
            </a:endParaRPr>
          </a:p>
        </p:txBody>
      </p:sp>
      <p:sp>
        <p:nvSpPr>
          <p:cNvPr id="90" name="TextShape 2"/>
          <p:cNvSpPr txBox="1"/>
          <p:nvPr/>
        </p:nvSpPr>
        <p:spPr>
          <a:xfrm>
            <a:off x="3024000" y="236880"/>
            <a:ext cx="2232000" cy="48312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 algn="just">
              <a:lnSpc>
                <a:spcPct val="150000"/>
              </a:lnSpc>
            </a:pPr>
            <a:r>
              <a:rPr lang="en-IN" sz="2200" b="1" strike="noStrike" spc="-1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FERMENTATION</a:t>
            </a:r>
            <a:endParaRPr lang="en-IN" sz="2200" b="1" strike="noStrike" spc="-1">
              <a:solidFill>
                <a:srgbClr val="FF0000"/>
              </a:solidFill>
              <a:uFill>
                <a:solidFill>
                  <a:srgbClr val="FFFFFF"/>
                </a:solidFill>
              </a:uFill>
              <a:latin typeface="Calibri"/>
              <a:ea typeface="Times New Roman"/>
            </a:endParaRPr>
          </a:p>
        </p:txBody>
      </p:sp>
      <p:sp>
        <p:nvSpPr>
          <p:cNvPr id="91" name="TextShape 3"/>
          <p:cNvSpPr txBox="1"/>
          <p:nvPr/>
        </p:nvSpPr>
        <p:spPr>
          <a:xfrm>
            <a:off x="533400" y="3105150"/>
            <a:ext cx="7704000" cy="190500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 algn="just">
              <a:lnSpc>
                <a:spcPct val="150000"/>
              </a:lnSpc>
            </a:pPr>
            <a:r>
              <a:rPr lang="en-IN" sz="1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In both alcohol and lactic acid fermentation, very less energy is released. </a:t>
            </a:r>
            <a:endParaRPr lang="en-IN" sz="1400" b="0" strike="noStrike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algn="just">
              <a:lnSpc>
                <a:spcPct val="150000"/>
              </a:lnSpc>
            </a:pPr>
            <a:endParaRPr lang="en-IN" sz="1400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algn="just">
              <a:lnSpc>
                <a:spcPct val="150000"/>
              </a:lnSpc>
            </a:pPr>
            <a:r>
              <a:rPr lang="en-IN" sz="14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Both </a:t>
            </a:r>
            <a:r>
              <a:rPr lang="en-IN" sz="1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these process are hazardous because alcohol or acid is produced during the process</a:t>
            </a:r>
            <a:r>
              <a:rPr lang="en-IN" sz="14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.</a:t>
            </a:r>
          </a:p>
          <a:p>
            <a:pPr algn="just">
              <a:lnSpc>
                <a:spcPct val="150000"/>
              </a:lnSpc>
            </a:pPr>
            <a:endParaRPr lang="en-IN" sz="1400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algn="just">
              <a:lnSpc>
                <a:spcPct val="150000"/>
              </a:lnSpc>
            </a:pPr>
            <a:r>
              <a:rPr lang="en-IN" sz="14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</a:t>
            </a:r>
            <a:r>
              <a:rPr lang="en-IN" sz="1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Fermentation process is used in our daily life such as in the formation of curd, vinegar, bread and alcoholic drinks.</a:t>
            </a:r>
            <a:endParaRPr lang="en-IN" sz="14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  <a:ea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" name="Google Shape;62;p14"/>
          <p:cNvPicPr/>
          <p:nvPr/>
        </p:nvPicPr>
        <p:blipFill>
          <a:blip r:embed="rId2"/>
          <a:stretch/>
        </p:blipFill>
        <p:spPr>
          <a:xfrm>
            <a:off x="8219880" y="0"/>
            <a:ext cx="923760" cy="923760"/>
          </a:xfrm>
          <a:prstGeom prst="rect">
            <a:avLst/>
          </a:prstGeom>
          <a:ln>
            <a:noFill/>
          </a:ln>
        </p:spPr>
      </p:pic>
      <p:pic>
        <p:nvPicPr>
          <p:cNvPr id="93" name="Picture 84"/>
          <p:cNvPicPr/>
          <p:nvPr/>
        </p:nvPicPr>
        <p:blipFill>
          <a:blip r:embed="rId3"/>
          <a:srcRect l="19976" t="4499" r="5977" b="5891"/>
          <a:stretch/>
        </p:blipFill>
        <p:spPr>
          <a:xfrm>
            <a:off x="3555720" y="216000"/>
            <a:ext cx="3500280" cy="4824000"/>
          </a:xfrm>
          <a:prstGeom prst="rect">
            <a:avLst/>
          </a:prstGeom>
          <a:ln>
            <a:noFill/>
          </a:ln>
        </p:spPr>
      </p:pic>
      <p:sp>
        <p:nvSpPr>
          <p:cNvPr id="94" name="CustomShape 1"/>
          <p:cNvSpPr/>
          <p:nvPr/>
        </p:nvSpPr>
        <p:spPr>
          <a:xfrm>
            <a:off x="0" y="1847880"/>
            <a:ext cx="304560" cy="3045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95" name="CustomShape 2"/>
          <p:cNvSpPr/>
          <p:nvPr/>
        </p:nvSpPr>
        <p:spPr>
          <a:xfrm>
            <a:off x="432000" y="360000"/>
            <a:ext cx="2520000" cy="69912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anchor="ctr"/>
          <a:lstStyle/>
          <a:p>
            <a:pPr algn="just">
              <a:lnSpc>
                <a:spcPct val="150000"/>
              </a:lnSpc>
            </a:pPr>
            <a:r>
              <a:rPr lang="en-IN" sz="16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The various steps involved in fermentation</a:t>
            </a:r>
            <a:endParaRPr lang="en-IN" sz="1600" b="1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  <a:ea typeface="Times New Roman"/>
            </a:endParaRPr>
          </a:p>
        </p:txBody>
      </p:sp>
      <p:sp>
        <p:nvSpPr>
          <p:cNvPr id="96" name="CustomShape 3"/>
          <p:cNvSpPr/>
          <p:nvPr/>
        </p:nvSpPr>
        <p:spPr>
          <a:xfrm>
            <a:off x="4462200" y="1756800"/>
            <a:ext cx="218880" cy="18252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IN" sz="1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Times New Roman"/>
              </a:rPr>
              <a:t> </a:t>
            </a:r>
            <a:endParaRPr lang="en-IN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97" name="CustomShape 4"/>
          <p:cNvSpPr/>
          <p:nvPr/>
        </p:nvSpPr>
        <p:spPr>
          <a:xfrm>
            <a:off x="0" y="2152800"/>
            <a:ext cx="9143640" cy="36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98" name="CustomShape 5"/>
          <p:cNvSpPr/>
          <p:nvPr/>
        </p:nvSpPr>
        <p:spPr>
          <a:xfrm>
            <a:off x="0" y="4181400"/>
            <a:ext cx="9143640" cy="36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Google Shape;62;p14"/>
          <p:cNvPicPr/>
          <p:nvPr/>
        </p:nvPicPr>
        <p:blipFill>
          <a:blip r:embed="rId2"/>
          <a:stretch/>
        </p:blipFill>
        <p:spPr>
          <a:xfrm>
            <a:off x="8219880" y="0"/>
            <a:ext cx="924120" cy="924120"/>
          </a:xfrm>
          <a:prstGeom prst="rect">
            <a:avLst/>
          </a:prstGeom>
          <a:ln>
            <a:noFill/>
          </a:ln>
        </p:spPr>
      </p:pic>
      <p:pic>
        <p:nvPicPr>
          <p:cNvPr id="11267" name="Picture 84" descr="Fermentation-Process-0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38200" y="1657350"/>
            <a:ext cx="2676525" cy="3048000"/>
          </a:xfrm>
          <a:prstGeom prst="rect">
            <a:avLst/>
          </a:prstGeom>
          <a:noFill/>
        </p:spPr>
      </p:pic>
      <p:sp>
        <p:nvSpPr>
          <p:cNvPr id="11266" name="AutoShape 2"/>
          <p:cNvSpPr>
            <a:spLocks noChangeAspect="1" noChangeArrowheads="1"/>
          </p:cNvSpPr>
          <p:nvPr/>
        </p:nvSpPr>
        <p:spPr bwMode="auto">
          <a:xfrm>
            <a:off x="0" y="1847850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1265" name="Picture 89" descr="20161014-19283333-4491-o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886200" y="1657350"/>
            <a:ext cx="2838450" cy="2590800"/>
          </a:xfrm>
          <a:prstGeom prst="rect">
            <a:avLst/>
          </a:prstGeom>
          <a:noFill/>
        </p:spPr>
      </p:pic>
      <p:sp>
        <p:nvSpPr>
          <p:cNvPr id="11268" name="Rectangle 4"/>
          <p:cNvSpPr>
            <a:spLocks noChangeArrowheads="1"/>
          </p:cNvSpPr>
          <p:nvPr/>
        </p:nvSpPr>
        <p:spPr bwMode="auto">
          <a:xfrm>
            <a:off x="838200" y="514350"/>
            <a:ext cx="57912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Calibri" pitchFamily="34" charset="0"/>
                <a:ea typeface="Times New Roman" pitchFamily="18" charset="0"/>
                <a:cs typeface="Calibri" pitchFamily="34" charset="0"/>
              </a:rPr>
              <a:t>The various steps involved in fermentation are as follows:</a:t>
            </a:r>
            <a:endParaRPr kumimoji="0" lang="en-US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269" name="Rectangle 5"/>
          <p:cNvSpPr>
            <a:spLocks noChangeArrowheads="1"/>
          </p:cNvSpPr>
          <p:nvPr/>
        </p:nvSpPr>
        <p:spPr bwMode="auto">
          <a:xfrm>
            <a:off x="0" y="18478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Calibri" pitchFamily="34" charset="0"/>
              </a:rPr>
              <a:t> 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270" name="Rectangle 6"/>
          <p:cNvSpPr>
            <a:spLocks noChangeArrowheads="1"/>
          </p:cNvSpPr>
          <p:nvPr/>
        </p:nvSpPr>
        <p:spPr bwMode="auto">
          <a:xfrm>
            <a:off x="0" y="21526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1271" name="Rectangle 7"/>
          <p:cNvSpPr>
            <a:spLocks noChangeArrowheads="1"/>
          </p:cNvSpPr>
          <p:nvPr/>
        </p:nvSpPr>
        <p:spPr bwMode="auto">
          <a:xfrm>
            <a:off x="0" y="41814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9" name="Google Shape;62;p14"/>
          <p:cNvPicPr/>
          <p:nvPr/>
        </p:nvPicPr>
        <p:blipFill>
          <a:blip r:embed="rId2"/>
          <a:stretch/>
        </p:blipFill>
        <p:spPr>
          <a:xfrm>
            <a:off x="8064000" y="84240"/>
            <a:ext cx="1031400" cy="851760"/>
          </a:xfrm>
          <a:prstGeom prst="rect">
            <a:avLst/>
          </a:prstGeom>
          <a:ln>
            <a:noFill/>
          </a:ln>
        </p:spPr>
      </p:pic>
      <p:sp>
        <p:nvSpPr>
          <p:cNvPr id="100" name="TextShape 1"/>
          <p:cNvSpPr txBox="1"/>
          <p:nvPr/>
        </p:nvSpPr>
        <p:spPr>
          <a:xfrm>
            <a:off x="3024000" y="237600"/>
            <a:ext cx="2880000" cy="43020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 algn="just">
              <a:lnSpc>
                <a:spcPct val="150000"/>
              </a:lnSpc>
            </a:pPr>
            <a:r>
              <a:rPr lang="en-IN" sz="2200" b="1" strike="noStrike" spc="-1" dirty="0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GLYCOLYTIC PATHWAY </a:t>
            </a:r>
            <a:endParaRPr lang="en-IN" sz="2200" b="1" strike="noStrike" spc="-1" dirty="0">
              <a:solidFill>
                <a:srgbClr val="FF0000"/>
              </a:solidFill>
              <a:uFill>
                <a:solidFill>
                  <a:srgbClr val="FFFFFF"/>
                </a:solidFill>
              </a:uFill>
              <a:latin typeface="Calibri"/>
              <a:ea typeface="Times New Roman"/>
            </a:endParaRPr>
          </a:p>
        </p:txBody>
      </p:sp>
      <p:pic>
        <p:nvPicPr>
          <p:cNvPr id="101" name="Picture 100"/>
          <p:cNvPicPr/>
          <p:nvPr/>
        </p:nvPicPr>
        <p:blipFill>
          <a:blip r:embed="rId3"/>
          <a:stretch/>
        </p:blipFill>
        <p:spPr>
          <a:xfrm>
            <a:off x="1614600" y="1271520"/>
            <a:ext cx="5895720" cy="261900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498</TotalTime>
  <Words>558</Words>
  <Application>Microsoft Office PowerPoint</Application>
  <PresentationFormat>On-screen Show (16:9)</PresentationFormat>
  <Paragraphs>65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user</dc:creator>
  <dc:description/>
  <cp:lastModifiedBy>ODMPC037</cp:lastModifiedBy>
  <cp:revision>149</cp:revision>
  <dcterms:modified xsi:type="dcterms:W3CDTF">2020-08-17T09:44:01Z</dcterms:modified>
  <dc:language>en-IN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14.0000</vt:lpwstr>
  </property>
  <property fmtid="{D5CDD505-2E9C-101B-9397-08002B2CF9AE}" pid="3" name="HiddenSlides">
    <vt:i4>0</vt:i4>
  </property>
  <property fmtid="{D5CDD505-2E9C-101B-9397-08002B2CF9AE}" pid="4" name="HyperlinksChanged">
    <vt:bool>false</vt:bool>
  </property>
  <property fmtid="{D5CDD505-2E9C-101B-9397-08002B2CF9AE}" pid="5" name="LinksUpToDate">
    <vt:bool>false</vt:bool>
  </property>
  <property fmtid="{D5CDD505-2E9C-101B-9397-08002B2CF9AE}" pid="6" name="MMClips">
    <vt:i4>0</vt:i4>
  </property>
  <property fmtid="{D5CDD505-2E9C-101B-9397-08002B2CF9AE}" pid="7" name="Notes">
    <vt:i4>4</vt:i4>
  </property>
  <property fmtid="{D5CDD505-2E9C-101B-9397-08002B2CF9AE}" pid="8" name="PresentationFormat">
    <vt:lpwstr>On-screen Show (16:9)</vt:lpwstr>
  </property>
  <property fmtid="{D5CDD505-2E9C-101B-9397-08002B2CF9AE}" pid="9" name="ScaleCrop">
    <vt:bool>false</vt:bool>
  </property>
  <property fmtid="{D5CDD505-2E9C-101B-9397-08002B2CF9AE}" pid="10" name="ShareDoc">
    <vt:bool>false</vt:bool>
  </property>
  <property fmtid="{D5CDD505-2E9C-101B-9397-08002B2CF9AE}" pid="11" name="Slides">
    <vt:i4>4</vt:i4>
  </property>
</Properties>
</file>