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bookmarkIdSeed="9">
  <p:sldMasterIdLst>
    <p:sldMasterId id="2147483648" r:id="rId1"/>
  </p:sldMasterIdLst>
  <p:sldIdLst>
    <p:sldId id="256" r:id="rId2"/>
    <p:sldId id="279" r:id="rId3"/>
    <p:sldId id="275" r:id="rId4"/>
    <p:sldId id="276" r:id="rId5"/>
    <p:sldId id="257" r:id="rId6"/>
    <p:sldId id="277" r:id="rId7"/>
    <p:sldId id="272" r:id="rId8"/>
    <p:sldId id="278" r:id="rId9"/>
    <p:sldId id="258" r:id="rId10"/>
    <p:sldId id="281" r:id="rId11"/>
    <p:sldId id="280" r:id="rId12"/>
    <p:sldId id="259" r:id="rId13"/>
    <p:sldId id="269" r:id="rId14"/>
    <p:sldId id="260" r:id="rId15"/>
    <p:sldId id="282" r:id="rId16"/>
    <p:sldId id="270" r:id="rId17"/>
    <p:sldId id="283" r:id="rId18"/>
    <p:sldId id="284" r:id="rId19"/>
    <p:sldId id="267" r:id="rId20"/>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19" autoAdjust="0"/>
    <p:restoredTop sz="94624" autoAdjust="0"/>
  </p:normalViewPr>
  <p:slideViewPr>
    <p:cSldViewPr>
      <p:cViewPr>
        <p:scale>
          <a:sx n="70" d="100"/>
          <a:sy n="70" d="100"/>
        </p:scale>
        <p:origin x="-516" y="-456"/>
      </p:cViewPr>
      <p:guideLst>
        <p:guide orient="horz" pos="162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4" idx="1">
    <p:pos x="6118" y="0"/>
    <p:text>1. The logo in the centre looks bad. take it to TOP-LEFT
2. Where in ODM E Group Logo, here? 
3. What about, Closing Slide? 
Similar changes, pending in Kids World PPT as well +amanrouniyar@odmegroup.org
_Assigned to you_
-Swoyan Satyendu</p:text>
  </p:cm>
  <p:cm authorId="0" dt="2020-06-17T16:36:04.720" idx="2">
    <p:pos x="6118" y="0"/>
    <p:text>+amanrouniyar@odmegroup.org How come the website here is ODM Egroup and not ODM PS?
_Assigned to you_
-Swoyan Satyendu</p:tex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24" name="PlaceHolder 2"/>
          <p:cNvSpPr>
            <a:spLocks noGrp="1"/>
          </p:cNvSpPr>
          <p:nvPr>
            <p:ph type="body"/>
          </p:nvPr>
        </p:nvSpPr>
        <p:spPr>
          <a:xfrm>
            <a:off x="457200" y="1203480"/>
            <a:ext cx="822924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25" name="PlaceHolder 3"/>
          <p:cNvSpPr>
            <a:spLocks noGrp="1"/>
          </p:cNvSpPr>
          <p:nvPr>
            <p:ph type="body"/>
          </p:nvPr>
        </p:nvSpPr>
        <p:spPr>
          <a:xfrm>
            <a:off x="457200" y="2761920"/>
            <a:ext cx="822924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27" name="PlaceHolder 2"/>
          <p:cNvSpPr>
            <a:spLocks noGrp="1"/>
          </p:cNvSpPr>
          <p:nvPr>
            <p:ph type="body"/>
          </p:nvPr>
        </p:nvSpPr>
        <p:spPr>
          <a:xfrm>
            <a:off x="457200" y="120348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28" name="PlaceHolder 3"/>
          <p:cNvSpPr>
            <a:spLocks noGrp="1"/>
          </p:cNvSpPr>
          <p:nvPr>
            <p:ph type="body"/>
          </p:nvPr>
        </p:nvSpPr>
        <p:spPr>
          <a:xfrm>
            <a:off x="4674240" y="120348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29" name="PlaceHolder 4"/>
          <p:cNvSpPr>
            <a:spLocks noGrp="1"/>
          </p:cNvSpPr>
          <p:nvPr>
            <p:ph type="body"/>
          </p:nvPr>
        </p:nvSpPr>
        <p:spPr>
          <a:xfrm>
            <a:off x="4674240" y="276192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30" name="PlaceHolder 5"/>
          <p:cNvSpPr>
            <a:spLocks noGrp="1"/>
          </p:cNvSpPr>
          <p:nvPr>
            <p:ph type="body"/>
          </p:nvPr>
        </p:nvSpPr>
        <p:spPr>
          <a:xfrm>
            <a:off x="457200" y="276192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32" name="PlaceHolder 2"/>
          <p:cNvSpPr>
            <a:spLocks noGrp="1"/>
          </p:cNvSpPr>
          <p:nvPr>
            <p:ph type="body"/>
          </p:nvPr>
        </p:nvSpPr>
        <p:spPr>
          <a:xfrm>
            <a:off x="457200" y="1203480"/>
            <a:ext cx="8229240" cy="298296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33" name="PlaceHolder 3"/>
          <p:cNvSpPr>
            <a:spLocks noGrp="1"/>
          </p:cNvSpPr>
          <p:nvPr>
            <p:ph type="body"/>
          </p:nvPr>
        </p:nvSpPr>
        <p:spPr>
          <a:xfrm>
            <a:off x="457200" y="1203480"/>
            <a:ext cx="8229240" cy="298296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pic>
        <p:nvPicPr>
          <p:cNvPr id="34" name="Picture 33"/>
          <p:cNvPicPr/>
          <p:nvPr/>
        </p:nvPicPr>
        <p:blipFill>
          <a:blip r:embed="rId2"/>
          <a:stretch/>
        </p:blipFill>
        <p:spPr>
          <a:xfrm>
            <a:off x="2702160" y="1203480"/>
            <a:ext cx="3738600" cy="2982960"/>
          </a:xfrm>
          <a:prstGeom prst="rect">
            <a:avLst/>
          </a:prstGeom>
          <a:ln>
            <a:noFill/>
          </a:ln>
        </p:spPr>
      </p:pic>
      <p:pic>
        <p:nvPicPr>
          <p:cNvPr id="35" name="Picture 34"/>
          <p:cNvPicPr/>
          <p:nvPr/>
        </p:nvPicPr>
        <p:blipFill>
          <a:blip r:embed="rId2"/>
          <a:stretch/>
        </p:blipFill>
        <p:spPr>
          <a:xfrm>
            <a:off x="2702160" y="1203480"/>
            <a:ext cx="3738600" cy="2982960"/>
          </a:xfrm>
          <a:prstGeom prst="rect">
            <a:avLst/>
          </a:prstGeom>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3" name="PlaceHolder 2"/>
          <p:cNvSpPr>
            <a:spLocks noGrp="1"/>
          </p:cNvSpPr>
          <p:nvPr>
            <p:ph type="subTitle"/>
          </p:nvPr>
        </p:nvSpPr>
        <p:spPr>
          <a:xfrm>
            <a:off x="457200" y="1203480"/>
            <a:ext cx="8229240" cy="2982960"/>
          </a:xfrm>
          <a:prstGeom prst="rect">
            <a:avLst/>
          </a:prstGeom>
        </p:spPr>
        <p:txBody>
          <a:bodyPr lIns="0" tIns="0" rIns="0" bIns="0" anchor="ctr"/>
          <a:lstStyle/>
          <a:p>
            <a:pPr algn="ctr"/>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5" name="PlaceHolder 2"/>
          <p:cNvSpPr>
            <a:spLocks noGrp="1"/>
          </p:cNvSpPr>
          <p:nvPr>
            <p:ph type="body"/>
          </p:nvPr>
        </p:nvSpPr>
        <p:spPr>
          <a:xfrm>
            <a:off x="457200" y="1203480"/>
            <a:ext cx="8229240" cy="298296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7" name="PlaceHolder 2"/>
          <p:cNvSpPr>
            <a:spLocks noGrp="1"/>
          </p:cNvSpPr>
          <p:nvPr>
            <p:ph type="body"/>
          </p:nvPr>
        </p:nvSpPr>
        <p:spPr>
          <a:xfrm>
            <a:off x="457200" y="1203480"/>
            <a:ext cx="4015800" cy="298296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8" name="PlaceHolder 3"/>
          <p:cNvSpPr>
            <a:spLocks noGrp="1"/>
          </p:cNvSpPr>
          <p:nvPr>
            <p:ph type="body"/>
          </p:nvPr>
        </p:nvSpPr>
        <p:spPr>
          <a:xfrm>
            <a:off x="4674240" y="1203480"/>
            <a:ext cx="4015800" cy="298296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05200"/>
            <a:ext cx="8229240" cy="3981240"/>
          </a:xfrm>
          <a:prstGeom prst="rect">
            <a:avLst/>
          </a:prstGeom>
        </p:spPr>
        <p:txBody>
          <a:bodyPr lIns="0" tIns="0" rIns="0" bIns="0" anchor="ctr"/>
          <a:lstStyle/>
          <a:p>
            <a:pPr algn="ctr"/>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12" name="PlaceHolder 2"/>
          <p:cNvSpPr>
            <a:spLocks noGrp="1"/>
          </p:cNvSpPr>
          <p:nvPr>
            <p:ph type="body"/>
          </p:nvPr>
        </p:nvSpPr>
        <p:spPr>
          <a:xfrm>
            <a:off x="457200" y="120348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13" name="PlaceHolder 3"/>
          <p:cNvSpPr>
            <a:spLocks noGrp="1"/>
          </p:cNvSpPr>
          <p:nvPr>
            <p:ph type="body"/>
          </p:nvPr>
        </p:nvSpPr>
        <p:spPr>
          <a:xfrm>
            <a:off x="457200" y="276192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14" name="PlaceHolder 4"/>
          <p:cNvSpPr>
            <a:spLocks noGrp="1"/>
          </p:cNvSpPr>
          <p:nvPr>
            <p:ph type="body"/>
          </p:nvPr>
        </p:nvSpPr>
        <p:spPr>
          <a:xfrm>
            <a:off x="4674240" y="1203480"/>
            <a:ext cx="4015800" cy="298296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16" name="PlaceHolder 2"/>
          <p:cNvSpPr>
            <a:spLocks noGrp="1"/>
          </p:cNvSpPr>
          <p:nvPr>
            <p:ph type="body"/>
          </p:nvPr>
        </p:nvSpPr>
        <p:spPr>
          <a:xfrm>
            <a:off x="457200" y="1203480"/>
            <a:ext cx="4015800" cy="298296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17" name="PlaceHolder 3"/>
          <p:cNvSpPr>
            <a:spLocks noGrp="1"/>
          </p:cNvSpPr>
          <p:nvPr>
            <p:ph type="body"/>
          </p:nvPr>
        </p:nvSpPr>
        <p:spPr>
          <a:xfrm>
            <a:off x="4674240" y="120348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18" name="PlaceHolder 4"/>
          <p:cNvSpPr>
            <a:spLocks noGrp="1"/>
          </p:cNvSpPr>
          <p:nvPr>
            <p:ph type="body"/>
          </p:nvPr>
        </p:nvSpPr>
        <p:spPr>
          <a:xfrm>
            <a:off x="4674240" y="276192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20" name="PlaceHolder 2"/>
          <p:cNvSpPr>
            <a:spLocks noGrp="1"/>
          </p:cNvSpPr>
          <p:nvPr>
            <p:ph type="body"/>
          </p:nvPr>
        </p:nvSpPr>
        <p:spPr>
          <a:xfrm>
            <a:off x="457200" y="120348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21" name="PlaceHolder 3"/>
          <p:cNvSpPr>
            <a:spLocks noGrp="1"/>
          </p:cNvSpPr>
          <p:nvPr>
            <p:ph type="body"/>
          </p:nvPr>
        </p:nvSpPr>
        <p:spPr>
          <a:xfrm>
            <a:off x="4674240" y="120348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22" name="PlaceHolder 4"/>
          <p:cNvSpPr>
            <a:spLocks noGrp="1"/>
          </p:cNvSpPr>
          <p:nvPr>
            <p:ph type="body"/>
          </p:nvPr>
        </p:nvSpPr>
        <p:spPr>
          <a:xfrm>
            <a:off x="457200" y="2761920"/>
            <a:ext cx="822924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05200"/>
            <a:ext cx="8229240" cy="858600"/>
          </a:xfrm>
          <a:prstGeom prst="rect">
            <a:avLst/>
          </a:prstGeom>
        </p:spPr>
        <p:txBody>
          <a:bodyPr lIns="0" tIns="0" rIns="0" bIns="0" anchor="ctr"/>
          <a:lstStyle/>
          <a:p>
            <a:pPr algn="ctr"/>
            <a:r>
              <a:rPr lang="en-IN" sz="4400" b="0" strike="noStrike" spc="-1">
                <a:solidFill>
                  <a:srgbClr val="000000"/>
                </a:solidFill>
                <a:uFill>
                  <a:solidFill>
                    <a:srgbClr val="FFFFFF"/>
                  </a:solidFill>
                </a:uFill>
                <a:latin typeface="Arial"/>
              </a:rPr>
              <a:t>Click to edit the title text format</a:t>
            </a:r>
          </a:p>
        </p:txBody>
      </p:sp>
      <p:sp>
        <p:nvSpPr>
          <p:cNvPr id="3" name="PlaceHolder 2"/>
          <p:cNvSpPr>
            <a:spLocks noGrp="1"/>
          </p:cNvSpPr>
          <p:nvPr>
            <p:ph type="body"/>
          </p:nvPr>
        </p:nvSpPr>
        <p:spPr>
          <a:xfrm>
            <a:off x="457200" y="1203480"/>
            <a:ext cx="8229240" cy="2982960"/>
          </a:xfrm>
          <a:prstGeom prst="rect">
            <a:avLst/>
          </a:prstGeom>
        </p:spPr>
        <p:txBody>
          <a:bodyPr lIns="0" tIns="0" rIns="0" bIns="0"/>
          <a:lstStyle/>
          <a:p>
            <a:pPr marL="432000" indent="-324000">
              <a:buClr>
                <a:srgbClr val="000000"/>
              </a:buClr>
              <a:buSzPct val="45000"/>
              <a:buFont typeface="Wingdings" charset="2"/>
              <a:buChar char=""/>
            </a:pPr>
            <a:r>
              <a:rPr lang="en-IN" sz="3200" b="0" strike="noStrike" spc="-1">
                <a:solidFill>
                  <a:srgbClr val="000000"/>
                </a:solidFill>
                <a:uFill>
                  <a:solidFill>
                    <a:srgbClr val="FFFFFF"/>
                  </a:solidFill>
                </a:uFill>
                <a:latin typeface="Arial"/>
              </a:rPr>
              <a:t>Click to edit the outline text format</a:t>
            </a:r>
          </a:p>
          <a:p>
            <a:pPr marL="864000" lvl="1" indent="-324000">
              <a:buClr>
                <a:srgbClr val="000000"/>
              </a:buClr>
              <a:buSzPct val="75000"/>
              <a:buFont typeface="Symbol" charset="2"/>
              <a:buChar char=""/>
            </a:pPr>
            <a:r>
              <a:rPr lang="en-IN" sz="2800" b="0" strike="noStrike" spc="-1">
                <a:solidFill>
                  <a:srgbClr val="000000"/>
                </a:solidFill>
                <a:uFill>
                  <a:solidFill>
                    <a:srgbClr val="FFFFFF"/>
                  </a:solidFill>
                </a:uFill>
                <a:latin typeface="Arial"/>
              </a:rPr>
              <a:t>Second Outline Level</a:t>
            </a:r>
          </a:p>
          <a:p>
            <a:pPr marL="1296000" lvl="2" indent="-288000">
              <a:buClr>
                <a:srgbClr val="000000"/>
              </a:buClr>
              <a:buSzPct val="45000"/>
              <a:buFont typeface="Wingdings" charset="2"/>
              <a:buChar char=""/>
            </a:pPr>
            <a:r>
              <a:rPr lang="en-IN" sz="2400" b="0" strike="noStrike" spc="-1">
                <a:solidFill>
                  <a:srgbClr val="000000"/>
                </a:solidFill>
                <a:uFill>
                  <a:solidFill>
                    <a:srgbClr val="FFFFFF"/>
                  </a:solidFill>
                </a:uFill>
                <a:latin typeface="Arial"/>
              </a:rPr>
              <a:t>Third Outline Level</a:t>
            </a:r>
          </a:p>
          <a:p>
            <a:pPr marL="1728000" lvl="3" indent="-216000">
              <a:buClr>
                <a:srgbClr val="000000"/>
              </a:buClr>
              <a:buSzPct val="75000"/>
              <a:buFont typeface="Symbol" charset="2"/>
              <a:buChar char=""/>
            </a:pPr>
            <a:r>
              <a:rPr lang="en-IN" sz="2000" b="0" strike="noStrike" spc="-1">
                <a:solidFill>
                  <a:srgbClr val="000000"/>
                </a:solidFill>
                <a:uFill>
                  <a:solidFill>
                    <a:srgbClr val="FFFFFF"/>
                  </a:solidFill>
                </a:uFill>
                <a:latin typeface="Arial"/>
              </a:rPr>
              <a:t>Fourth Outline Level</a:t>
            </a:r>
          </a:p>
          <a:p>
            <a:pPr marL="2160000" lvl="4" indent="-216000">
              <a:buClr>
                <a:srgbClr val="000000"/>
              </a:buClr>
              <a:buSzPct val="45000"/>
              <a:buFont typeface="Wingdings" charset="2"/>
              <a:buChar char=""/>
            </a:pPr>
            <a:r>
              <a:rPr lang="en-IN" sz="2000" b="0" strike="noStrike" spc="-1">
                <a:solidFill>
                  <a:srgbClr val="000000"/>
                </a:solidFill>
                <a:uFill>
                  <a:solidFill>
                    <a:srgbClr val="FFFFFF"/>
                  </a:solidFill>
                </a:uFill>
                <a:latin typeface="Arial"/>
              </a:rPr>
              <a:t>Fifth Outline Level</a:t>
            </a:r>
          </a:p>
          <a:p>
            <a:pPr marL="2592000" lvl="5" indent="-216000">
              <a:buClr>
                <a:srgbClr val="000000"/>
              </a:buClr>
              <a:buSzPct val="45000"/>
              <a:buFont typeface="Wingdings" charset="2"/>
              <a:buChar char=""/>
            </a:pPr>
            <a:r>
              <a:rPr lang="en-IN" sz="2000" b="0" strike="noStrike" spc="-1">
                <a:solidFill>
                  <a:srgbClr val="000000"/>
                </a:solidFill>
                <a:uFill>
                  <a:solidFill>
                    <a:srgbClr val="FFFFFF"/>
                  </a:solidFill>
                </a:uFill>
                <a:latin typeface="Arial"/>
              </a:rPr>
              <a:t>Sixth Outline Level</a:t>
            </a:r>
          </a:p>
          <a:p>
            <a:pPr marL="3024000" lvl="6" indent="-216000">
              <a:buClr>
                <a:srgbClr val="000000"/>
              </a:buClr>
              <a:buSzPct val="45000"/>
              <a:buFont typeface="Wingdings" charset="2"/>
              <a:buChar char=""/>
            </a:pPr>
            <a:r>
              <a:rPr lang="en-IN" sz="2000" b="0" strike="noStrike" spc="-1">
                <a:solidFill>
                  <a:srgbClr val="000000"/>
                </a:solidFill>
                <a:uFill>
                  <a:solidFill>
                    <a:srgbClr val="FFFFFF"/>
                  </a:solidFill>
                </a:uFill>
                <a:latin typeface="Arial"/>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comments" Target="../comments/commen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 name="Google Shape;54;p13"/>
          <p:cNvPicPr/>
          <p:nvPr/>
        </p:nvPicPr>
        <p:blipFill>
          <a:blip r:embed="rId2"/>
          <a:stretch/>
        </p:blipFill>
        <p:spPr>
          <a:xfrm>
            <a:off x="0" y="3777480"/>
            <a:ext cx="9142560" cy="1364400"/>
          </a:xfrm>
          <a:prstGeom prst="rect">
            <a:avLst/>
          </a:prstGeom>
          <a:ln>
            <a:noFill/>
          </a:ln>
        </p:spPr>
      </p:pic>
      <p:pic>
        <p:nvPicPr>
          <p:cNvPr id="37" name="Google Shape;55;p13"/>
          <p:cNvPicPr/>
          <p:nvPr/>
        </p:nvPicPr>
        <p:blipFill>
          <a:blip r:embed="rId3"/>
          <a:stretch/>
        </p:blipFill>
        <p:spPr>
          <a:xfrm>
            <a:off x="7904880" y="105840"/>
            <a:ext cx="1168920" cy="1168920"/>
          </a:xfrm>
          <a:prstGeom prst="rect">
            <a:avLst/>
          </a:prstGeom>
          <a:ln>
            <a:noFill/>
          </a:ln>
        </p:spPr>
      </p:pic>
      <p:sp>
        <p:nvSpPr>
          <p:cNvPr id="38" name="CustomShape 1"/>
          <p:cNvSpPr/>
          <p:nvPr/>
        </p:nvSpPr>
        <p:spPr>
          <a:xfrm>
            <a:off x="191160" y="751933"/>
            <a:ext cx="8761680" cy="1045654"/>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gn="ctr">
              <a:lnSpc>
                <a:spcPct val="100000"/>
              </a:lnSpc>
            </a:pPr>
            <a:r>
              <a:rPr lang="en-IN" sz="3000" b="1" spc="-1" dirty="0" smtClean="0">
                <a:solidFill>
                  <a:srgbClr val="FF0000"/>
                </a:solidFill>
                <a:uFill>
                  <a:solidFill>
                    <a:srgbClr val="FFFFFF"/>
                  </a:solidFill>
                </a:uFill>
                <a:latin typeface="Calibri"/>
              </a:rPr>
              <a:t>RESPIRATION IN PLANTS</a:t>
            </a:r>
            <a:endParaRPr lang="en-IN" sz="1800" b="0" strike="noStrike" spc="-1" dirty="0">
              <a:solidFill>
                <a:srgbClr val="000000"/>
              </a:solidFill>
              <a:uFill>
                <a:solidFill>
                  <a:srgbClr val="FFFFFF"/>
                </a:solidFill>
              </a:uFill>
              <a:latin typeface="Arial"/>
            </a:endParaRPr>
          </a:p>
          <a:p>
            <a:pPr algn="ctr">
              <a:lnSpc>
                <a:spcPct val="100000"/>
              </a:lnSpc>
            </a:pPr>
            <a:r>
              <a:rPr lang="en-IN" sz="2500" b="1" spc="-1" smtClean="0">
                <a:solidFill>
                  <a:srgbClr val="000000"/>
                </a:solidFill>
                <a:uFill>
                  <a:solidFill>
                    <a:srgbClr val="FFFFFF"/>
                  </a:solidFill>
                </a:uFill>
                <a:latin typeface="Calibri"/>
              </a:rPr>
              <a:t>INTRODUCTION, GLYCOLYSIS</a:t>
            </a:r>
            <a:endParaRPr lang="en-IN" sz="1800" b="1" strike="noStrike" spc="-1" dirty="0">
              <a:solidFill>
                <a:srgbClr val="000000"/>
              </a:solidFill>
              <a:uFill>
                <a:solidFill>
                  <a:srgbClr val="FFFFFF"/>
                </a:solidFill>
              </a:uFill>
              <a:latin typeface="Arial"/>
            </a:endParaRPr>
          </a:p>
        </p:txBody>
      </p:sp>
      <p:sp>
        <p:nvSpPr>
          <p:cNvPr id="39" name="CustomShape 2"/>
          <p:cNvSpPr/>
          <p:nvPr/>
        </p:nvSpPr>
        <p:spPr>
          <a:xfrm>
            <a:off x="1979712" y="2355726"/>
            <a:ext cx="5756040" cy="1224136"/>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r>
              <a:rPr lang="en-IN" sz="1400" b="1" strike="noStrike" spc="-1" dirty="0">
                <a:solidFill>
                  <a:srgbClr val="000000"/>
                </a:solidFill>
                <a:uFill>
                  <a:solidFill>
                    <a:srgbClr val="FFFFFF"/>
                  </a:solidFill>
                </a:uFill>
                <a:latin typeface="Arial"/>
                <a:ea typeface="Arial"/>
              </a:rPr>
              <a:t>SUBJECT : BIOLOGY</a:t>
            </a:r>
            <a:endParaRPr lang="en-IN" sz="1800" b="0" strike="noStrike" spc="-1" dirty="0">
              <a:solidFill>
                <a:srgbClr val="000000"/>
              </a:solidFill>
              <a:uFill>
                <a:solidFill>
                  <a:srgbClr val="FFFFFF"/>
                </a:solidFill>
              </a:uFill>
              <a:latin typeface="Arial"/>
            </a:endParaRPr>
          </a:p>
          <a:p>
            <a:pPr>
              <a:lnSpc>
                <a:spcPct val="100000"/>
              </a:lnSpc>
            </a:pPr>
            <a:endParaRPr lang="en-IN" sz="1800" b="0" strike="noStrike" spc="-1" dirty="0">
              <a:solidFill>
                <a:srgbClr val="000000"/>
              </a:solidFill>
              <a:uFill>
                <a:solidFill>
                  <a:srgbClr val="FFFFFF"/>
                </a:solidFill>
              </a:uFill>
              <a:latin typeface="Arial"/>
            </a:endParaRPr>
          </a:p>
          <a:p>
            <a:pPr>
              <a:lnSpc>
                <a:spcPct val="100000"/>
              </a:lnSpc>
              <a:spcAft>
                <a:spcPts val="600"/>
              </a:spcAft>
            </a:pPr>
            <a:r>
              <a:rPr lang="en-IN" sz="1400" b="1" strike="noStrike" spc="-1" dirty="0">
                <a:solidFill>
                  <a:srgbClr val="000000"/>
                </a:solidFill>
                <a:uFill>
                  <a:solidFill>
                    <a:srgbClr val="FFFFFF"/>
                  </a:solidFill>
                </a:uFill>
                <a:latin typeface="Arial"/>
                <a:ea typeface="Arial"/>
              </a:rPr>
              <a:t>CHAPTER NUMBER: </a:t>
            </a:r>
            <a:r>
              <a:rPr lang="en-IN" sz="1400" b="1" strike="noStrike" spc="-1" dirty="0" smtClean="0">
                <a:solidFill>
                  <a:srgbClr val="000000"/>
                </a:solidFill>
                <a:uFill>
                  <a:solidFill>
                    <a:srgbClr val="FFFFFF"/>
                  </a:solidFill>
                </a:uFill>
                <a:latin typeface="Arial"/>
                <a:ea typeface="Arial"/>
              </a:rPr>
              <a:t>14</a:t>
            </a:r>
          </a:p>
          <a:p>
            <a:pPr>
              <a:lnSpc>
                <a:spcPct val="100000"/>
              </a:lnSpc>
              <a:spcAft>
                <a:spcPts val="600"/>
              </a:spcAft>
            </a:pPr>
            <a:r>
              <a:rPr lang="en-IN" sz="1400" b="1" strike="noStrike" spc="-1" dirty="0" smtClean="0">
                <a:solidFill>
                  <a:srgbClr val="000000"/>
                </a:solidFill>
                <a:uFill>
                  <a:solidFill>
                    <a:srgbClr val="FFFFFF"/>
                  </a:solidFill>
                </a:uFill>
                <a:latin typeface="Arial"/>
                <a:ea typeface="Arial"/>
              </a:rPr>
              <a:t>CHAPTER </a:t>
            </a:r>
            <a:r>
              <a:rPr lang="en-IN" sz="1400" b="1" strike="noStrike" spc="-1" dirty="0">
                <a:solidFill>
                  <a:srgbClr val="000000"/>
                </a:solidFill>
                <a:uFill>
                  <a:solidFill>
                    <a:srgbClr val="FFFFFF"/>
                  </a:solidFill>
                </a:uFill>
                <a:latin typeface="Arial"/>
                <a:ea typeface="Arial"/>
              </a:rPr>
              <a:t>NAME : </a:t>
            </a:r>
            <a:r>
              <a:rPr lang="en-IN" sz="1400" b="1" strike="noStrike" spc="-1" dirty="0" smtClean="0">
                <a:solidFill>
                  <a:srgbClr val="000000"/>
                </a:solidFill>
                <a:uFill>
                  <a:solidFill>
                    <a:srgbClr val="FFFFFF"/>
                  </a:solidFill>
                </a:uFill>
                <a:latin typeface="Arial"/>
                <a:ea typeface="Arial"/>
              </a:rPr>
              <a:t>RESPIRATION IN PLANTS</a:t>
            </a:r>
            <a:endParaRPr lang="en-IN" sz="1800" b="0" strike="noStrike" spc="-1" dirty="0">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2000" y="666750"/>
            <a:ext cx="6629400" cy="3108543"/>
          </a:xfrm>
          <a:prstGeom prst="rect">
            <a:avLst/>
          </a:prstGeom>
        </p:spPr>
        <p:txBody>
          <a:bodyPr wrap="square">
            <a:spAutoFit/>
          </a:bodyPr>
          <a:lstStyle/>
          <a:p>
            <a:pPr lvl="0" algn="just"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en-US" sz="1400" dirty="0" smtClean="0">
                <a:solidFill>
                  <a:srgbClr val="000000"/>
                </a:solidFill>
                <a:latin typeface="Calibri" pitchFamily="34" charset="0"/>
                <a:ea typeface="Times New Roman" pitchFamily="18" charset="0"/>
                <a:cs typeface="Calibri" pitchFamily="34" charset="0"/>
              </a:rPr>
              <a:t>But during the process of photosynthesis, large exchange of gases takes place and each part of the plant is well adapted to fulfill its need of gases. </a:t>
            </a:r>
            <a:endParaRPr lang="en-US" sz="1400" dirty="0" smtClean="0">
              <a:solidFill>
                <a:srgbClr val="000000"/>
              </a:solidFill>
              <a:latin typeface="Calibri" pitchFamily="34" charset="0"/>
              <a:ea typeface="Times New Roman" pitchFamily="18" charset="0"/>
              <a:cs typeface="Calibri" pitchFamily="34" charset="0"/>
            </a:endParaRPr>
          </a:p>
          <a:p>
            <a:pPr lvl="0" algn="just"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lang="en-US" sz="1400" dirty="0" smtClean="0">
              <a:solidFill>
                <a:srgbClr val="000000"/>
              </a:solidFill>
              <a:latin typeface="Calibri" pitchFamily="34" charset="0"/>
              <a:ea typeface="Times New Roman" pitchFamily="18" charset="0"/>
              <a:cs typeface="Calibri" pitchFamily="34" charset="0"/>
            </a:endParaRPr>
          </a:p>
          <a:p>
            <a:pPr lvl="0" algn="just"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lang="en-US" sz="1400" dirty="0" smtClean="0">
              <a:solidFill>
                <a:srgbClr val="000000"/>
              </a:solidFill>
              <a:latin typeface="Calibri" pitchFamily="34" charset="0"/>
              <a:ea typeface="Times New Roman" pitchFamily="18" charset="0"/>
              <a:cs typeface="Calibri" pitchFamily="34" charset="0"/>
            </a:endParaRPr>
          </a:p>
          <a:p>
            <a:pPr lvl="0" algn="just"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en-US" sz="1400" dirty="0" smtClean="0">
                <a:solidFill>
                  <a:srgbClr val="000000"/>
                </a:solidFill>
                <a:latin typeface="Calibri" pitchFamily="34" charset="0"/>
                <a:ea typeface="Times New Roman" pitchFamily="18" charset="0"/>
                <a:cs typeface="Calibri" pitchFamily="34" charset="0"/>
              </a:rPr>
              <a:t>Availability </a:t>
            </a:r>
            <a:r>
              <a:rPr lang="en-US" sz="1400" dirty="0" smtClean="0">
                <a:solidFill>
                  <a:srgbClr val="000000"/>
                </a:solidFill>
                <a:latin typeface="Calibri" pitchFamily="34" charset="0"/>
                <a:ea typeface="Times New Roman" pitchFamily="18" charset="0"/>
                <a:cs typeface="Calibri" pitchFamily="34" charset="0"/>
              </a:rPr>
              <a:t>of oxygen is not a problem during photosynthesis because the cells release oxygen within cells. </a:t>
            </a:r>
            <a:endParaRPr lang="en-US" sz="1400" dirty="0" smtClean="0">
              <a:solidFill>
                <a:srgbClr val="000000"/>
              </a:solidFill>
              <a:latin typeface="Calibri" pitchFamily="34" charset="0"/>
              <a:ea typeface="Times New Roman" pitchFamily="18" charset="0"/>
              <a:cs typeface="Calibri" pitchFamily="34" charset="0"/>
            </a:endParaRPr>
          </a:p>
          <a:p>
            <a:pPr lvl="0" algn="just"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lang="en-US" sz="1400" dirty="0" smtClean="0">
              <a:solidFill>
                <a:srgbClr val="000000"/>
              </a:solidFill>
              <a:latin typeface="Calibri" pitchFamily="34" charset="0"/>
              <a:ea typeface="Times New Roman" pitchFamily="18" charset="0"/>
              <a:cs typeface="Calibri" pitchFamily="34" charset="0"/>
            </a:endParaRPr>
          </a:p>
          <a:p>
            <a:pPr lvl="0" algn="just"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lang="en-US" sz="1400" dirty="0" smtClean="0">
              <a:latin typeface="Arial" pitchFamily="34" charset="0"/>
              <a:ea typeface="Times New Roman" pitchFamily="18" charset="0"/>
              <a:cs typeface="Arial" pitchFamily="34" charset="0"/>
            </a:endParaRPr>
          </a:p>
          <a:p>
            <a:pPr lvl="0" algn="just"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en-US" sz="1400" dirty="0" smtClean="0">
                <a:solidFill>
                  <a:srgbClr val="000000"/>
                </a:solidFill>
                <a:latin typeface="Calibri" pitchFamily="34" charset="0"/>
                <a:ea typeface="Times New Roman" pitchFamily="18" charset="0"/>
                <a:cs typeface="Calibri" pitchFamily="34" charset="0"/>
              </a:rPr>
              <a:t>It is important to note that each living cell in a plant is located quite close to the surface of the plant and in case of stems, the living cells are arranged in the form of thin layers beneath and inside the bark and have openings which are referred as lenticels. </a:t>
            </a:r>
            <a:endParaRPr lang="en-US" sz="1400" dirty="0" smtClean="0">
              <a:solidFill>
                <a:srgbClr val="000000"/>
              </a:solidFill>
              <a:latin typeface="Calibri" pitchFamily="34" charset="0"/>
              <a:ea typeface="Times New Roman" pitchFamily="18" charset="0"/>
              <a:cs typeface="Calibri" pitchFamily="34" charset="0"/>
            </a:endParaRPr>
          </a:p>
          <a:p>
            <a:pPr lvl="0" algn="just"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lang="en-US" sz="1400" dirty="0" smtClean="0">
              <a:solidFill>
                <a:srgbClr val="000000"/>
              </a:solidFill>
              <a:latin typeface="Calibri" pitchFamily="34" charset="0"/>
              <a:ea typeface="Times New Roman" pitchFamily="18" charset="0"/>
              <a:cs typeface="Calibri" pitchFamily="34" charset="0"/>
            </a:endParaRPr>
          </a:p>
          <a:p>
            <a:pPr lvl="0" algn="just"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lang="en-US" sz="1400" dirty="0" smtClean="0">
              <a:solidFill>
                <a:srgbClr val="000000"/>
              </a:solidFill>
              <a:latin typeface="Calibri" pitchFamily="34" charset="0"/>
              <a:ea typeface="Times New Roman" pitchFamily="18" charset="0"/>
              <a:cs typeface="Calibri" pitchFamily="34" charset="0"/>
            </a:endParaRPr>
          </a:p>
          <a:p>
            <a:pPr lvl="0" algn="just"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en-US" sz="1400" dirty="0" smtClean="0">
                <a:solidFill>
                  <a:srgbClr val="000000"/>
                </a:solidFill>
                <a:latin typeface="Calibri" pitchFamily="34" charset="0"/>
                <a:ea typeface="Times New Roman" pitchFamily="18" charset="0"/>
                <a:cs typeface="Calibri" pitchFamily="34" charset="0"/>
              </a:rPr>
              <a:t>Thereby</a:t>
            </a:r>
            <a:r>
              <a:rPr lang="en-US" sz="1400" dirty="0" smtClean="0">
                <a:solidFill>
                  <a:srgbClr val="000000"/>
                </a:solidFill>
                <a:latin typeface="Calibri" pitchFamily="34" charset="0"/>
                <a:ea typeface="Times New Roman" pitchFamily="18" charset="0"/>
                <a:cs typeface="Calibri" pitchFamily="34" charset="0"/>
              </a:rPr>
              <a:t>, the respiration and translocation takes place at every part of the plant.</a:t>
            </a:r>
            <a:endParaRPr lang="en-US" sz="1400" dirty="0" smtClean="0">
              <a:latin typeface="Arial" pitchFamily="34" charset="0"/>
              <a:cs typeface="Arial" pitchFamily="34" charset="0"/>
            </a:endParaRPr>
          </a:p>
        </p:txBody>
      </p:sp>
      <p:pic>
        <p:nvPicPr>
          <p:cNvPr id="5" name="Google Shape;62;p14"/>
          <p:cNvPicPr/>
          <p:nvPr/>
        </p:nvPicPr>
        <p:blipFill>
          <a:blip r:embed="rId2"/>
          <a:stretch/>
        </p:blipFill>
        <p:spPr>
          <a:xfrm>
            <a:off x="8208000" y="0"/>
            <a:ext cx="924120" cy="852120"/>
          </a:xfrm>
          <a:prstGeom prst="rect">
            <a:avLst/>
          </a:prstGeom>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3400" y="361950"/>
            <a:ext cx="7086600" cy="4401205"/>
          </a:xfrm>
          <a:prstGeom prst="rect">
            <a:avLst/>
          </a:prstGeom>
        </p:spPr>
        <p:txBody>
          <a:bodyPr wrap="square">
            <a:spAutoFit/>
          </a:bodyPr>
          <a:lstStyle/>
          <a:p>
            <a:pPr lvl="0" algn="just"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en-US" sz="1400" dirty="0" smtClean="0">
                <a:solidFill>
                  <a:srgbClr val="FF0000"/>
                </a:solidFill>
                <a:latin typeface="Calibri" pitchFamily="34" charset="0"/>
                <a:ea typeface="Times New Roman" pitchFamily="18" charset="0"/>
                <a:cs typeface="Calibri" pitchFamily="34" charset="0"/>
              </a:rPr>
              <a:t>Respiration In Stems</a:t>
            </a:r>
            <a:endParaRPr lang="en-US" sz="1400" b="1" i="1" dirty="0" smtClean="0">
              <a:latin typeface="Cambria" pitchFamily="18" charset="0"/>
              <a:ea typeface="Times New Roman" pitchFamily="18" charset="0"/>
              <a:cs typeface="Times New Roman" pitchFamily="18" charset="0"/>
            </a:endParaRPr>
          </a:p>
          <a:p>
            <a:pPr lvl="0" algn="just"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en-US" sz="1400" dirty="0" smtClean="0">
                <a:solidFill>
                  <a:srgbClr val="000000"/>
                </a:solidFill>
                <a:latin typeface="Calibri" pitchFamily="34" charset="0"/>
                <a:ea typeface="Times New Roman" pitchFamily="18" charset="0"/>
                <a:cs typeface="Calibri" pitchFamily="34" charset="0"/>
              </a:rPr>
              <a:t>The stems of herbaceous plants possess stomata and the air gets diffused via it and reaches the cells for respiration</a:t>
            </a:r>
            <a:r>
              <a:rPr lang="en-US" sz="1400" dirty="0" smtClean="0">
                <a:solidFill>
                  <a:srgbClr val="000000"/>
                </a:solidFill>
                <a:latin typeface="Calibri" pitchFamily="34" charset="0"/>
                <a:ea typeface="Times New Roman" pitchFamily="18" charset="0"/>
                <a:cs typeface="Calibri" pitchFamily="34" charset="0"/>
              </a:rPr>
              <a:t>.</a:t>
            </a:r>
          </a:p>
          <a:p>
            <a:pPr lvl="0" algn="just"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lang="en-US" sz="1400" dirty="0" smtClean="0">
              <a:latin typeface="Arial" pitchFamily="34" charset="0"/>
              <a:ea typeface="Times New Roman" pitchFamily="18" charset="0"/>
              <a:cs typeface="Arial" pitchFamily="34" charset="0"/>
            </a:endParaRPr>
          </a:p>
          <a:p>
            <a:pPr lvl="0" algn="just"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en-US" sz="1400" dirty="0" smtClean="0">
                <a:solidFill>
                  <a:srgbClr val="000000"/>
                </a:solidFill>
                <a:latin typeface="Calibri" pitchFamily="34" charset="0"/>
                <a:ea typeface="Times New Roman" pitchFamily="18" charset="0"/>
                <a:cs typeface="Calibri" pitchFamily="34" charset="0"/>
              </a:rPr>
              <a:t>The carbon dioxide produced during the process gets diffused in the air via stomata</a:t>
            </a:r>
            <a:r>
              <a:rPr lang="en-US" sz="1400" dirty="0" smtClean="0">
                <a:solidFill>
                  <a:srgbClr val="000000"/>
                </a:solidFill>
                <a:latin typeface="Calibri" pitchFamily="34" charset="0"/>
                <a:ea typeface="Times New Roman" pitchFamily="18" charset="0"/>
                <a:cs typeface="Calibri" pitchFamily="34" charset="0"/>
              </a:rPr>
              <a:t>.</a:t>
            </a:r>
          </a:p>
          <a:p>
            <a:pPr lvl="0" algn="just"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lang="en-US" sz="1400" dirty="0" smtClean="0">
              <a:latin typeface="Arial" pitchFamily="34" charset="0"/>
              <a:ea typeface="Times New Roman" pitchFamily="18" charset="0"/>
              <a:cs typeface="Arial" pitchFamily="34" charset="0"/>
            </a:endParaRPr>
          </a:p>
          <a:p>
            <a:pPr lvl="0" algn="just"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en-US" sz="1400" dirty="0" smtClean="0">
                <a:solidFill>
                  <a:srgbClr val="000000"/>
                </a:solidFill>
                <a:latin typeface="Calibri" pitchFamily="34" charset="0"/>
                <a:ea typeface="Times New Roman" pitchFamily="18" charset="0"/>
                <a:cs typeface="Calibri" pitchFamily="34" charset="0"/>
              </a:rPr>
              <a:t>When the stems are woody, this gaseous exchange is carried out by lenticels</a:t>
            </a:r>
            <a:r>
              <a:rPr lang="en-US" sz="1400" dirty="0" smtClean="0">
                <a:solidFill>
                  <a:srgbClr val="4C4C4C"/>
                </a:solidFill>
                <a:latin typeface="Calibri" pitchFamily="34" charset="0"/>
                <a:ea typeface="Times New Roman" pitchFamily="18" charset="0"/>
                <a:cs typeface="Calibri" pitchFamily="34" charset="0"/>
              </a:rPr>
              <a:t>.</a:t>
            </a:r>
          </a:p>
          <a:p>
            <a:pPr lvl="0" algn="just"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en-US" sz="1400" dirty="0" smtClean="0">
                <a:solidFill>
                  <a:srgbClr val="4C4C4C"/>
                </a:solidFill>
                <a:latin typeface="Calibri" pitchFamily="34" charset="0"/>
                <a:ea typeface="Times New Roman" pitchFamily="18" charset="0"/>
                <a:cs typeface="Calibri" pitchFamily="34" charset="0"/>
              </a:rPr>
              <a:t/>
            </a:r>
            <a:br>
              <a:rPr lang="en-US" sz="1400" dirty="0" smtClean="0">
                <a:solidFill>
                  <a:srgbClr val="4C4C4C"/>
                </a:solidFill>
                <a:latin typeface="Calibri" pitchFamily="34" charset="0"/>
                <a:ea typeface="Times New Roman" pitchFamily="18" charset="0"/>
                <a:cs typeface="Calibri" pitchFamily="34" charset="0"/>
              </a:rPr>
            </a:br>
            <a:r>
              <a:rPr lang="en-US" sz="1400" dirty="0" smtClean="0">
                <a:solidFill>
                  <a:srgbClr val="4C4C4C"/>
                </a:solidFill>
                <a:latin typeface="Calibri" pitchFamily="34" charset="0"/>
                <a:ea typeface="Times New Roman" pitchFamily="18" charset="0"/>
                <a:cs typeface="Calibri" pitchFamily="34" charset="0"/>
              </a:rPr>
              <a:t> </a:t>
            </a:r>
            <a:endParaRPr lang="en-US" sz="1400" b="1" i="1" dirty="0" smtClean="0">
              <a:latin typeface="Cambria" pitchFamily="18" charset="0"/>
              <a:ea typeface="Times New Roman" pitchFamily="18" charset="0"/>
              <a:cs typeface="Times New Roman" pitchFamily="18" charset="0"/>
            </a:endParaRPr>
          </a:p>
          <a:p>
            <a:pPr lvl="0" algn="just"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en-US" sz="1400" dirty="0" smtClean="0">
                <a:solidFill>
                  <a:srgbClr val="FF0000"/>
                </a:solidFill>
                <a:latin typeface="Calibri" pitchFamily="34" charset="0"/>
                <a:ea typeface="Times New Roman" pitchFamily="18" charset="0"/>
                <a:cs typeface="Calibri" pitchFamily="34" charset="0"/>
              </a:rPr>
              <a:t>Respiration In Leaves</a:t>
            </a:r>
            <a:endParaRPr lang="en-US" sz="1400" b="1" i="1" dirty="0" smtClean="0">
              <a:latin typeface="Cambria" pitchFamily="18" charset="0"/>
              <a:ea typeface="Times New Roman" pitchFamily="18" charset="0"/>
              <a:cs typeface="Times New Roman" pitchFamily="18" charset="0"/>
            </a:endParaRPr>
          </a:p>
          <a:p>
            <a:pPr lvl="0" algn="just"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en-US" sz="1400" dirty="0" smtClean="0">
                <a:solidFill>
                  <a:srgbClr val="000000"/>
                </a:solidFill>
                <a:latin typeface="Calibri" pitchFamily="34" charset="0"/>
                <a:ea typeface="Times New Roman" pitchFamily="18" charset="0"/>
                <a:cs typeface="Calibri" pitchFamily="34" charset="0"/>
              </a:rPr>
              <a:t>Leaves of the plants have tiny pores which are referred as stomata. </a:t>
            </a:r>
            <a:endParaRPr lang="en-US" sz="1400" dirty="0" smtClean="0">
              <a:solidFill>
                <a:srgbClr val="000000"/>
              </a:solidFill>
              <a:latin typeface="Calibri" pitchFamily="34" charset="0"/>
              <a:ea typeface="Times New Roman" pitchFamily="18" charset="0"/>
              <a:cs typeface="Calibri" pitchFamily="34" charset="0"/>
            </a:endParaRPr>
          </a:p>
          <a:p>
            <a:pPr lvl="0" algn="just"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lang="en-US" sz="1400" dirty="0" smtClean="0">
              <a:solidFill>
                <a:srgbClr val="000000"/>
              </a:solidFill>
              <a:latin typeface="Calibri" pitchFamily="34" charset="0"/>
              <a:ea typeface="Times New Roman" pitchFamily="18" charset="0"/>
              <a:cs typeface="Calibri" pitchFamily="34" charset="0"/>
            </a:endParaRPr>
          </a:p>
          <a:p>
            <a:pPr lvl="0" algn="just"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en-US" sz="1400" dirty="0" smtClean="0">
                <a:solidFill>
                  <a:srgbClr val="000000"/>
                </a:solidFill>
                <a:latin typeface="Calibri" pitchFamily="34" charset="0"/>
                <a:ea typeface="Times New Roman" pitchFamily="18" charset="0"/>
                <a:cs typeface="Calibri" pitchFamily="34" charset="0"/>
              </a:rPr>
              <a:t>The </a:t>
            </a:r>
            <a:r>
              <a:rPr lang="en-US" sz="1400" dirty="0" smtClean="0">
                <a:solidFill>
                  <a:srgbClr val="000000"/>
                </a:solidFill>
                <a:latin typeface="Calibri" pitchFamily="34" charset="0"/>
                <a:ea typeface="Times New Roman" pitchFamily="18" charset="0"/>
                <a:cs typeface="Calibri" pitchFamily="34" charset="0"/>
              </a:rPr>
              <a:t>exchange of gases takes place by the process of diffusion via stomata. </a:t>
            </a:r>
            <a:endParaRPr lang="en-US" sz="1400" dirty="0" smtClean="0">
              <a:solidFill>
                <a:srgbClr val="000000"/>
              </a:solidFill>
              <a:latin typeface="Calibri" pitchFamily="34" charset="0"/>
              <a:ea typeface="Times New Roman" pitchFamily="18" charset="0"/>
              <a:cs typeface="Calibri" pitchFamily="34" charset="0"/>
            </a:endParaRPr>
          </a:p>
          <a:p>
            <a:pPr lvl="0" algn="just"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lang="en-US" sz="1400" dirty="0" smtClean="0">
              <a:solidFill>
                <a:srgbClr val="000000"/>
              </a:solidFill>
              <a:latin typeface="Calibri" pitchFamily="34" charset="0"/>
              <a:ea typeface="Times New Roman" pitchFamily="18" charset="0"/>
              <a:cs typeface="Calibri" pitchFamily="34" charset="0"/>
            </a:endParaRPr>
          </a:p>
          <a:p>
            <a:pPr lvl="0" algn="just"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en-US" sz="1400" dirty="0" smtClean="0">
                <a:solidFill>
                  <a:srgbClr val="000000"/>
                </a:solidFill>
                <a:latin typeface="Calibri" pitchFamily="34" charset="0"/>
                <a:ea typeface="Times New Roman" pitchFamily="18" charset="0"/>
                <a:cs typeface="Calibri" pitchFamily="34" charset="0"/>
              </a:rPr>
              <a:t>The </a:t>
            </a:r>
            <a:r>
              <a:rPr lang="en-US" sz="1400" dirty="0" smtClean="0">
                <a:solidFill>
                  <a:srgbClr val="000000"/>
                </a:solidFill>
                <a:latin typeface="Calibri" pitchFamily="34" charset="0"/>
                <a:ea typeface="Times New Roman" pitchFamily="18" charset="0"/>
                <a:cs typeface="Calibri" pitchFamily="34" charset="0"/>
              </a:rPr>
              <a:t>stomata are present in large number on lower surface of leaves of plant. </a:t>
            </a:r>
            <a:endParaRPr lang="en-US" sz="1400" dirty="0" smtClean="0">
              <a:solidFill>
                <a:srgbClr val="000000"/>
              </a:solidFill>
              <a:latin typeface="Calibri" pitchFamily="34" charset="0"/>
              <a:ea typeface="Times New Roman" pitchFamily="18" charset="0"/>
              <a:cs typeface="Calibri" pitchFamily="34" charset="0"/>
            </a:endParaRPr>
          </a:p>
          <a:p>
            <a:pPr lvl="0" algn="just"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lang="en-US" sz="1400" dirty="0" smtClean="0">
              <a:solidFill>
                <a:srgbClr val="000000"/>
              </a:solidFill>
              <a:latin typeface="Calibri" pitchFamily="34" charset="0"/>
              <a:ea typeface="Times New Roman" pitchFamily="18" charset="0"/>
              <a:cs typeface="Calibri" pitchFamily="34" charset="0"/>
            </a:endParaRPr>
          </a:p>
          <a:p>
            <a:pPr lvl="0" algn="just"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en-US" sz="1400" dirty="0" smtClean="0">
                <a:solidFill>
                  <a:srgbClr val="000000"/>
                </a:solidFill>
                <a:latin typeface="Calibri" pitchFamily="34" charset="0"/>
                <a:ea typeface="Times New Roman" pitchFamily="18" charset="0"/>
                <a:cs typeface="Calibri" pitchFamily="34" charset="0"/>
              </a:rPr>
              <a:t>Each </a:t>
            </a:r>
            <a:r>
              <a:rPr lang="en-US" sz="1400" dirty="0" smtClean="0">
                <a:solidFill>
                  <a:srgbClr val="000000"/>
                </a:solidFill>
                <a:latin typeface="Calibri" pitchFamily="34" charset="0"/>
                <a:ea typeface="Times New Roman" pitchFamily="18" charset="0"/>
                <a:cs typeface="Calibri" pitchFamily="34" charset="0"/>
              </a:rPr>
              <a:t>stoma is surrounded and controlled by </a:t>
            </a:r>
            <a:r>
              <a:rPr lang="en-US" sz="1400" b="1" dirty="0" smtClean="0">
                <a:solidFill>
                  <a:srgbClr val="000000"/>
                </a:solidFill>
                <a:latin typeface="Calibri" pitchFamily="34" charset="0"/>
                <a:ea typeface="Times New Roman" pitchFamily="18" charset="0"/>
                <a:cs typeface="Calibri" pitchFamily="34" charset="0"/>
              </a:rPr>
              <a:t>Guard Cells</a:t>
            </a:r>
            <a:r>
              <a:rPr lang="en-US" sz="1400" dirty="0" smtClean="0">
                <a:solidFill>
                  <a:srgbClr val="000000"/>
                </a:solidFill>
                <a:latin typeface="Calibri" pitchFamily="34" charset="0"/>
                <a:ea typeface="Times New Roman" pitchFamily="18" charset="0"/>
                <a:cs typeface="Calibri" pitchFamily="34" charset="0"/>
              </a:rPr>
              <a:t> (two kidney shaped cells). </a:t>
            </a:r>
            <a:endParaRPr lang="en-US" sz="1400" dirty="0" smtClean="0">
              <a:solidFill>
                <a:srgbClr val="000000"/>
              </a:solidFill>
              <a:latin typeface="Calibri" pitchFamily="34" charset="0"/>
              <a:ea typeface="Times New Roman" pitchFamily="18" charset="0"/>
              <a:cs typeface="Calibri" pitchFamily="34" charset="0"/>
            </a:endParaRPr>
          </a:p>
          <a:p>
            <a:pPr lvl="0" algn="just"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lang="en-US" sz="1400" dirty="0" smtClean="0">
              <a:solidFill>
                <a:srgbClr val="000000"/>
              </a:solidFill>
              <a:latin typeface="Calibri" pitchFamily="34" charset="0"/>
              <a:ea typeface="Times New Roman" pitchFamily="18" charset="0"/>
              <a:cs typeface="Calibri" pitchFamily="34" charset="0"/>
            </a:endParaRPr>
          </a:p>
          <a:p>
            <a:pPr lvl="0" algn="just"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en-US" sz="1400" dirty="0" smtClean="0">
                <a:solidFill>
                  <a:srgbClr val="000000"/>
                </a:solidFill>
                <a:latin typeface="Calibri" pitchFamily="34" charset="0"/>
                <a:ea typeface="Times New Roman" pitchFamily="18" charset="0"/>
                <a:cs typeface="Calibri" pitchFamily="34" charset="0"/>
              </a:rPr>
              <a:t>Then </a:t>
            </a:r>
            <a:r>
              <a:rPr lang="en-US" sz="1400" dirty="0" smtClean="0">
                <a:solidFill>
                  <a:srgbClr val="000000"/>
                </a:solidFill>
                <a:latin typeface="Calibri" pitchFamily="34" charset="0"/>
                <a:ea typeface="Times New Roman" pitchFamily="18" charset="0"/>
                <a:cs typeface="Calibri" pitchFamily="34" charset="0"/>
              </a:rPr>
              <a:t>the stoma, open gaseous exchange takes place between </a:t>
            </a:r>
            <a:r>
              <a:rPr lang="en-US" sz="1400" b="1" dirty="0" smtClean="0">
                <a:solidFill>
                  <a:srgbClr val="000000"/>
                </a:solidFill>
                <a:latin typeface="Calibri" pitchFamily="34" charset="0"/>
                <a:ea typeface="Times New Roman" pitchFamily="18" charset="0"/>
                <a:cs typeface="Calibri" pitchFamily="34" charset="0"/>
              </a:rPr>
              <a:t>Atmosphere</a:t>
            </a:r>
            <a:r>
              <a:rPr lang="en-US" sz="1400" dirty="0" smtClean="0">
                <a:solidFill>
                  <a:srgbClr val="000000"/>
                </a:solidFill>
                <a:latin typeface="Calibri" pitchFamily="34" charset="0"/>
                <a:ea typeface="Times New Roman" pitchFamily="18" charset="0"/>
                <a:cs typeface="Calibri" pitchFamily="34" charset="0"/>
              </a:rPr>
              <a:t> and </a:t>
            </a:r>
            <a:r>
              <a:rPr lang="en-US" sz="1400" b="1" dirty="0" smtClean="0">
                <a:solidFill>
                  <a:srgbClr val="000000"/>
                </a:solidFill>
                <a:latin typeface="Calibri" pitchFamily="34" charset="0"/>
                <a:ea typeface="Times New Roman" pitchFamily="18" charset="0"/>
                <a:cs typeface="Calibri" pitchFamily="34" charset="0"/>
              </a:rPr>
              <a:t>Interior of Leaves</a:t>
            </a:r>
            <a:r>
              <a:rPr lang="en-US" sz="1400" dirty="0" smtClean="0">
                <a:solidFill>
                  <a:srgbClr val="000000"/>
                </a:solidFill>
                <a:latin typeface="Calibri" pitchFamily="34" charset="0"/>
                <a:ea typeface="Times New Roman" pitchFamily="18" charset="0"/>
                <a:cs typeface="Calibri" pitchFamily="34" charset="0"/>
              </a:rPr>
              <a:t>.</a:t>
            </a:r>
            <a:endParaRPr lang="en-US" sz="1400" dirty="0" smtClean="0">
              <a:latin typeface="Arial" pitchFamily="34" charset="0"/>
              <a:cs typeface="Arial" pitchFamily="34" charset="0"/>
            </a:endParaRPr>
          </a:p>
        </p:txBody>
      </p:sp>
      <p:pic>
        <p:nvPicPr>
          <p:cNvPr id="3" name="Google Shape;62;p14"/>
          <p:cNvPicPr/>
          <p:nvPr/>
        </p:nvPicPr>
        <p:blipFill>
          <a:blip r:embed="rId2"/>
          <a:stretch/>
        </p:blipFill>
        <p:spPr>
          <a:xfrm>
            <a:off x="8208000" y="0"/>
            <a:ext cx="924120" cy="852120"/>
          </a:xfrm>
          <a:prstGeom prst="rect">
            <a:avLst/>
          </a:prstGeom>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 name="Google Shape;69;p15"/>
          <p:cNvPicPr/>
          <p:nvPr/>
        </p:nvPicPr>
        <p:blipFill>
          <a:blip r:embed="rId2"/>
          <a:stretch/>
        </p:blipFill>
        <p:spPr>
          <a:xfrm>
            <a:off x="8208000" y="83160"/>
            <a:ext cx="924120" cy="924120"/>
          </a:xfrm>
          <a:prstGeom prst="rect">
            <a:avLst/>
          </a:prstGeom>
          <a:ln>
            <a:noFill/>
          </a:ln>
        </p:spPr>
      </p:pic>
      <p:sp>
        <p:nvSpPr>
          <p:cNvPr id="5121" name="Rectangle 1"/>
          <p:cNvSpPr>
            <a:spLocks noChangeArrowheads="1"/>
          </p:cNvSpPr>
          <p:nvPr/>
        </p:nvSpPr>
        <p:spPr bwMode="auto">
          <a:xfrm>
            <a:off x="457200" y="188297"/>
            <a:ext cx="7848600" cy="44627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endParaRPr>
          </a:p>
          <a:p>
            <a:pPr lvl="0" algn="just" fontAlgn="base">
              <a:spcBef>
                <a:spcPct val="0"/>
              </a:spcBef>
              <a:spcAft>
                <a:spcPct val="0"/>
              </a:spcAft>
            </a:pPr>
            <a:r>
              <a:rPr lang="en-US" sz="2200" dirty="0" err="1" smtClean="0">
                <a:solidFill>
                  <a:srgbClr val="FF0000"/>
                </a:solidFill>
                <a:latin typeface="Calibri" pitchFamily="34" charset="0"/>
                <a:ea typeface="Times New Roman" pitchFamily="18" charset="0"/>
                <a:cs typeface="Calibri" pitchFamily="34" charset="0"/>
              </a:rPr>
              <a:t>Glycolysis</a:t>
            </a:r>
            <a:endParaRPr lang="en-US" sz="2200" dirty="0" smtClean="0">
              <a:solidFill>
                <a:srgbClr val="FF0000"/>
              </a:solidFill>
              <a:latin typeface="Calibri" pitchFamily="34" charset="0"/>
              <a:ea typeface="Times New Roman" pitchFamily="18" charset="0"/>
              <a:cs typeface="Calibri"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Glycolysis</a:t>
            </a: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is the primary step of cellular respiration</a:t>
            </a: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In the absence of oxygen, the cells take small amounts of ATP through the process of fermentation.</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This metabolic pathway was discovered by three German biochemists- Gustav </a:t>
            </a:r>
            <a:r>
              <a:rPr kumimoji="0" lang="en-US" sz="1400"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Embden</a:t>
            </a:r>
            <a:r>
              <a:rPr kumimoji="0" lang="en-US" sz="1400"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Otto Meyerhof, and </a:t>
            </a:r>
            <a:r>
              <a:rPr kumimoji="0" lang="en-US" sz="1400"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Jakub</a:t>
            </a:r>
            <a:r>
              <a:rPr kumimoji="0" lang="en-US" sz="1400"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Karol </a:t>
            </a:r>
            <a:r>
              <a:rPr kumimoji="0" lang="en-US" sz="1400"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Parnas</a:t>
            </a:r>
            <a:r>
              <a:rPr kumimoji="0" lang="en-US" sz="1400"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in the early 19th century and is known as EMP pathway (</a:t>
            </a:r>
            <a:r>
              <a:rPr kumimoji="0" lang="en-US" sz="1400"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Embden</a:t>
            </a:r>
            <a:r>
              <a:rPr kumimoji="0" lang="en-US" sz="1400"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–Meyerhof–</a:t>
            </a:r>
            <a:r>
              <a:rPr kumimoji="0" lang="en-US" sz="1400"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Parnas</a:t>
            </a:r>
            <a:r>
              <a:rPr kumimoji="0" lang="en-US" sz="1400"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a:t>
            </a:r>
          </a:p>
          <a:p>
            <a:pPr marL="0" marR="0" lvl="0" indent="0" algn="just" defTabSz="914400" rtl="0" eaLnBrk="0" fontAlgn="base" latinLnBrk="0" hangingPunct="0">
              <a:lnSpc>
                <a:spcPct val="100000"/>
              </a:lnSpc>
              <a:spcBef>
                <a:spcPct val="0"/>
              </a:spcBef>
              <a:spcAft>
                <a:spcPct val="0"/>
              </a:spcAft>
              <a:buClrTx/>
              <a:buSzTx/>
              <a:buFontTx/>
              <a:buNone/>
              <a:tabLst/>
            </a:pPr>
            <a:endParaRPr lang="en-US" sz="1200" dirty="0" smtClean="0">
              <a:solidFill>
                <a:srgbClr val="000000"/>
              </a:solidFill>
              <a:latin typeface="Calibri" pitchFamily="34" charset="0"/>
              <a:cs typeface="Calibri" pitchFamily="34" charset="0"/>
            </a:endParaRPr>
          </a:p>
          <a:p>
            <a:pPr algn="just"/>
            <a:r>
              <a:rPr lang="en-US" sz="1400" dirty="0" smtClean="0">
                <a:latin typeface="Calibri" pitchFamily="34" charset="0"/>
                <a:cs typeface="Calibri" pitchFamily="34" charset="0"/>
              </a:rPr>
              <a:t>This process takes place in the cytoplasm of the cell and is found in all the living entities wherein glucose undergoes partial oxidation forming two molecules of </a:t>
            </a:r>
            <a:r>
              <a:rPr lang="en-US" sz="1400" dirty="0" err="1" smtClean="0">
                <a:latin typeface="Calibri" pitchFamily="34" charset="0"/>
                <a:cs typeface="Calibri" pitchFamily="34" charset="0"/>
              </a:rPr>
              <a:t>pyruvic</a:t>
            </a:r>
            <a:r>
              <a:rPr lang="en-US" sz="1400" dirty="0" smtClean="0">
                <a:latin typeface="Calibri" pitchFamily="34" charset="0"/>
                <a:cs typeface="Calibri" pitchFamily="34" charset="0"/>
              </a:rPr>
              <a:t> acid</a:t>
            </a:r>
            <a:r>
              <a:rPr lang="en-US" sz="1400" dirty="0" smtClean="0">
                <a:latin typeface="Calibri" pitchFamily="34" charset="0"/>
                <a:cs typeface="Calibri" pitchFamily="34" charset="0"/>
              </a:rPr>
              <a:t>.</a:t>
            </a:r>
          </a:p>
          <a:p>
            <a:pPr algn="just"/>
            <a:endParaRPr lang="en-US" sz="1400" dirty="0" smtClean="0">
              <a:latin typeface="Calibri" pitchFamily="34" charset="0"/>
              <a:cs typeface="Calibri" pitchFamily="34" charset="0"/>
            </a:endParaRPr>
          </a:p>
          <a:p>
            <a:pPr algn="just"/>
            <a:r>
              <a:rPr lang="en-US" sz="1400" b="1" i="1" dirty="0" smtClean="0">
                <a:latin typeface="Calibri" pitchFamily="34" charset="0"/>
                <a:cs typeface="Calibri" pitchFamily="34" charset="0"/>
              </a:rPr>
              <a:t> </a:t>
            </a:r>
            <a:r>
              <a:rPr lang="en-US" sz="1400" b="1" dirty="0" smtClean="0">
                <a:latin typeface="Calibri" pitchFamily="34" charset="0"/>
                <a:cs typeface="Calibri" pitchFamily="34" charset="0"/>
              </a:rPr>
              <a:t>“</a:t>
            </a:r>
            <a:r>
              <a:rPr lang="en-US" sz="1400" b="1" dirty="0" err="1" smtClean="0">
                <a:latin typeface="Calibri" pitchFamily="34" charset="0"/>
                <a:cs typeface="Calibri" pitchFamily="34" charset="0"/>
              </a:rPr>
              <a:t>Glycolysis</a:t>
            </a:r>
            <a:r>
              <a:rPr lang="en-US" sz="1400" b="1" dirty="0" smtClean="0">
                <a:latin typeface="Calibri" pitchFamily="34" charset="0"/>
                <a:cs typeface="Calibri" pitchFamily="34" charset="0"/>
              </a:rPr>
              <a:t> is the metabolic process that breaks down glucose into </a:t>
            </a:r>
            <a:r>
              <a:rPr lang="en-US" sz="1400" b="1" dirty="0" err="1" smtClean="0">
                <a:latin typeface="Calibri" pitchFamily="34" charset="0"/>
                <a:cs typeface="Calibri" pitchFamily="34" charset="0"/>
              </a:rPr>
              <a:t>pyruvic</a:t>
            </a:r>
            <a:r>
              <a:rPr lang="en-US" sz="1400" b="1" dirty="0" smtClean="0">
                <a:latin typeface="Calibri" pitchFamily="34" charset="0"/>
                <a:cs typeface="Calibri" pitchFamily="34" charset="0"/>
              </a:rPr>
              <a:t> acid.”</a:t>
            </a:r>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 </a:t>
            </a:r>
          </a:p>
          <a:p>
            <a:pPr algn="just"/>
            <a:r>
              <a:rPr lang="en-US" sz="1400" dirty="0" err="1" smtClean="0">
                <a:latin typeface="Calibri" pitchFamily="34" charset="0"/>
                <a:cs typeface="Calibri" pitchFamily="34" charset="0"/>
              </a:rPr>
              <a:t>Glycolysis</a:t>
            </a:r>
            <a:r>
              <a:rPr lang="en-US" sz="1400" dirty="0" smtClean="0">
                <a:latin typeface="Calibri" pitchFamily="34" charset="0"/>
                <a:cs typeface="Calibri" pitchFamily="34" charset="0"/>
              </a:rPr>
              <a:t> is the process in which glucose is broken down to produce energy. It produces two molecules of </a:t>
            </a:r>
            <a:r>
              <a:rPr lang="en-US" sz="1400" dirty="0" err="1" smtClean="0">
                <a:latin typeface="Calibri" pitchFamily="34" charset="0"/>
                <a:cs typeface="Calibri" pitchFamily="34" charset="0"/>
              </a:rPr>
              <a:t>pyruvate</a:t>
            </a:r>
            <a:r>
              <a:rPr lang="en-US" sz="1400" dirty="0" smtClean="0">
                <a:latin typeface="Calibri" pitchFamily="34" charset="0"/>
                <a:cs typeface="Calibri" pitchFamily="34" charset="0"/>
              </a:rPr>
              <a:t>, ATP, NADH and water. </a:t>
            </a:r>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The </a:t>
            </a:r>
            <a:r>
              <a:rPr lang="en-US" sz="1400" dirty="0" smtClean="0">
                <a:latin typeface="Calibri" pitchFamily="34" charset="0"/>
                <a:cs typeface="Calibri" pitchFamily="34" charset="0"/>
              </a:rPr>
              <a:t>process takes place in the </a:t>
            </a:r>
            <a:r>
              <a:rPr lang="en-US" sz="1400" dirty="0" err="1" smtClean="0">
                <a:latin typeface="Calibri" pitchFamily="34" charset="0"/>
                <a:cs typeface="Calibri" pitchFamily="34" charset="0"/>
              </a:rPr>
              <a:t>cytosol</a:t>
            </a:r>
            <a:r>
              <a:rPr lang="en-US" sz="1400" dirty="0" smtClean="0">
                <a:latin typeface="Calibri" pitchFamily="34" charset="0"/>
                <a:cs typeface="Calibri" pitchFamily="34" charset="0"/>
              </a:rPr>
              <a:t> of the cell cytoplasm, in the presence or absence of oxygen.</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 name="Google Shape;69;p15"/>
          <p:cNvPicPr/>
          <p:nvPr/>
        </p:nvPicPr>
        <p:blipFill>
          <a:blip r:embed="rId2"/>
          <a:stretch/>
        </p:blipFill>
        <p:spPr>
          <a:xfrm>
            <a:off x="7924800" y="209550"/>
            <a:ext cx="1008695" cy="771550"/>
          </a:xfrm>
          <a:prstGeom prst="rect">
            <a:avLst/>
          </a:prstGeom>
          <a:ln>
            <a:noFill/>
          </a:ln>
        </p:spPr>
      </p:pic>
      <p:sp>
        <p:nvSpPr>
          <p:cNvPr id="4097" name="Rectangle 1"/>
          <p:cNvSpPr>
            <a:spLocks noChangeArrowheads="1"/>
          </p:cNvSpPr>
          <p:nvPr/>
        </p:nvSpPr>
        <p:spPr bwMode="auto">
          <a:xfrm>
            <a:off x="152400" y="361950"/>
            <a:ext cx="7924800" cy="4745460"/>
          </a:xfrm>
          <a:prstGeom prst="rect">
            <a:avLst/>
          </a:prstGeom>
          <a:noFill/>
          <a:ln w="9525">
            <a:noFill/>
            <a:miter lim="800000"/>
            <a:headEnd/>
            <a:tailEnd/>
          </a:ln>
          <a:effectLst/>
        </p:spPr>
        <p:txBody>
          <a:bodyPr vert="horz" wrap="square" lIns="0" tIns="146004" rIns="0" bIns="73002"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Stage 1</a:t>
            </a:r>
            <a:endParaRPr kumimoji="0" lang="en-US" sz="1400" b="1" i="0" u="none" strike="noStrike" cap="none" normalizeH="0" baseline="0" dirty="0" smtClean="0">
              <a:ln>
                <a:noFill/>
              </a:ln>
              <a:solidFill>
                <a:srgbClr val="4F81BD"/>
              </a:solidFill>
              <a:effectLst/>
              <a:latin typeface="Cambria"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A phosphate group is added to glucose in the</a:t>
            </a:r>
            <a:r>
              <a:rPr kumimoji="0" lang="en-US" sz="1400" b="0" i="0" u="none" strike="noStrike" cap="none" normalizeH="0" baseline="0" dirty="0" smtClean="0">
                <a:ln>
                  <a:noFill/>
                </a:ln>
                <a:solidFill>
                  <a:schemeClr val="tx1"/>
                </a:solidFill>
                <a:effectLst/>
                <a:latin typeface="Cambria"/>
                <a:ea typeface="Times New Roman" pitchFamily="18" charset="0"/>
                <a:cs typeface="Calibri" pitchFamily="34" charset="0"/>
              </a:rPr>
              <a:t> </a:t>
            </a: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cell cytoplasm by the action of enzyme </a:t>
            </a:r>
            <a:r>
              <a:rPr kumimoji="0" lang="en-US" sz="1400" b="0"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hexokinase</a:t>
            </a: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a:t>
            </a:r>
            <a:endParaRPr kumimoji="0" lang="en-US" sz="1400" b="1" i="0" u="none" strike="noStrike" cap="none" normalizeH="0" baseline="0" dirty="0" smtClean="0">
              <a:ln>
                <a:noFill/>
              </a:ln>
              <a:solidFill>
                <a:srgbClr val="4F81BD"/>
              </a:solidFill>
              <a:effectLst/>
              <a:latin typeface="Cambria"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In this, a phosphate group is transferred from ATP to glucose forming glucose,6-phosphate</a:t>
            </a: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rgbClr val="4F81BD"/>
              </a:solidFill>
              <a:effectLst/>
              <a:latin typeface="Cambria"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Stage 2</a:t>
            </a:r>
            <a:endParaRPr kumimoji="0" lang="en-US" sz="1400" b="1" i="0" u="none" strike="noStrike" cap="none" normalizeH="0" baseline="0" dirty="0" smtClean="0">
              <a:ln>
                <a:noFill/>
              </a:ln>
              <a:solidFill>
                <a:srgbClr val="4F81BD"/>
              </a:solidFill>
              <a:effectLst/>
              <a:latin typeface="Cambria"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Glucose-6-phosphate is </a:t>
            </a:r>
            <a:r>
              <a:rPr kumimoji="0" lang="en-US" sz="1400" b="0"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isomerized</a:t>
            </a: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into fructose,6-phosphate by the enzyme </a:t>
            </a:r>
            <a:r>
              <a:rPr kumimoji="0" lang="en-US" sz="1400" b="0"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phosphoglucomutase</a:t>
            </a: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a:t>
            </a:r>
          </a:p>
          <a:p>
            <a:pPr marL="0" marR="0" lvl="0" indent="0" algn="just" defTabSz="914400" rtl="0" eaLnBrk="0" fontAlgn="base" latinLnBrk="0" hangingPunct="0">
              <a:lnSpc>
                <a:spcPct val="100000"/>
              </a:lnSpc>
              <a:spcBef>
                <a:spcPct val="0"/>
              </a:spcBef>
              <a:spcAft>
                <a:spcPct val="0"/>
              </a:spcAft>
              <a:buClrTx/>
              <a:buSzTx/>
              <a:buFontTx/>
              <a:buNone/>
              <a:tabLst/>
            </a:pPr>
            <a:endParaRPr lang="en-US" sz="1400" dirty="0" smtClean="0">
              <a:latin typeface="Calibri" pitchFamily="34" charset="0"/>
              <a:ea typeface="Times New Roman" pitchFamily="18"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rgbClr val="4F81BD"/>
              </a:solidFill>
              <a:effectLst/>
              <a:latin typeface="Cambria"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Stage 3</a:t>
            </a:r>
            <a:endParaRPr kumimoji="0" lang="en-US" sz="1400" b="1" i="0" u="none" strike="noStrike" cap="none" normalizeH="0" baseline="0" dirty="0" smtClean="0">
              <a:ln>
                <a:noFill/>
              </a:ln>
              <a:solidFill>
                <a:srgbClr val="4F81BD"/>
              </a:solidFill>
              <a:effectLst/>
              <a:latin typeface="Cambria"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The other ATP molecule transfers a phosphate group to fructose 6-phosphate and converts it into fructose 1,6-bisphosphate by the action of enzyme </a:t>
            </a:r>
            <a:r>
              <a:rPr kumimoji="0" lang="en-US" sz="1400" b="0"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phosphofructokinase</a:t>
            </a: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1400" b="1" i="1" u="none" strike="noStrike" cap="none" normalizeH="0" baseline="0" dirty="0" smtClean="0">
              <a:ln>
                <a:noFill/>
              </a:ln>
              <a:solidFill>
                <a:srgbClr val="4F81BD"/>
              </a:solidFill>
              <a:effectLst/>
              <a:latin typeface="Cambria"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Stage </a:t>
            </a:r>
            <a:r>
              <a:rPr kumimoji="0" lang="en-US" sz="1400" b="1"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4</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1400" b="1" i="1" u="none" strike="noStrike" cap="none" normalizeH="0" baseline="0" dirty="0" smtClean="0">
              <a:ln>
                <a:noFill/>
              </a:ln>
              <a:solidFill>
                <a:srgbClr val="4F81BD"/>
              </a:solidFill>
              <a:effectLst/>
              <a:latin typeface="Cambria"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The enzyme </a:t>
            </a:r>
            <a:r>
              <a:rPr kumimoji="0" lang="en-US" sz="1400" b="0"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aldolase</a:t>
            </a: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breaks down fructose 1,6-bisphosphate into </a:t>
            </a:r>
            <a:r>
              <a:rPr kumimoji="0" lang="en-US" sz="1400" b="0"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glyceraldehyde</a:t>
            </a: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3-phosphate and </a:t>
            </a:r>
            <a:r>
              <a:rPr kumimoji="0" lang="en-US" sz="1400" b="0"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dihydroxyacetone</a:t>
            </a: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phosphate, which are isomers of each other</a:t>
            </a: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a:t>
            </a:r>
          </a:p>
          <a:p>
            <a:pPr marL="0" marR="0" lvl="0" indent="0" algn="just" defTabSz="914400" rtl="0" eaLnBrk="0" fontAlgn="base" latinLnBrk="0" hangingPunct="0">
              <a:lnSpc>
                <a:spcPct val="100000"/>
              </a:lnSpc>
              <a:spcBef>
                <a:spcPct val="0"/>
              </a:spcBef>
              <a:spcAft>
                <a:spcPct val="0"/>
              </a:spcAft>
              <a:buClrTx/>
              <a:buSzTx/>
              <a:buFontTx/>
              <a:buNone/>
              <a:tabLst/>
            </a:pPr>
            <a:endParaRPr lang="en-US" sz="1400" dirty="0" smtClean="0">
              <a:latin typeface="Calibri" pitchFamily="34" charset="0"/>
              <a:ea typeface="Times New Roman" pitchFamily="18"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Step 5</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rgbClr val="4F81BD"/>
              </a:solidFill>
              <a:effectLst/>
              <a:latin typeface="Cambria"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Triose</a:t>
            </a: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-phosphate </a:t>
            </a:r>
            <a:r>
              <a:rPr kumimoji="0" lang="en-US" sz="1400" b="0"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isomerase</a:t>
            </a: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converts </a:t>
            </a:r>
            <a:r>
              <a:rPr kumimoji="0" lang="en-US" sz="1400" b="0"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dihydroxyacetone</a:t>
            </a: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phosphate into </a:t>
            </a:r>
            <a:r>
              <a:rPr kumimoji="0" lang="en-US" sz="1400" b="0"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glyceraldehyde</a:t>
            </a: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3-phosphate which is the substrate in the successive step of </a:t>
            </a:r>
            <a:r>
              <a:rPr kumimoji="0" lang="en-US" sz="1400" b="0"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glycolysis</a:t>
            </a: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2223409519"/>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 name="Google Shape;62;p14"/>
          <p:cNvPicPr/>
          <p:nvPr/>
        </p:nvPicPr>
        <p:blipFill>
          <a:blip r:embed="rId2"/>
          <a:stretch/>
        </p:blipFill>
        <p:spPr>
          <a:xfrm>
            <a:off x="7848600" y="590550"/>
            <a:ext cx="924120" cy="924120"/>
          </a:xfrm>
          <a:prstGeom prst="rect">
            <a:avLst/>
          </a:prstGeom>
          <a:ln>
            <a:noFill/>
          </a:ln>
        </p:spPr>
      </p:pic>
      <p:sp>
        <p:nvSpPr>
          <p:cNvPr id="3073" name="Rectangle 1"/>
          <p:cNvSpPr>
            <a:spLocks noChangeArrowheads="1"/>
          </p:cNvSpPr>
          <p:nvPr/>
        </p:nvSpPr>
        <p:spPr bwMode="auto">
          <a:xfrm>
            <a:off x="990600" y="182596"/>
            <a:ext cx="6019800" cy="4099129"/>
          </a:xfrm>
          <a:prstGeom prst="rect">
            <a:avLst/>
          </a:prstGeom>
          <a:noFill/>
          <a:ln w="9525">
            <a:noFill/>
            <a:miter lim="800000"/>
            <a:headEnd/>
            <a:tailEnd/>
          </a:ln>
          <a:effectLst/>
        </p:spPr>
        <p:txBody>
          <a:bodyPr vert="horz" wrap="square" lIns="0" tIns="146004" rIns="0" bIns="73002"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Step </a:t>
            </a:r>
            <a:r>
              <a:rPr kumimoji="0" lang="en-US" sz="1400" b="1"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6</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rgbClr val="4F81BD"/>
              </a:solidFill>
              <a:effectLst/>
              <a:latin typeface="Calibri" pitchFamily="34" charset="0"/>
              <a:ea typeface="Times New Roman" pitchFamily="18"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This step undergoes two </a:t>
            </a:r>
            <a:r>
              <a:rPr kumimoji="0" lang="en-US" sz="1400" b="0"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reactions:The</a:t>
            </a: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enzyme </a:t>
            </a:r>
            <a:r>
              <a:rPr kumimoji="0" lang="en-US" sz="1400" b="0"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glyceraldehyde</a:t>
            </a: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3-phosphate </a:t>
            </a:r>
            <a:r>
              <a:rPr kumimoji="0" lang="en-US" sz="1400" b="0"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dehydrogenase</a:t>
            </a: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transfers 1 hydrogen molecule from </a:t>
            </a:r>
            <a:r>
              <a:rPr kumimoji="0" lang="en-US" sz="1400" b="0"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glyceraldehyde</a:t>
            </a: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phosphate to </a:t>
            </a:r>
            <a:r>
              <a:rPr kumimoji="0" lang="en-US" sz="1400" b="0"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nicotinamide</a:t>
            </a: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adenine </a:t>
            </a:r>
            <a:r>
              <a:rPr kumimoji="0" lang="en-US" sz="1400" b="0"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dinucleotide</a:t>
            </a: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to form NADH + H</a:t>
            </a:r>
            <a:r>
              <a:rPr kumimoji="0" lang="en-US" sz="1400" b="0" i="0" u="none" strike="noStrike" cap="none" normalizeH="0" baseline="30000" dirty="0" smtClean="0">
                <a:ln>
                  <a:noFill/>
                </a:ln>
                <a:solidFill>
                  <a:schemeClr val="tx1"/>
                </a:solidFill>
                <a:effectLst/>
                <a:latin typeface="Calibri" pitchFamily="34" charset="0"/>
                <a:ea typeface="Times New Roman" pitchFamily="18" charset="0"/>
                <a:cs typeface="Calibri" pitchFamily="34" charset="0"/>
              </a:rPr>
              <a:t>+</a:t>
            </a: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a:t>
            </a:r>
          </a:p>
          <a:p>
            <a:pPr marL="0" marR="0" lvl="0" indent="0" algn="just" defTabSz="914400" rtl="0" eaLnBrk="0" fontAlgn="base" latinLnBrk="0" hangingPunct="0">
              <a:lnSpc>
                <a:spcPct val="100000"/>
              </a:lnSpc>
              <a:spcBef>
                <a:spcPct val="0"/>
              </a:spcBef>
              <a:spcAft>
                <a:spcPct val="0"/>
              </a:spcAft>
              <a:buClrTx/>
              <a:buSzTx/>
              <a:buFontTx/>
              <a:buNone/>
              <a:tabLst/>
            </a:pPr>
            <a:endParaRPr lang="en-US" sz="1400" dirty="0" smtClean="0">
              <a:latin typeface="Calibri" pitchFamily="34" charset="0"/>
              <a:ea typeface="Times New Roman" pitchFamily="18"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Glyceraldehyde</a:t>
            </a: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3-phosphate </a:t>
            </a:r>
            <a:r>
              <a:rPr kumimoji="0" lang="en-US" sz="1400" b="0"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dehydrogenase</a:t>
            </a: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adds a phosphate to the oxidized </a:t>
            </a:r>
            <a:r>
              <a:rPr kumimoji="0" lang="en-US" sz="1400" b="0"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glyceraldehyde</a:t>
            </a: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phosphate to form 1,3-bisphosphoglycerate.</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rgbClr val="4F81BD"/>
              </a:solidFill>
              <a:effectLst/>
              <a:latin typeface="Calibri" pitchFamily="34" charset="0"/>
              <a:ea typeface="Times New Roman" pitchFamily="18"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Step 7</a:t>
            </a:r>
            <a:endParaRPr kumimoji="0" lang="en-US" sz="1400" b="1" i="0" u="none" strike="noStrike" cap="none" normalizeH="0" baseline="0" dirty="0" smtClean="0">
              <a:ln>
                <a:noFill/>
              </a:ln>
              <a:solidFill>
                <a:srgbClr val="4F81BD"/>
              </a:solidFill>
              <a:effectLst/>
              <a:latin typeface="Calibri" pitchFamily="34" charset="0"/>
              <a:ea typeface="Times New Roman" pitchFamily="18"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Phosphate is transferred from 1,3-bisphosphoglycerate to ADP to form ATP with the help of </a:t>
            </a:r>
            <a:r>
              <a:rPr kumimoji="0" lang="en-US" sz="1400" b="0"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phosphoglycerokinase</a:t>
            </a: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endPar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n-US" sz="1400" dirty="0" smtClean="0">
              <a:latin typeface="Calibri" pitchFamily="34" charset="0"/>
              <a:ea typeface="Times New Roman" pitchFamily="18"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Thus </a:t>
            </a: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two molecules of </a:t>
            </a:r>
            <a:r>
              <a:rPr kumimoji="0" lang="en-US" sz="1400" b="0"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phosphoglycerate</a:t>
            </a: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and ATP are obtained at the end of this reaction</a:t>
            </a: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rgbClr val="4F81BD"/>
              </a:solidFill>
              <a:effectLst/>
              <a:latin typeface="Calibri" pitchFamily="34" charset="0"/>
              <a:ea typeface="Times New Roman" pitchFamily="18" charset="0"/>
              <a:cs typeface="Calibri" pitchFamily="34" charset="0"/>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2000" y="590550"/>
            <a:ext cx="6629400" cy="3754874"/>
          </a:xfrm>
          <a:prstGeom prst="rect">
            <a:avLst/>
          </a:prstGeom>
        </p:spPr>
        <p:txBody>
          <a:bodyPr wrap="square">
            <a:spAutoFit/>
          </a:bodyPr>
          <a:lstStyle/>
          <a:p>
            <a:pPr lvl="0" algn="just" eaLnBrk="0" fontAlgn="base" hangingPunct="0">
              <a:spcBef>
                <a:spcPct val="0"/>
              </a:spcBef>
              <a:spcAft>
                <a:spcPct val="0"/>
              </a:spcAft>
            </a:pPr>
            <a:endParaRPr lang="en-US" sz="1400" b="1" dirty="0" smtClean="0">
              <a:solidFill>
                <a:srgbClr val="000000"/>
              </a:solidFill>
              <a:latin typeface="Calibri" pitchFamily="34" charset="0"/>
              <a:ea typeface="Times New Roman" pitchFamily="18" charset="0"/>
              <a:cs typeface="Calibri" pitchFamily="34" charset="0"/>
            </a:endParaRPr>
          </a:p>
          <a:p>
            <a:pPr lvl="0" algn="just" eaLnBrk="0" fontAlgn="base" hangingPunct="0">
              <a:spcBef>
                <a:spcPct val="0"/>
              </a:spcBef>
              <a:spcAft>
                <a:spcPct val="0"/>
              </a:spcAft>
            </a:pPr>
            <a:r>
              <a:rPr lang="en-US" sz="1400" b="1" dirty="0" smtClean="0">
                <a:solidFill>
                  <a:srgbClr val="000000"/>
                </a:solidFill>
                <a:latin typeface="Calibri" pitchFamily="34" charset="0"/>
                <a:ea typeface="Times New Roman" pitchFamily="18" charset="0"/>
                <a:cs typeface="Calibri" pitchFamily="34" charset="0"/>
              </a:rPr>
              <a:t>Step </a:t>
            </a:r>
            <a:r>
              <a:rPr lang="en-US" sz="1400" b="1" dirty="0" smtClean="0">
                <a:solidFill>
                  <a:srgbClr val="000000"/>
                </a:solidFill>
                <a:latin typeface="Calibri" pitchFamily="34" charset="0"/>
                <a:ea typeface="Times New Roman" pitchFamily="18" charset="0"/>
                <a:cs typeface="Calibri" pitchFamily="34" charset="0"/>
              </a:rPr>
              <a:t>8</a:t>
            </a:r>
          </a:p>
          <a:p>
            <a:pPr lvl="0" algn="just" eaLnBrk="0" fontAlgn="base" hangingPunct="0">
              <a:spcBef>
                <a:spcPct val="0"/>
              </a:spcBef>
              <a:spcAft>
                <a:spcPct val="0"/>
              </a:spcAft>
            </a:pPr>
            <a:endParaRPr lang="en-US" sz="1400" b="1" dirty="0" smtClean="0">
              <a:solidFill>
                <a:srgbClr val="4F81BD"/>
              </a:solidFill>
              <a:latin typeface="Calibri" pitchFamily="34" charset="0"/>
              <a:ea typeface="Times New Roman" pitchFamily="18" charset="0"/>
              <a:cs typeface="Calibri" pitchFamily="34" charset="0"/>
            </a:endParaRPr>
          </a:p>
          <a:p>
            <a:pPr lvl="0" algn="just" eaLnBrk="0" fontAlgn="base" hangingPunct="0">
              <a:spcBef>
                <a:spcPct val="0"/>
              </a:spcBef>
              <a:spcAft>
                <a:spcPct val="0"/>
              </a:spcAft>
            </a:pPr>
            <a:r>
              <a:rPr lang="en-US" sz="1400" dirty="0" smtClean="0">
                <a:latin typeface="Calibri" pitchFamily="34" charset="0"/>
                <a:ea typeface="Times New Roman" pitchFamily="18" charset="0"/>
                <a:cs typeface="Calibri" pitchFamily="34" charset="0"/>
              </a:rPr>
              <a:t>The phosphate of both the </a:t>
            </a:r>
            <a:r>
              <a:rPr lang="en-US" sz="1400" dirty="0" err="1" smtClean="0">
                <a:latin typeface="Calibri" pitchFamily="34" charset="0"/>
                <a:ea typeface="Times New Roman" pitchFamily="18" charset="0"/>
                <a:cs typeface="Calibri" pitchFamily="34" charset="0"/>
              </a:rPr>
              <a:t>phosphoglycerate</a:t>
            </a:r>
            <a:r>
              <a:rPr lang="en-US" sz="1400" dirty="0" smtClean="0">
                <a:latin typeface="Calibri" pitchFamily="34" charset="0"/>
                <a:ea typeface="Times New Roman" pitchFamily="18" charset="0"/>
                <a:cs typeface="Calibri" pitchFamily="34" charset="0"/>
              </a:rPr>
              <a:t> molecules is relocated from the third to the second carbon to yield two molecules of 2-phosphoglycerate by the enzyme </a:t>
            </a:r>
            <a:r>
              <a:rPr lang="en-US" sz="1400" dirty="0" err="1" smtClean="0">
                <a:latin typeface="Calibri" pitchFamily="34" charset="0"/>
                <a:ea typeface="Times New Roman" pitchFamily="18" charset="0"/>
                <a:cs typeface="Calibri" pitchFamily="34" charset="0"/>
              </a:rPr>
              <a:t>phosphoglyceromutase</a:t>
            </a:r>
            <a:r>
              <a:rPr lang="en-US" sz="1400" dirty="0" smtClean="0">
                <a:latin typeface="Calibri" pitchFamily="34" charset="0"/>
                <a:ea typeface="Times New Roman" pitchFamily="18" charset="0"/>
                <a:cs typeface="Calibri" pitchFamily="34" charset="0"/>
              </a:rPr>
              <a:t>.</a:t>
            </a:r>
          </a:p>
          <a:p>
            <a:pPr lvl="0" algn="just" eaLnBrk="0" fontAlgn="base" hangingPunct="0">
              <a:spcBef>
                <a:spcPct val="0"/>
              </a:spcBef>
              <a:spcAft>
                <a:spcPct val="0"/>
              </a:spcAft>
            </a:pPr>
            <a:endParaRPr lang="en-US" sz="1400" b="1" dirty="0" smtClean="0">
              <a:solidFill>
                <a:srgbClr val="4F81BD"/>
              </a:solidFill>
              <a:latin typeface="Calibri" pitchFamily="34" charset="0"/>
              <a:ea typeface="Times New Roman" pitchFamily="18" charset="0"/>
              <a:cs typeface="Calibri" pitchFamily="34" charset="0"/>
            </a:endParaRPr>
          </a:p>
          <a:p>
            <a:pPr lvl="0" algn="just" eaLnBrk="0" fontAlgn="base" hangingPunct="0">
              <a:spcBef>
                <a:spcPct val="0"/>
              </a:spcBef>
              <a:spcAft>
                <a:spcPct val="0"/>
              </a:spcAft>
            </a:pPr>
            <a:r>
              <a:rPr lang="en-US" sz="1400" b="1" dirty="0" smtClean="0">
                <a:solidFill>
                  <a:srgbClr val="000000"/>
                </a:solidFill>
                <a:latin typeface="Calibri" pitchFamily="34" charset="0"/>
                <a:ea typeface="Times New Roman" pitchFamily="18" charset="0"/>
                <a:cs typeface="Calibri" pitchFamily="34" charset="0"/>
              </a:rPr>
              <a:t>Step 9</a:t>
            </a:r>
          </a:p>
          <a:p>
            <a:pPr lvl="0" algn="just" eaLnBrk="0" fontAlgn="base" hangingPunct="0">
              <a:spcBef>
                <a:spcPct val="0"/>
              </a:spcBef>
              <a:spcAft>
                <a:spcPct val="0"/>
              </a:spcAft>
            </a:pPr>
            <a:endParaRPr lang="en-US" sz="1400" b="1" dirty="0" smtClean="0">
              <a:solidFill>
                <a:srgbClr val="4F81BD"/>
              </a:solidFill>
              <a:latin typeface="Calibri" pitchFamily="34" charset="0"/>
              <a:ea typeface="Times New Roman" pitchFamily="18" charset="0"/>
              <a:cs typeface="Calibri" pitchFamily="34" charset="0"/>
            </a:endParaRPr>
          </a:p>
          <a:p>
            <a:pPr lvl="0" algn="just" eaLnBrk="0" fontAlgn="base" hangingPunct="0">
              <a:spcBef>
                <a:spcPct val="0"/>
              </a:spcBef>
              <a:spcAft>
                <a:spcPct val="0"/>
              </a:spcAft>
            </a:pPr>
            <a:r>
              <a:rPr lang="en-US" sz="1400" dirty="0" smtClean="0">
                <a:latin typeface="Calibri" pitchFamily="34" charset="0"/>
                <a:ea typeface="Times New Roman" pitchFamily="18" charset="0"/>
                <a:cs typeface="Calibri" pitchFamily="34" charset="0"/>
              </a:rPr>
              <a:t>The enzyme </a:t>
            </a:r>
            <a:r>
              <a:rPr lang="en-US" sz="1400" dirty="0" err="1" smtClean="0">
                <a:latin typeface="Calibri" pitchFamily="34" charset="0"/>
                <a:ea typeface="Times New Roman" pitchFamily="18" charset="0"/>
                <a:cs typeface="Calibri" pitchFamily="34" charset="0"/>
              </a:rPr>
              <a:t>enolase</a:t>
            </a:r>
            <a:r>
              <a:rPr lang="en-US" sz="1400" dirty="0" smtClean="0">
                <a:latin typeface="Calibri" pitchFamily="34" charset="0"/>
                <a:ea typeface="Times New Roman" pitchFamily="18" charset="0"/>
                <a:cs typeface="Calibri" pitchFamily="34" charset="0"/>
              </a:rPr>
              <a:t> removes a water molecule from 2-phosphoglycerate to form </a:t>
            </a:r>
            <a:r>
              <a:rPr lang="en-US" sz="1400" dirty="0" err="1" smtClean="0">
                <a:latin typeface="Calibri" pitchFamily="34" charset="0"/>
                <a:ea typeface="Times New Roman" pitchFamily="18" charset="0"/>
                <a:cs typeface="Calibri" pitchFamily="34" charset="0"/>
              </a:rPr>
              <a:t>phosphoenolpyruvate</a:t>
            </a:r>
            <a:r>
              <a:rPr lang="en-US" sz="1400" dirty="0" smtClean="0">
                <a:latin typeface="Calibri" pitchFamily="34" charset="0"/>
                <a:ea typeface="Times New Roman" pitchFamily="18" charset="0"/>
                <a:cs typeface="Calibri" pitchFamily="34" charset="0"/>
              </a:rPr>
              <a:t>.</a:t>
            </a:r>
          </a:p>
          <a:p>
            <a:pPr lvl="0" algn="just" eaLnBrk="0" fontAlgn="base" hangingPunct="0">
              <a:spcBef>
                <a:spcPct val="0"/>
              </a:spcBef>
              <a:spcAft>
                <a:spcPct val="0"/>
              </a:spcAft>
            </a:pPr>
            <a:endParaRPr lang="en-US" sz="1400" b="1" dirty="0" smtClean="0">
              <a:solidFill>
                <a:srgbClr val="4F81BD"/>
              </a:solidFill>
              <a:latin typeface="Calibri" pitchFamily="34" charset="0"/>
              <a:ea typeface="Times New Roman" pitchFamily="18" charset="0"/>
              <a:cs typeface="Calibri" pitchFamily="34" charset="0"/>
            </a:endParaRPr>
          </a:p>
          <a:p>
            <a:pPr lvl="0" algn="just" eaLnBrk="0" fontAlgn="base" hangingPunct="0">
              <a:spcBef>
                <a:spcPct val="0"/>
              </a:spcBef>
              <a:spcAft>
                <a:spcPct val="0"/>
              </a:spcAft>
            </a:pPr>
            <a:r>
              <a:rPr lang="en-US" sz="1400" b="1" dirty="0" smtClean="0">
                <a:solidFill>
                  <a:srgbClr val="000000"/>
                </a:solidFill>
                <a:latin typeface="Calibri" pitchFamily="34" charset="0"/>
                <a:ea typeface="Times New Roman" pitchFamily="18" charset="0"/>
                <a:cs typeface="Calibri" pitchFamily="34" charset="0"/>
              </a:rPr>
              <a:t>Step 10</a:t>
            </a:r>
          </a:p>
          <a:p>
            <a:pPr lvl="0" algn="just" eaLnBrk="0" fontAlgn="base" hangingPunct="0">
              <a:spcBef>
                <a:spcPct val="0"/>
              </a:spcBef>
              <a:spcAft>
                <a:spcPct val="0"/>
              </a:spcAft>
            </a:pPr>
            <a:endParaRPr lang="en-US" sz="1400" b="1" dirty="0" smtClean="0">
              <a:solidFill>
                <a:srgbClr val="4F81BD"/>
              </a:solidFill>
              <a:latin typeface="Calibri" pitchFamily="34" charset="0"/>
              <a:ea typeface="Times New Roman" pitchFamily="18" charset="0"/>
              <a:cs typeface="Calibri" pitchFamily="34" charset="0"/>
            </a:endParaRPr>
          </a:p>
          <a:p>
            <a:pPr lvl="0" algn="just" eaLnBrk="0" fontAlgn="base" hangingPunct="0">
              <a:spcBef>
                <a:spcPct val="0"/>
              </a:spcBef>
              <a:spcAft>
                <a:spcPct val="0"/>
              </a:spcAft>
            </a:pPr>
            <a:r>
              <a:rPr lang="en-US" sz="1400" dirty="0" smtClean="0">
                <a:latin typeface="Calibri" pitchFamily="34" charset="0"/>
                <a:ea typeface="Times New Roman" pitchFamily="18" charset="0"/>
                <a:cs typeface="Calibri" pitchFamily="34" charset="0"/>
              </a:rPr>
              <a:t>A phosphate from </a:t>
            </a:r>
            <a:r>
              <a:rPr lang="en-US" sz="1400" dirty="0" err="1" smtClean="0">
                <a:latin typeface="Calibri" pitchFamily="34" charset="0"/>
                <a:ea typeface="Times New Roman" pitchFamily="18" charset="0"/>
                <a:cs typeface="Calibri" pitchFamily="34" charset="0"/>
              </a:rPr>
              <a:t>phosphoenolpyruvate</a:t>
            </a:r>
            <a:r>
              <a:rPr lang="en-US" sz="1400" dirty="0" smtClean="0">
                <a:latin typeface="Calibri" pitchFamily="34" charset="0"/>
                <a:ea typeface="Times New Roman" pitchFamily="18" charset="0"/>
                <a:cs typeface="Calibri" pitchFamily="34" charset="0"/>
              </a:rPr>
              <a:t> is transferred to ADP to form </a:t>
            </a:r>
            <a:r>
              <a:rPr lang="en-US" sz="1400" dirty="0" err="1" smtClean="0">
                <a:latin typeface="Calibri" pitchFamily="34" charset="0"/>
                <a:ea typeface="Times New Roman" pitchFamily="18" charset="0"/>
                <a:cs typeface="Calibri" pitchFamily="34" charset="0"/>
              </a:rPr>
              <a:t>pyruvate</a:t>
            </a:r>
            <a:r>
              <a:rPr lang="en-US" sz="1400" dirty="0" smtClean="0">
                <a:latin typeface="Calibri" pitchFamily="34" charset="0"/>
                <a:ea typeface="Times New Roman" pitchFamily="18" charset="0"/>
                <a:cs typeface="Calibri" pitchFamily="34" charset="0"/>
              </a:rPr>
              <a:t> and ATP by the action of </a:t>
            </a:r>
            <a:r>
              <a:rPr lang="en-US" sz="1400" dirty="0" err="1" smtClean="0">
                <a:latin typeface="Calibri" pitchFamily="34" charset="0"/>
                <a:ea typeface="Times New Roman" pitchFamily="18" charset="0"/>
                <a:cs typeface="Calibri" pitchFamily="34" charset="0"/>
              </a:rPr>
              <a:t>pyruvate</a:t>
            </a:r>
            <a:r>
              <a:rPr lang="en-US" sz="1400" dirty="0" smtClean="0">
                <a:latin typeface="Calibri" pitchFamily="34" charset="0"/>
                <a:ea typeface="Times New Roman" pitchFamily="18" charset="0"/>
                <a:cs typeface="Calibri" pitchFamily="34" charset="0"/>
              </a:rPr>
              <a:t> </a:t>
            </a:r>
            <a:r>
              <a:rPr lang="en-US" sz="1400" dirty="0" err="1" smtClean="0">
                <a:latin typeface="Calibri" pitchFamily="34" charset="0"/>
                <a:ea typeface="Times New Roman" pitchFamily="18" charset="0"/>
                <a:cs typeface="Calibri" pitchFamily="34" charset="0"/>
              </a:rPr>
              <a:t>kinase</a:t>
            </a:r>
            <a:r>
              <a:rPr lang="en-US" sz="1400" dirty="0" smtClean="0">
                <a:latin typeface="Calibri" pitchFamily="34" charset="0"/>
                <a:ea typeface="Times New Roman" pitchFamily="18" charset="0"/>
                <a:cs typeface="Calibri" pitchFamily="34" charset="0"/>
              </a:rPr>
              <a:t>. Two molecules of </a:t>
            </a:r>
            <a:r>
              <a:rPr lang="en-US" sz="1400" dirty="0" err="1" smtClean="0">
                <a:latin typeface="Calibri" pitchFamily="34" charset="0"/>
                <a:ea typeface="Times New Roman" pitchFamily="18" charset="0"/>
                <a:cs typeface="Calibri" pitchFamily="34" charset="0"/>
              </a:rPr>
              <a:t>pyruvate</a:t>
            </a:r>
            <a:r>
              <a:rPr lang="en-US" sz="1400" dirty="0" smtClean="0">
                <a:latin typeface="Calibri" pitchFamily="34" charset="0"/>
                <a:ea typeface="Times New Roman" pitchFamily="18" charset="0"/>
                <a:cs typeface="Calibri" pitchFamily="34" charset="0"/>
              </a:rPr>
              <a:t> and ATP are obtained as the end products.</a:t>
            </a:r>
            <a:endParaRPr lang="en-US" sz="1400" dirty="0" smtClean="0">
              <a:latin typeface="Calibri" pitchFamily="34" charset="0"/>
              <a:cs typeface="Calibri" pitchFamily="34" charset="0"/>
            </a:endParaRPr>
          </a:p>
        </p:txBody>
      </p:sp>
      <p:pic>
        <p:nvPicPr>
          <p:cNvPr id="5" name="Google Shape;62;p14"/>
          <p:cNvPicPr/>
          <p:nvPr/>
        </p:nvPicPr>
        <p:blipFill>
          <a:blip r:embed="rId2"/>
          <a:stretch/>
        </p:blipFill>
        <p:spPr>
          <a:xfrm>
            <a:off x="7848600" y="590550"/>
            <a:ext cx="924120" cy="924120"/>
          </a:xfrm>
          <a:prstGeom prst="rect">
            <a:avLst/>
          </a:prstGeom>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 name="Google Shape;62;p14"/>
          <p:cNvPicPr/>
          <p:nvPr/>
        </p:nvPicPr>
        <p:blipFill>
          <a:blip r:embed="rId2"/>
          <a:stretch/>
        </p:blipFill>
        <p:spPr>
          <a:xfrm>
            <a:off x="8305800" y="0"/>
            <a:ext cx="838200" cy="852120"/>
          </a:xfrm>
          <a:prstGeom prst="rect">
            <a:avLst/>
          </a:prstGeom>
          <a:ln>
            <a:noFill/>
          </a:ln>
        </p:spPr>
      </p:pic>
      <p:pic>
        <p:nvPicPr>
          <p:cNvPr id="2049" name="Picture 1" descr="C:\Users\ODMPC037\Desktop\20140620182025_image001.jpg"/>
          <p:cNvPicPr>
            <a:picLocks noChangeAspect="1" noChangeArrowheads="1"/>
          </p:cNvPicPr>
          <p:nvPr/>
        </p:nvPicPr>
        <p:blipFill>
          <a:blip r:embed="rId3"/>
          <a:srcRect/>
          <a:stretch>
            <a:fillRect/>
          </a:stretch>
        </p:blipFill>
        <p:spPr bwMode="auto">
          <a:xfrm>
            <a:off x="3276600" y="209550"/>
            <a:ext cx="4086597" cy="4552950"/>
          </a:xfrm>
          <a:prstGeom prst="rect">
            <a:avLst/>
          </a:prstGeom>
          <a:noFill/>
        </p:spPr>
      </p:pic>
      <p:pic>
        <p:nvPicPr>
          <p:cNvPr id="1026" name="Picture 2" descr="C:\Users\STUDENTS\Desktop\steps_of_glycolysis_molecules_enzymes.jpg"/>
          <p:cNvPicPr>
            <a:picLocks noChangeAspect="1" noChangeArrowheads="1"/>
          </p:cNvPicPr>
          <p:nvPr/>
        </p:nvPicPr>
        <p:blipFill>
          <a:blip r:embed="rId4"/>
          <a:srcRect/>
          <a:stretch>
            <a:fillRect/>
          </a:stretch>
        </p:blipFill>
        <p:spPr bwMode="auto">
          <a:xfrm>
            <a:off x="152400" y="133350"/>
            <a:ext cx="2667000" cy="4800600"/>
          </a:xfrm>
          <a:prstGeom prst="rect">
            <a:avLst/>
          </a:prstGeom>
          <a:noFill/>
        </p:spPr>
      </p:pic>
    </p:spTree>
    <p:extLst>
      <p:ext uri="{BB962C8B-B14F-4D97-AF65-F5344CB8AC3E}">
        <p14:creationId xmlns="" xmlns:p14="http://schemas.microsoft.com/office/powerpoint/2010/main" val="1234192062"/>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7" name="Google Shape;62;p14"/>
          <p:cNvPicPr/>
          <p:nvPr/>
        </p:nvPicPr>
        <p:blipFill>
          <a:blip r:embed="rId2"/>
          <a:stretch/>
        </p:blipFill>
        <p:spPr>
          <a:xfrm>
            <a:off x="8305920" y="0"/>
            <a:ext cx="837360" cy="851400"/>
          </a:xfrm>
          <a:prstGeom prst="rect">
            <a:avLst/>
          </a:prstGeom>
          <a:ln>
            <a:noFill/>
          </a:ln>
        </p:spPr>
      </p:pic>
      <p:pic>
        <p:nvPicPr>
          <p:cNvPr id="128" name="Picture 127"/>
          <p:cNvPicPr/>
          <p:nvPr/>
        </p:nvPicPr>
        <p:blipFill>
          <a:blip r:embed="rId3"/>
          <a:srcRect l="5476" r="15309" b="53749"/>
          <a:stretch/>
        </p:blipFill>
        <p:spPr>
          <a:xfrm>
            <a:off x="2520000" y="276120"/>
            <a:ext cx="4823640" cy="442692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9" name="Google Shape;62;p14"/>
          <p:cNvPicPr/>
          <p:nvPr/>
        </p:nvPicPr>
        <p:blipFill>
          <a:blip r:embed="rId2"/>
          <a:stretch/>
        </p:blipFill>
        <p:spPr>
          <a:xfrm>
            <a:off x="8305920" y="0"/>
            <a:ext cx="837360" cy="851400"/>
          </a:xfrm>
          <a:prstGeom prst="rect">
            <a:avLst/>
          </a:prstGeom>
          <a:ln>
            <a:noFill/>
          </a:ln>
        </p:spPr>
      </p:pic>
      <p:pic>
        <p:nvPicPr>
          <p:cNvPr id="130" name="Picture 129"/>
          <p:cNvPicPr/>
          <p:nvPr/>
        </p:nvPicPr>
        <p:blipFill>
          <a:blip r:embed="rId3"/>
          <a:srcRect t="30710"/>
          <a:stretch/>
        </p:blipFill>
        <p:spPr>
          <a:xfrm>
            <a:off x="2160000" y="132840"/>
            <a:ext cx="4584600" cy="499320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3" name="Google Shape;76;p16"/>
          <p:cNvPicPr/>
          <p:nvPr/>
        </p:nvPicPr>
        <p:blipFill>
          <a:blip r:embed="rId2"/>
          <a:stretch/>
        </p:blipFill>
        <p:spPr>
          <a:xfrm>
            <a:off x="8208000" y="72000"/>
            <a:ext cx="924120" cy="924120"/>
          </a:xfrm>
          <a:prstGeom prst="rect">
            <a:avLst/>
          </a:prstGeom>
          <a:ln>
            <a:noFill/>
          </a:ln>
        </p:spPr>
      </p:pic>
      <p:sp>
        <p:nvSpPr>
          <p:cNvPr id="74" name="CustomShape 1"/>
          <p:cNvSpPr/>
          <p:nvPr/>
        </p:nvSpPr>
        <p:spPr>
          <a:xfrm>
            <a:off x="621360" y="743400"/>
            <a:ext cx="7799760" cy="356076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nchor="ctr"/>
          <a:lstStyle/>
          <a:p>
            <a:pPr marL="457200" algn="ctr">
              <a:lnSpc>
                <a:spcPct val="115000"/>
              </a:lnSpc>
            </a:pPr>
            <a:r>
              <a:rPr lang="en-IN" sz="4000" b="1" strike="noStrike" spc="-1">
                <a:solidFill>
                  <a:srgbClr val="000000"/>
                </a:solidFill>
                <a:uFill>
                  <a:solidFill>
                    <a:srgbClr val="FFFFFF"/>
                  </a:solidFill>
                </a:uFill>
                <a:latin typeface="Arial"/>
                <a:ea typeface="Arial"/>
              </a:rPr>
              <a:t>THANKING YOU</a:t>
            </a:r>
            <a:endParaRPr lang="en-IN" sz="1800" b="0" strike="noStrike" spc="-1">
              <a:solidFill>
                <a:srgbClr val="000000"/>
              </a:solidFill>
              <a:uFill>
                <a:solidFill>
                  <a:srgbClr val="FFFFFF"/>
                </a:solidFill>
              </a:uFill>
              <a:latin typeface="Arial"/>
            </a:endParaRPr>
          </a:p>
          <a:p>
            <a:pPr marL="457200" algn="ctr">
              <a:lnSpc>
                <a:spcPct val="115000"/>
              </a:lnSpc>
            </a:pPr>
            <a:r>
              <a:rPr lang="en-IN" sz="4000" b="1" strike="noStrike" spc="-1">
                <a:solidFill>
                  <a:srgbClr val="FF0000"/>
                </a:solidFill>
                <a:uFill>
                  <a:solidFill>
                    <a:srgbClr val="FFFFFF"/>
                  </a:solidFill>
                </a:uFill>
                <a:latin typeface="Arial"/>
                <a:ea typeface="Arial"/>
              </a:rPr>
              <a:t>ODM EDUCATIONAL GROUP</a:t>
            </a:r>
            <a:endParaRPr lang="en-IN" sz="1800" b="0" strike="noStrike" spc="-1">
              <a:solidFill>
                <a:srgbClr val="000000"/>
              </a:solidFill>
              <a:uFill>
                <a:solidFill>
                  <a:srgbClr val="FFFFFF"/>
                </a:solidFill>
              </a:uFill>
              <a:latin typeface="Arial"/>
            </a:endParaRPr>
          </a:p>
          <a:p>
            <a:pPr marL="457200">
              <a:lnSpc>
                <a:spcPct val="100000"/>
              </a:lnSpc>
            </a:pPr>
            <a:endParaRPr lang="en-IN" sz="1800" b="0" strike="noStrike" spc="-1">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62000" y="742950"/>
            <a:ext cx="3657600" cy="1569660"/>
          </a:xfrm>
          <a:prstGeom prst="rect">
            <a:avLst/>
          </a:prstGeom>
          <a:noFill/>
        </p:spPr>
        <p:txBody>
          <a:bodyPr wrap="square" rtlCol="0">
            <a:spAutoFit/>
          </a:bodyPr>
          <a:lstStyle/>
          <a:p>
            <a:r>
              <a:rPr lang="en-US" sz="2200" dirty="0" smtClean="0">
                <a:solidFill>
                  <a:srgbClr val="FF0000"/>
                </a:solidFill>
                <a:latin typeface="Calibri" pitchFamily="34" charset="0"/>
                <a:cs typeface="Calibri" pitchFamily="34" charset="0"/>
              </a:rPr>
              <a:t>KEYWORDS</a:t>
            </a:r>
          </a:p>
          <a:p>
            <a:endParaRPr lang="en-US" dirty="0" smtClean="0"/>
          </a:p>
          <a:p>
            <a:r>
              <a:rPr lang="en-US" sz="1400" dirty="0" smtClean="0">
                <a:latin typeface="Calibri" pitchFamily="34" charset="0"/>
                <a:cs typeface="Calibri" pitchFamily="34" charset="0"/>
              </a:rPr>
              <a:t>Breathing</a:t>
            </a:r>
          </a:p>
          <a:p>
            <a:r>
              <a:rPr lang="en-US" sz="1400" dirty="0" smtClean="0">
                <a:latin typeface="Calibri" pitchFamily="34" charset="0"/>
                <a:cs typeface="Calibri" pitchFamily="34" charset="0"/>
              </a:rPr>
              <a:t>Respiration</a:t>
            </a:r>
          </a:p>
          <a:p>
            <a:r>
              <a:rPr lang="en-US" sz="1400" dirty="0" err="1" smtClean="0">
                <a:latin typeface="Calibri" pitchFamily="34" charset="0"/>
                <a:cs typeface="Calibri" pitchFamily="34" charset="0"/>
              </a:rPr>
              <a:t>Glycolysis</a:t>
            </a:r>
            <a:endParaRPr lang="en-US" sz="1400" dirty="0" smtClean="0">
              <a:latin typeface="Calibri" pitchFamily="34" charset="0"/>
              <a:cs typeface="Calibri" pitchFamily="34" charset="0"/>
            </a:endParaRPr>
          </a:p>
          <a:p>
            <a:endParaRPr lang="en-US" sz="1400" dirty="0">
              <a:latin typeface="Calibri" pitchFamily="34" charset="0"/>
              <a:cs typeface="Calibri"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nvPr/>
        </p:nvPicPr>
        <p:blipFill>
          <a:blip r:embed="rId2"/>
          <a:stretch/>
        </p:blipFill>
        <p:spPr>
          <a:xfrm>
            <a:off x="7904880" y="105840"/>
            <a:ext cx="1168920" cy="1168920"/>
          </a:xfrm>
          <a:prstGeom prst="rect">
            <a:avLst/>
          </a:prstGeom>
          <a:ln>
            <a:noFill/>
          </a:ln>
        </p:spPr>
      </p:pic>
      <p:sp>
        <p:nvSpPr>
          <p:cNvPr id="12289" name="Rectangle 1"/>
          <p:cNvSpPr>
            <a:spLocks noChangeArrowheads="1"/>
          </p:cNvSpPr>
          <p:nvPr/>
        </p:nvSpPr>
        <p:spPr bwMode="auto">
          <a:xfrm>
            <a:off x="533400" y="895350"/>
            <a:ext cx="7391400" cy="33547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smtClean="0">
                <a:ln>
                  <a:noFill/>
                </a:ln>
                <a:solidFill>
                  <a:srgbClr val="FF0000"/>
                </a:solidFill>
                <a:effectLst/>
                <a:latin typeface="Calibri" pitchFamily="34" charset="0"/>
                <a:ea typeface="Times New Roman" pitchFamily="18" charset="0"/>
                <a:cs typeface="Calibri" pitchFamily="34" charset="0"/>
              </a:rPr>
              <a:t>INTRODUCTION</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rgbClr val="FF0000"/>
              </a:solidFill>
              <a:effectLst/>
              <a:latin typeface="Calibri" pitchFamily="34" charset="0"/>
              <a:ea typeface="Times New Roman" pitchFamily="18" charset="0"/>
              <a:cs typeface="Calibri"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All the energy required for ‘life’ processes is obtained by oxidation of some macromolecules that we call ‘food’. </a:t>
            </a:r>
          </a:p>
          <a:p>
            <a:pPr marL="0" marR="0" lvl="0" indent="0" algn="just" defTabSz="914400" rtl="0" eaLnBrk="1" fontAlgn="base" latinLnBrk="0" hangingPunct="1">
              <a:lnSpc>
                <a:spcPct val="100000"/>
              </a:lnSpc>
              <a:spcBef>
                <a:spcPct val="0"/>
              </a:spcBef>
              <a:spcAft>
                <a:spcPct val="0"/>
              </a:spcAft>
              <a:buClrTx/>
              <a:buSzTx/>
              <a:buFontTx/>
              <a:buNone/>
              <a:tabLst/>
            </a:pPr>
            <a:endParaRPr lang="en-US" sz="1400" dirty="0" smtClean="0">
              <a:latin typeface="Calibri" pitchFamily="34" charset="0"/>
              <a:ea typeface="Times New Roman" pitchFamily="18" charset="0"/>
              <a:cs typeface="Calibri"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Only green plants and </a:t>
            </a:r>
            <a:r>
              <a:rPr kumimoji="0" lang="en-US" sz="1400" b="0"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cyanobacteria</a:t>
            </a: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can prepare their own food; by the process of photosynthesis they trap light energy and convert it into chemical energy that is stored in the bonds of carbohydrates like glucose, sucrose and starch. </a:t>
            </a:r>
          </a:p>
          <a:p>
            <a:pPr marL="0" marR="0" lvl="0" indent="0" algn="just" defTabSz="914400" rtl="0" eaLnBrk="1" fontAlgn="base" latinLnBrk="0" hangingPunct="1">
              <a:lnSpc>
                <a:spcPct val="100000"/>
              </a:lnSpc>
              <a:spcBef>
                <a:spcPct val="0"/>
              </a:spcBef>
              <a:spcAft>
                <a:spcPct val="0"/>
              </a:spcAft>
              <a:buClrTx/>
              <a:buSzTx/>
              <a:buFontTx/>
              <a:buNone/>
              <a:tabLst/>
            </a:pPr>
            <a:endParaRPr lang="en-US" sz="1400" dirty="0" smtClean="0">
              <a:latin typeface="Calibri" pitchFamily="34" charset="0"/>
              <a:ea typeface="Times New Roman" pitchFamily="18" charset="0"/>
              <a:cs typeface="Calibri"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In green plants too, not all cells, tissues and organs </a:t>
            </a:r>
            <a:r>
              <a:rPr kumimoji="0" lang="en-US" sz="1400" b="0"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photosynthesise</a:t>
            </a: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only cells containing chloroplasts, that are most often located in the superficial layers, carry out photosynthesis. </a:t>
            </a:r>
          </a:p>
          <a:p>
            <a:pPr marL="0" marR="0" lvl="0" indent="0" algn="just" defTabSz="914400" rtl="0" eaLnBrk="1" fontAlgn="base" latinLnBrk="0" hangingPunct="1">
              <a:lnSpc>
                <a:spcPct val="100000"/>
              </a:lnSpc>
              <a:spcBef>
                <a:spcPct val="0"/>
              </a:spcBef>
              <a:spcAft>
                <a:spcPct val="0"/>
              </a:spcAft>
              <a:buClrTx/>
              <a:buSzTx/>
              <a:buFontTx/>
              <a:buNone/>
              <a:tabLst/>
            </a:pPr>
            <a:endParaRPr lang="en-US" sz="1400" dirty="0" smtClean="0">
              <a:latin typeface="Calibri" pitchFamily="34" charset="0"/>
              <a:ea typeface="Times New Roman" pitchFamily="18" charset="0"/>
              <a:cs typeface="Calibri"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Hence, even in green plants all other organs, tissues and cells that are non-green, need food for oxidation. Hence, food has to be </a:t>
            </a:r>
            <a:r>
              <a:rPr kumimoji="0" lang="en-US" sz="1400" b="0"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translocated</a:t>
            </a: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to all non-green parts. </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23775585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oogle Shape;55;p13"/>
          <p:cNvPicPr/>
          <p:nvPr/>
        </p:nvPicPr>
        <p:blipFill>
          <a:blip r:embed="rId2"/>
          <a:stretch/>
        </p:blipFill>
        <p:spPr>
          <a:xfrm>
            <a:off x="7904880" y="105840"/>
            <a:ext cx="1168920" cy="1168920"/>
          </a:xfrm>
          <a:prstGeom prst="rect">
            <a:avLst/>
          </a:prstGeom>
          <a:ln>
            <a:noFill/>
          </a:ln>
        </p:spPr>
      </p:pic>
      <p:sp>
        <p:nvSpPr>
          <p:cNvPr id="11265" name="Rectangle 1"/>
          <p:cNvSpPr>
            <a:spLocks noChangeArrowheads="1"/>
          </p:cNvSpPr>
          <p:nvPr/>
        </p:nvSpPr>
        <p:spPr bwMode="auto">
          <a:xfrm>
            <a:off x="304800" y="1047750"/>
            <a:ext cx="6781800" cy="35394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Animals are heterotrophic, i.e., they obtain food from plants directly (herbivores) or indirectly (carnivores</a:t>
            </a: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a:t>
            </a:r>
          </a:p>
          <a:p>
            <a:pPr marL="0" marR="0" lvl="0" indent="0" algn="just" defTabSz="914400" rtl="0" eaLnBrk="1" fontAlgn="base" latinLnBrk="0" hangingPunct="1">
              <a:lnSpc>
                <a:spcPct val="100000"/>
              </a:lnSpc>
              <a:spcBef>
                <a:spcPct val="0"/>
              </a:spcBef>
              <a:spcAft>
                <a:spcPct val="0"/>
              </a:spcAft>
              <a:buClrTx/>
              <a:buSzTx/>
              <a:buFontTx/>
              <a:buNone/>
              <a:tabLst/>
            </a:pPr>
            <a:endParaRPr lang="en-US" sz="1400" dirty="0" smtClean="0">
              <a:latin typeface="Calibri" pitchFamily="34" charset="0"/>
              <a:ea typeface="Times New Roman" pitchFamily="18" charset="0"/>
              <a:cs typeface="Calibri"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Saprophytes like fungi are dependent on dead and decaying matter. </a:t>
            </a:r>
            <a:endPar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1400" dirty="0" smtClean="0">
              <a:latin typeface="Calibri" pitchFamily="34" charset="0"/>
              <a:ea typeface="Times New Roman" pitchFamily="18" charset="0"/>
              <a:cs typeface="Calibri"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Ultimately </a:t>
            </a: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all the food that is respired for life processes comes from photosynthesis. </a:t>
            </a:r>
          </a:p>
          <a:p>
            <a:pPr marL="0" marR="0" lvl="0" indent="0" algn="just" defTabSz="914400" rtl="0" eaLnBrk="1" fontAlgn="base" latinLnBrk="0" hangingPunct="1">
              <a:lnSpc>
                <a:spcPct val="100000"/>
              </a:lnSpc>
              <a:spcBef>
                <a:spcPct val="0"/>
              </a:spcBef>
              <a:spcAft>
                <a:spcPct val="0"/>
              </a:spcAft>
              <a:buClrTx/>
              <a:buSzTx/>
              <a:buFontTx/>
              <a:buNone/>
              <a:tabLst/>
            </a:pPr>
            <a:endParaRPr lang="en-US" sz="1400" dirty="0" smtClean="0">
              <a:latin typeface="Calibri" pitchFamily="34" charset="0"/>
              <a:ea typeface="Times New Roman" pitchFamily="18" charset="0"/>
              <a:cs typeface="Calibri"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The cellular respiration or the mechanism of breakdown of food materials within the cell to release energy, and the trapping of this energy for synthesis of ATP. </a:t>
            </a:r>
          </a:p>
          <a:p>
            <a:pPr marL="0" marR="0" lvl="0" indent="0" algn="just" defTabSz="914400" rtl="0" eaLnBrk="1" fontAlgn="base" latinLnBrk="0" hangingPunct="1">
              <a:lnSpc>
                <a:spcPct val="100000"/>
              </a:lnSpc>
              <a:spcBef>
                <a:spcPct val="0"/>
              </a:spcBef>
              <a:spcAft>
                <a:spcPct val="0"/>
              </a:spcAft>
              <a:buClrTx/>
              <a:buSzTx/>
              <a:buFontTx/>
              <a:buNone/>
              <a:tabLst/>
            </a:pPr>
            <a:endParaRPr lang="en-US" sz="1400" dirty="0" smtClean="0">
              <a:latin typeface="Calibri" pitchFamily="34" charset="0"/>
              <a:ea typeface="Times New Roman" pitchFamily="18" charset="0"/>
              <a:cs typeface="Calibri"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Photosynthesis, of course, takes place within the chloroplasts (in the eukaryotes), whereas the breakdown of complex molecules to yield energy takes place in the cytoplasm and in the mitochondria (also only in eukaryotes). </a:t>
            </a:r>
          </a:p>
          <a:p>
            <a:pPr marL="0" marR="0" lvl="0" indent="0" algn="just" defTabSz="914400" rtl="0" eaLnBrk="1" fontAlgn="base" latinLnBrk="0" hangingPunct="1">
              <a:lnSpc>
                <a:spcPct val="100000"/>
              </a:lnSpc>
              <a:spcBef>
                <a:spcPct val="0"/>
              </a:spcBef>
              <a:spcAft>
                <a:spcPct val="0"/>
              </a:spcAft>
              <a:buClrTx/>
              <a:buSzTx/>
              <a:buFontTx/>
              <a:buNone/>
              <a:tabLst/>
            </a:pPr>
            <a:endParaRPr lang="en-US" sz="1400" dirty="0" smtClean="0">
              <a:latin typeface="Calibri" pitchFamily="34" charset="0"/>
              <a:ea typeface="Times New Roman" pitchFamily="18" charset="0"/>
              <a:cs typeface="Calibri"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The breaking of the C-C bonds of complex compounds through oxidation within the cells, leading to release of considerable amount of energy is called respiration.</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 name="Google Shape;62;p14"/>
          <p:cNvPicPr/>
          <p:nvPr/>
        </p:nvPicPr>
        <p:blipFill>
          <a:blip r:embed="rId2"/>
          <a:stretch/>
        </p:blipFill>
        <p:spPr>
          <a:xfrm>
            <a:off x="8219880" y="0"/>
            <a:ext cx="924120" cy="924120"/>
          </a:xfrm>
          <a:prstGeom prst="rect">
            <a:avLst/>
          </a:prstGeom>
          <a:ln>
            <a:noFill/>
          </a:ln>
        </p:spPr>
      </p:pic>
      <p:sp>
        <p:nvSpPr>
          <p:cNvPr id="10242" name="Rectangle 2"/>
          <p:cNvSpPr>
            <a:spLocks noChangeArrowheads="1"/>
          </p:cNvSpPr>
          <p:nvPr/>
        </p:nvSpPr>
        <p:spPr bwMode="auto">
          <a:xfrm>
            <a:off x="457200" y="361950"/>
            <a:ext cx="7467600"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The compounds that are </a:t>
            </a:r>
            <a:r>
              <a:rPr kumimoji="0" lang="en-US" sz="1400" b="0"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oxidised</a:t>
            </a: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during this process are known as respiratory substrates.</a:t>
            </a:r>
          </a:p>
          <a:p>
            <a:pPr marL="0" marR="0" lvl="0" indent="0" algn="just" defTabSz="914400" rtl="0" eaLnBrk="1" fontAlgn="base" latinLnBrk="0" hangingPunct="1">
              <a:lnSpc>
                <a:spcPct val="100000"/>
              </a:lnSpc>
              <a:spcBef>
                <a:spcPct val="0"/>
              </a:spcBef>
              <a:spcAft>
                <a:spcPct val="0"/>
              </a:spcAft>
              <a:buClrTx/>
              <a:buSzTx/>
              <a:buFontTx/>
              <a:buNone/>
              <a:tabLst/>
            </a:pPr>
            <a:endParaRPr lang="en-US" sz="1400" dirty="0" smtClean="0">
              <a:latin typeface="Calibri" pitchFamily="34" charset="0"/>
              <a:ea typeface="Times New Roman" pitchFamily="18" charset="0"/>
              <a:cs typeface="Calibri"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Usually carbohydrates are </a:t>
            </a:r>
            <a:r>
              <a:rPr kumimoji="0" lang="en-US" sz="1400" b="0"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oxidised</a:t>
            </a: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to release energy, but proteins, fats and even organic acids can be used as respiratory substances in some plants, under certain conditions. </a:t>
            </a:r>
          </a:p>
          <a:p>
            <a:pPr marL="0" marR="0" lvl="0" indent="0" algn="just" defTabSz="914400" rtl="0" eaLnBrk="1" fontAlgn="base" latinLnBrk="0" hangingPunct="1">
              <a:lnSpc>
                <a:spcPct val="100000"/>
              </a:lnSpc>
              <a:spcBef>
                <a:spcPct val="0"/>
              </a:spcBef>
              <a:spcAft>
                <a:spcPct val="0"/>
              </a:spcAft>
              <a:buClrTx/>
              <a:buSzTx/>
              <a:buFontTx/>
              <a:buNone/>
              <a:tabLst/>
            </a:pPr>
            <a:endParaRPr lang="en-US" sz="1400" dirty="0" smtClean="0">
              <a:latin typeface="Calibri" pitchFamily="34" charset="0"/>
              <a:ea typeface="Times New Roman" pitchFamily="18" charset="0"/>
              <a:cs typeface="Calibri"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During oxidation within a cell, all the energy contained in respiratory substrates is not released free into the cell, or in a single step</a:t>
            </a: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a:t>
            </a:r>
          </a:p>
          <a:p>
            <a:pPr marL="0" marR="0" lvl="0" indent="0" algn="just" defTabSz="914400" rtl="0" eaLnBrk="1" fontAlgn="base" latinLnBrk="0" hangingPunct="1">
              <a:lnSpc>
                <a:spcPct val="100000"/>
              </a:lnSpc>
              <a:spcBef>
                <a:spcPct val="0"/>
              </a:spcBef>
              <a:spcAft>
                <a:spcPct val="0"/>
              </a:spcAft>
              <a:buClrTx/>
              <a:buSzTx/>
              <a:buFontTx/>
              <a:buNone/>
              <a:tabLst/>
            </a:pPr>
            <a:endParaRPr lang="en-US" sz="1400" dirty="0" smtClean="0">
              <a:latin typeface="Calibri" pitchFamily="34" charset="0"/>
              <a:ea typeface="Times New Roman" pitchFamily="18" charset="0"/>
              <a:cs typeface="Calibri"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It is released in a series of slow step-wise reactions controlled by enzymes, and it is trapped as chemical energy in the form of ATP.</a:t>
            </a:r>
          </a:p>
          <a:p>
            <a:pPr marL="0" marR="0" lvl="0" indent="0" algn="just" defTabSz="914400" rtl="0" eaLnBrk="1" fontAlgn="base" latinLnBrk="0" hangingPunct="1">
              <a:lnSpc>
                <a:spcPct val="100000"/>
              </a:lnSpc>
              <a:spcBef>
                <a:spcPct val="0"/>
              </a:spcBef>
              <a:spcAft>
                <a:spcPct val="0"/>
              </a:spcAft>
              <a:buClrTx/>
              <a:buSzTx/>
              <a:buFontTx/>
              <a:buNone/>
              <a:tabLst/>
            </a:pPr>
            <a:endParaRPr lang="en-US" sz="1400" dirty="0" smtClean="0">
              <a:latin typeface="Calibri" pitchFamily="34" charset="0"/>
              <a:ea typeface="Times New Roman" pitchFamily="18" charset="0"/>
              <a:cs typeface="Calibri"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Hence, it is important to understand that the energy released by oxidation in respiration is not (or rather cannot be) used directly but is used to </a:t>
            </a:r>
            <a:r>
              <a:rPr kumimoji="0" lang="en-US" sz="1400" b="0"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synthesise</a:t>
            </a: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ATP, which is broken down whenever (and wherever) energy needs to be </a:t>
            </a:r>
            <a:r>
              <a:rPr kumimoji="0" lang="en-US" sz="1400" b="0"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utilised</a:t>
            </a: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Hence, ATP acts as the energy currency of the cell. </a:t>
            </a:r>
            <a:endPar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n-US" sz="1400" dirty="0" smtClean="0">
              <a:latin typeface="Calibri" pitchFamily="34" charset="0"/>
              <a:ea typeface="Times New Roman" pitchFamily="18"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This </a:t>
            </a: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energy trapped in ATP is </a:t>
            </a:r>
            <a:r>
              <a:rPr kumimoji="0" lang="en-US" sz="1400" b="0"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utilised</a:t>
            </a: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in various energy-requiring processes of the organisms, and the carbon skeleton produced during respiration is used as precursors for biosynthesis of other molecules in the cell.</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oogle Shape;55;p13"/>
          <p:cNvPicPr/>
          <p:nvPr/>
        </p:nvPicPr>
        <p:blipFill>
          <a:blip r:embed="rId2"/>
          <a:stretch/>
        </p:blipFill>
        <p:spPr>
          <a:xfrm>
            <a:off x="8610600" y="105840"/>
            <a:ext cx="463200" cy="789510"/>
          </a:xfrm>
          <a:prstGeom prst="rect">
            <a:avLst/>
          </a:prstGeom>
          <a:ln>
            <a:noFill/>
          </a:ln>
        </p:spPr>
      </p:pic>
      <p:graphicFrame>
        <p:nvGraphicFramePr>
          <p:cNvPr id="4" name="Table 3"/>
          <p:cNvGraphicFramePr>
            <a:graphicFrameLocks noGrp="1"/>
          </p:cNvGraphicFramePr>
          <p:nvPr/>
        </p:nvGraphicFramePr>
        <p:xfrm>
          <a:off x="228600" y="209550"/>
          <a:ext cx="8229600" cy="4718924"/>
        </p:xfrm>
        <a:graphic>
          <a:graphicData uri="http://schemas.openxmlformats.org/drawingml/2006/table">
            <a:tbl>
              <a:tblPr>
                <a:tableStyleId>{7E9639D4-E3E2-4D34-9284-5A2195B3D0D7}</a:tableStyleId>
              </a:tblPr>
              <a:tblGrid>
                <a:gridCol w="4114800"/>
                <a:gridCol w="4114800"/>
              </a:tblGrid>
              <a:tr h="308372">
                <a:tc>
                  <a:txBody>
                    <a:bodyPr/>
                    <a:lstStyle/>
                    <a:p>
                      <a:pPr marL="0" marR="0" algn="ctr">
                        <a:lnSpc>
                          <a:spcPct val="100000"/>
                        </a:lnSpc>
                        <a:spcBef>
                          <a:spcPts val="0"/>
                        </a:spcBef>
                        <a:spcAft>
                          <a:spcPts val="0"/>
                        </a:spcAft>
                      </a:pPr>
                      <a:r>
                        <a:rPr lang="en-US" sz="1400" dirty="0"/>
                        <a:t>Respiration</a:t>
                      </a:r>
                      <a:endParaRPr lang="en-US" sz="1400" dirty="0">
                        <a:latin typeface="Calibri" pitchFamily="34" charset="0"/>
                        <a:ea typeface="Times New Roman"/>
                        <a:cs typeface="Calibri" pitchFamily="34" charset="0"/>
                      </a:endParaRPr>
                    </a:p>
                  </a:txBody>
                  <a:tcPr marL="36830" marR="36830" marT="0" marB="0">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a:t>Photosynthesis</a:t>
                      </a:r>
                      <a:endParaRPr lang="en-US" sz="1400">
                        <a:latin typeface="Calibri" pitchFamily="34" charset="0"/>
                        <a:ea typeface="Times New Roman"/>
                        <a:cs typeface="Calibri" pitchFamily="34" charset="0"/>
                      </a:endParaRPr>
                    </a:p>
                  </a:txBody>
                  <a:tcPr marL="36830" marR="36830" marT="0"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r>
              <a:tr h="616744">
                <a:tc>
                  <a:txBody>
                    <a:bodyPr/>
                    <a:lstStyle/>
                    <a:p>
                      <a:pPr marL="0" marR="0">
                        <a:lnSpc>
                          <a:spcPct val="100000"/>
                        </a:lnSpc>
                        <a:spcBef>
                          <a:spcPts val="290"/>
                        </a:spcBef>
                        <a:spcAft>
                          <a:spcPts val="460"/>
                        </a:spcAft>
                      </a:pPr>
                      <a:r>
                        <a:rPr lang="en-US" sz="1400" dirty="0"/>
                        <a:t>Respiration takes place in all living cells, including green (Chlorophylls) and non – green.</a:t>
                      </a:r>
                      <a:endParaRPr lang="en-US" sz="1400" dirty="0">
                        <a:latin typeface="Calibri" pitchFamily="34" charset="0"/>
                        <a:ea typeface="Times New Roman"/>
                        <a:cs typeface="Calibri" pitchFamily="34" charset="0"/>
                      </a:endParaRPr>
                    </a:p>
                  </a:txBody>
                  <a:tcPr marL="36830" marR="3683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0000"/>
                        </a:lnSpc>
                        <a:spcBef>
                          <a:spcPts val="290"/>
                        </a:spcBef>
                        <a:spcAft>
                          <a:spcPts val="460"/>
                        </a:spcAft>
                      </a:pPr>
                      <a:r>
                        <a:rPr lang="en-US" sz="1400"/>
                        <a:t>Photosynthesis takes place only in case of Chlorophylls cells.</a:t>
                      </a:r>
                      <a:endParaRPr lang="en-US" sz="1400">
                        <a:latin typeface="Calibri" pitchFamily="34" charset="0"/>
                        <a:ea typeface="Times New Roman"/>
                        <a:cs typeface="Calibri" pitchFamily="34" charset="0"/>
                      </a:endParaRPr>
                    </a:p>
                  </a:txBody>
                  <a:tcPr marL="36830" marR="3683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208484">
                <a:tc>
                  <a:txBody>
                    <a:bodyPr/>
                    <a:lstStyle/>
                    <a:p>
                      <a:pPr marL="0" marR="0">
                        <a:lnSpc>
                          <a:spcPct val="100000"/>
                        </a:lnSpc>
                        <a:spcBef>
                          <a:spcPts val="290"/>
                        </a:spcBef>
                        <a:spcAft>
                          <a:spcPts val="460"/>
                        </a:spcAft>
                      </a:pPr>
                      <a:r>
                        <a:rPr lang="en-US" sz="1400" dirty="0"/>
                        <a:t>It occurs both in night and day and includes </a:t>
                      </a:r>
                      <a:r>
                        <a:rPr lang="en-US" sz="1400" dirty="0" err="1"/>
                        <a:t>Glycolysis</a:t>
                      </a:r>
                      <a:r>
                        <a:rPr lang="en-US" sz="1400" dirty="0"/>
                        <a:t> – in cytoplasm, Krebs cycle/ Citric acid cycle – in mitochondrial matrix and Electron transport chain and oxidative </a:t>
                      </a:r>
                      <a:r>
                        <a:rPr lang="en-US" sz="1400" dirty="0" err="1"/>
                        <a:t>phosphorylation</a:t>
                      </a:r>
                      <a:r>
                        <a:rPr lang="en-US" sz="1400" dirty="0"/>
                        <a:t> in inner mitochondrial </a:t>
                      </a:r>
                      <a:r>
                        <a:rPr lang="en-US" sz="1400" dirty="0" smtClean="0"/>
                        <a:t>membrane.</a:t>
                      </a:r>
                      <a:endParaRPr lang="en-US" sz="1400" dirty="0">
                        <a:latin typeface="Calibri" pitchFamily="34" charset="0"/>
                        <a:ea typeface="Times New Roman"/>
                        <a:cs typeface="Calibri" pitchFamily="34" charset="0"/>
                      </a:endParaRPr>
                    </a:p>
                  </a:txBody>
                  <a:tcPr marL="36830" marR="3683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0000"/>
                        </a:lnSpc>
                        <a:spcBef>
                          <a:spcPts val="290"/>
                        </a:spcBef>
                        <a:spcAft>
                          <a:spcPts val="460"/>
                        </a:spcAft>
                      </a:pPr>
                      <a:r>
                        <a:rPr lang="en-US" sz="1400"/>
                        <a:t>Photosynthesis occurs only in light and includes Light reaction – in grana of chloroplast, Calvin cycle or dark reaction – in stroma of chloroplast and Photolysis or water splitting complex in thylakoid lumen</a:t>
                      </a:r>
                      <a:endParaRPr lang="en-US" sz="1400">
                        <a:latin typeface="Calibri" pitchFamily="34" charset="0"/>
                        <a:ea typeface="Times New Roman"/>
                        <a:cs typeface="Calibri" pitchFamily="34" charset="0"/>
                      </a:endParaRPr>
                    </a:p>
                  </a:txBody>
                  <a:tcPr marL="36830" marR="3683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08372">
                <a:tc>
                  <a:txBody>
                    <a:bodyPr/>
                    <a:lstStyle/>
                    <a:p>
                      <a:pPr marL="0" marR="0">
                        <a:lnSpc>
                          <a:spcPct val="100000"/>
                        </a:lnSpc>
                        <a:spcBef>
                          <a:spcPts val="0"/>
                        </a:spcBef>
                        <a:spcAft>
                          <a:spcPts val="0"/>
                        </a:spcAft>
                      </a:pPr>
                      <a:r>
                        <a:rPr lang="en-US" sz="1400"/>
                        <a:t>O</a:t>
                      </a:r>
                      <a:r>
                        <a:rPr lang="en-US" sz="1400" baseline="-25000"/>
                        <a:t>2</a:t>
                      </a:r>
                      <a:r>
                        <a:rPr lang="en-US" sz="1400"/>
                        <a:t> is utilized and CO</a:t>
                      </a:r>
                      <a:r>
                        <a:rPr lang="en-US" sz="1400" baseline="-25000"/>
                        <a:t>2</a:t>
                      </a:r>
                      <a:r>
                        <a:rPr lang="en-US" sz="1400"/>
                        <a:t> and H</a:t>
                      </a:r>
                      <a:r>
                        <a:rPr lang="en-US" sz="1400" baseline="-25000"/>
                        <a:t>2</a:t>
                      </a:r>
                      <a:r>
                        <a:rPr lang="en-US" sz="1400"/>
                        <a:t>O is formed</a:t>
                      </a:r>
                      <a:endParaRPr lang="en-US" sz="1400">
                        <a:latin typeface="Calibri" pitchFamily="34" charset="0"/>
                        <a:ea typeface="Times New Roman"/>
                        <a:cs typeface="Calibri" pitchFamily="34" charset="0"/>
                      </a:endParaRPr>
                    </a:p>
                  </a:txBody>
                  <a:tcPr marL="36830" marR="3683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0000"/>
                        </a:lnSpc>
                        <a:spcBef>
                          <a:spcPts val="0"/>
                        </a:spcBef>
                        <a:spcAft>
                          <a:spcPts val="0"/>
                        </a:spcAft>
                      </a:pPr>
                      <a:r>
                        <a:rPr lang="en-US" sz="1400"/>
                        <a:t>CO</a:t>
                      </a:r>
                      <a:r>
                        <a:rPr lang="en-US" sz="1400" baseline="-25000"/>
                        <a:t>2</a:t>
                      </a:r>
                      <a:r>
                        <a:rPr lang="en-US" sz="1400"/>
                        <a:t> and water is used and O</a:t>
                      </a:r>
                      <a:r>
                        <a:rPr lang="en-US" sz="1400" baseline="-25000"/>
                        <a:t>2</a:t>
                      </a:r>
                      <a:r>
                        <a:rPr lang="en-US" sz="1400"/>
                        <a:t> is released</a:t>
                      </a:r>
                      <a:endParaRPr lang="en-US" sz="1400">
                        <a:latin typeface="Calibri" pitchFamily="34" charset="0"/>
                        <a:ea typeface="Times New Roman"/>
                        <a:cs typeface="Calibri" pitchFamily="34" charset="0"/>
                      </a:endParaRPr>
                    </a:p>
                  </a:txBody>
                  <a:tcPr marL="36830" marR="3683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16744">
                <a:tc>
                  <a:txBody>
                    <a:bodyPr/>
                    <a:lstStyle/>
                    <a:p>
                      <a:pPr marL="0" marR="0">
                        <a:lnSpc>
                          <a:spcPct val="100000"/>
                        </a:lnSpc>
                        <a:spcBef>
                          <a:spcPts val="290"/>
                        </a:spcBef>
                        <a:spcAft>
                          <a:spcPts val="460"/>
                        </a:spcAft>
                      </a:pPr>
                      <a:r>
                        <a:rPr lang="en-US" sz="1400" dirty="0"/>
                        <a:t>It is a catabolic process which includes destruction of food.</a:t>
                      </a:r>
                      <a:endParaRPr lang="en-US" sz="1400" dirty="0">
                        <a:latin typeface="Calibri" pitchFamily="34" charset="0"/>
                        <a:ea typeface="Times New Roman"/>
                        <a:cs typeface="Calibri" pitchFamily="34" charset="0"/>
                      </a:endParaRPr>
                    </a:p>
                  </a:txBody>
                  <a:tcPr marL="36830" marR="3683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0000"/>
                        </a:lnSpc>
                        <a:spcBef>
                          <a:spcPts val="290"/>
                        </a:spcBef>
                        <a:spcAft>
                          <a:spcPts val="460"/>
                        </a:spcAft>
                      </a:pPr>
                      <a:r>
                        <a:rPr lang="en-US" sz="1400"/>
                        <a:t>It is an anabolic process which includes the manufactured food.</a:t>
                      </a:r>
                      <a:endParaRPr lang="en-US" sz="1400">
                        <a:latin typeface="Calibri" pitchFamily="34" charset="0"/>
                        <a:ea typeface="Times New Roman"/>
                        <a:cs typeface="Calibri" pitchFamily="34" charset="0"/>
                      </a:endParaRPr>
                    </a:p>
                  </a:txBody>
                  <a:tcPr marL="36830" marR="3683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08372">
                <a:tc>
                  <a:txBody>
                    <a:bodyPr/>
                    <a:lstStyle/>
                    <a:p>
                      <a:pPr marL="0" marR="0">
                        <a:lnSpc>
                          <a:spcPct val="100000"/>
                        </a:lnSpc>
                        <a:spcBef>
                          <a:spcPts val="290"/>
                        </a:spcBef>
                        <a:spcAft>
                          <a:spcPts val="460"/>
                        </a:spcAft>
                      </a:pPr>
                      <a:r>
                        <a:rPr lang="en-US" sz="1400"/>
                        <a:t>Oxygen is absorbed and carbohydrate is oxidized.</a:t>
                      </a:r>
                      <a:endParaRPr lang="en-US" sz="1400">
                        <a:latin typeface="Calibri" pitchFamily="34" charset="0"/>
                        <a:ea typeface="Times New Roman"/>
                        <a:cs typeface="Calibri" pitchFamily="34" charset="0"/>
                      </a:endParaRPr>
                    </a:p>
                  </a:txBody>
                  <a:tcPr marL="36830" marR="3683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0000"/>
                        </a:lnSpc>
                        <a:spcBef>
                          <a:spcPts val="290"/>
                        </a:spcBef>
                        <a:spcAft>
                          <a:spcPts val="460"/>
                        </a:spcAft>
                      </a:pPr>
                      <a:r>
                        <a:rPr lang="en-US" sz="1400"/>
                        <a:t>Oxygen is liberated and carbohydrate is synthesized.</a:t>
                      </a:r>
                      <a:endParaRPr lang="en-US" sz="1400">
                        <a:latin typeface="Calibri" pitchFamily="34" charset="0"/>
                        <a:ea typeface="Times New Roman"/>
                        <a:cs typeface="Calibri" pitchFamily="34" charset="0"/>
                      </a:endParaRPr>
                    </a:p>
                  </a:txBody>
                  <a:tcPr marL="36830" marR="3683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16744">
                <a:tc>
                  <a:txBody>
                    <a:bodyPr/>
                    <a:lstStyle/>
                    <a:p>
                      <a:pPr marL="0" marR="0">
                        <a:lnSpc>
                          <a:spcPct val="100000"/>
                        </a:lnSpc>
                        <a:spcBef>
                          <a:spcPts val="290"/>
                        </a:spcBef>
                        <a:spcAft>
                          <a:spcPts val="460"/>
                        </a:spcAft>
                      </a:pPr>
                      <a:r>
                        <a:rPr lang="en-US" sz="1400"/>
                        <a:t>It is an exothermic process and energy is released during respiration.</a:t>
                      </a:r>
                      <a:endParaRPr lang="en-US" sz="1400">
                        <a:latin typeface="Calibri" pitchFamily="34" charset="0"/>
                        <a:ea typeface="Times New Roman"/>
                        <a:cs typeface="Calibri" pitchFamily="34" charset="0"/>
                      </a:endParaRPr>
                    </a:p>
                  </a:txBody>
                  <a:tcPr marL="36830" marR="3683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0000"/>
                        </a:lnSpc>
                        <a:spcBef>
                          <a:spcPts val="290"/>
                        </a:spcBef>
                        <a:spcAft>
                          <a:spcPts val="460"/>
                        </a:spcAft>
                      </a:pPr>
                      <a:r>
                        <a:rPr lang="en-US" sz="1400"/>
                        <a:t>It is an endothermic process and energy is stored during the process.</a:t>
                      </a:r>
                      <a:endParaRPr lang="en-US" sz="1400">
                        <a:latin typeface="Calibri" pitchFamily="34" charset="0"/>
                        <a:ea typeface="Times New Roman"/>
                        <a:cs typeface="Calibri" pitchFamily="34" charset="0"/>
                      </a:endParaRPr>
                    </a:p>
                  </a:txBody>
                  <a:tcPr marL="36830" marR="3683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16744">
                <a:tc>
                  <a:txBody>
                    <a:bodyPr/>
                    <a:lstStyle/>
                    <a:p>
                      <a:pPr marL="0" marR="0">
                        <a:lnSpc>
                          <a:spcPct val="100000"/>
                        </a:lnSpc>
                        <a:spcBef>
                          <a:spcPts val="290"/>
                        </a:spcBef>
                        <a:spcAft>
                          <a:spcPts val="460"/>
                        </a:spcAft>
                      </a:pPr>
                      <a:r>
                        <a:rPr lang="en-US" sz="1400"/>
                        <a:t>Dry weight of plant decreases and potential energy is transformed into kinetic energy.</a:t>
                      </a:r>
                      <a:endParaRPr lang="en-US" sz="1400">
                        <a:latin typeface="Calibri" pitchFamily="34" charset="0"/>
                        <a:ea typeface="Times New Roman"/>
                        <a:cs typeface="Calibri" pitchFamily="34" charset="0"/>
                      </a:endParaRPr>
                    </a:p>
                  </a:txBody>
                  <a:tcPr marL="36830" marR="3683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0" marR="0">
                        <a:lnSpc>
                          <a:spcPct val="100000"/>
                        </a:lnSpc>
                        <a:spcBef>
                          <a:spcPts val="290"/>
                        </a:spcBef>
                        <a:spcAft>
                          <a:spcPts val="460"/>
                        </a:spcAft>
                      </a:pPr>
                      <a:r>
                        <a:rPr lang="en-US" sz="1400" dirty="0"/>
                        <a:t>In this case, dry weight of plant increases and light energy is converted into potential energy.</a:t>
                      </a:r>
                      <a:endParaRPr lang="en-US" sz="1400" dirty="0">
                        <a:latin typeface="Calibri" pitchFamily="34" charset="0"/>
                        <a:ea typeface="Times New Roman"/>
                        <a:cs typeface="Calibri" pitchFamily="34" charset="0"/>
                      </a:endParaRPr>
                    </a:p>
                  </a:txBody>
                  <a:tcPr marL="36830" marR="3683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 name="Google Shape;62;p14"/>
          <p:cNvPicPr/>
          <p:nvPr/>
        </p:nvPicPr>
        <p:blipFill>
          <a:blip r:embed="rId2"/>
          <a:stretch/>
        </p:blipFill>
        <p:spPr>
          <a:xfrm>
            <a:off x="7848600" y="133350"/>
            <a:ext cx="1031728" cy="852120"/>
          </a:xfrm>
          <a:prstGeom prst="rect">
            <a:avLst/>
          </a:prstGeom>
          <a:ln>
            <a:noFill/>
          </a:ln>
        </p:spPr>
      </p:pic>
      <p:sp>
        <p:nvSpPr>
          <p:cNvPr id="8193" name="Rectangle 1"/>
          <p:cNvSpPr>
            <a:spLocks noChangeArrowheads="1"/>
          </p:cNvSpPr>
          <p:nvPr/>
        </p:nvSpPr>
        <p:spPr bwMode="auto">
          <a:xfrm>
            <a:off x="685800" y="285750"/>
            <a:ext cx="6553200" cy="320087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kumimoji="0" lang="en-US" sz="2200" b="0" i="0" u="none" strike="noStrike" cap="none" normalizeH="0" baseline="0" dirty="0" smtClean="0">
                <a:ln>
                  <a:noFill/>
                </a:ln>
                <a:solidFill>
                  <a:srgbClr val="FF0000"/>
                </a:solidFill>
                <a:effectLst/>
                <a:latin typeface="Calibri" pitchFamily="34" charset="0"/>
                <a:ea typeface="Times New Roman" pitchFamily="18" charset="0"/>
                <a:cs typeface="Calibri" pitchFamily="34" charset="0"/>
              </a:rPr>
              <a:t>DO PLANTS BREATHE?</a:t>
            </a:r>
          </a:p>
          <a:p>
            <a:pPr marL="0" marR="0" lvl="0" indent="0" algn="just" defTabSz="914400" rtl="0" eaLnBrk="1" fontAlgn="base" latinLnBrk="0" hangingPunct="1">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kumimoji="0" lang="en-US" sz="1400"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Plants need oxygen for respiration but at the same time they also give out carbon dioxide. Thus, plants have proper system to ensure the availability of oxygen. </a:t>
            </a:r>
          </a:p>
          <a:p>
            <a:pPr marL="0" marR="0" lvl="0" indent="0" algn="just" defTabSz="914400" rtl="0" eaLnBrk="0" fontAlgn="base" latinLnBrk="0" hangingPunct="0">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kumimoji="0" lang="en-US"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kumimoji="0" lang="en-US" sz="1400"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Unlike animals, plants do not possess any specialized organs for exchange of gases but they have lenticels and stomata (present in stems and leaves respectively) that carry out the function of gaseous exchange.</a:t>
            </a:r>
            <a:endParaRPr kumimoji="0" lang="en-US"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kumimoji="0" lang="en-US" sz="1400"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Plants do not have any specialized organ to respire and exchange gases because each part of the plant takes care of the need of gases themselves.</a:t>
            </a:r>
          </a:p>
          <a:p>
            <a:pPr marL="0" marR="0" lvl="0" indent="0" algn="just" defTabSz="914400" rtl="0" eaLnBrk="0" fontAlgn="base" latinLnBrk="0" hangingPunct="0">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lang="en-US" sz="1400" dirty="0" smtClean="0">
              <a:solidFill>
                <a:srgbClr val="000000"/>
              </a:solidFill>
              <a:latin typeface="Calibri" pitchFamily="34" charset="0"/>
              <a:ea typeface="Times New Roman" pitchFamily="18"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kumimoji="0" lang="en-US" sz="1400"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The parts of the plant do not display any great demand for exchange of gases. Added to this, stems, leaves and roots respire at very lower rate as compared to animals. </a:t>
            </a:r>
          </a:p>
          <a:p>
            <a:pPr marL="0" marR="0" lvl="0" indent="0" algn="just" defTabSz="914400" rtl="0" eaLnBrk="0" fontAlgn="base" latinLnBrk="0" hangingPunct="0">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kumimoji="0" lang="en-US"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p:txBody>
      </p:sp>
    </p:spTree>
    <p:extLst>
      <p:ext uri="{BB962C8B-B14F-4D97-AF65-F5344CB8AC3E}">
        <p14:creationId xmlns="" xmlns:p14="http://schemas.microsoft.com/office/powerpoint/2010/main" val="2342955610"/>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oogle Shape;62;p14"/>
          <p:cNvPicPr/>
          <p:nvPr/>
        </p:nvPicPr>
        <p:blipFill>
          <a:blip r:embed="rId2"/>
          <a:stretch/>
        </p:blipFill>
        <p:spPr>
          <a:xfrm>
            <a:off x="7848600" y="133350"/>
            <a:ext cx="1031728" cy="852120"/>
          </a:xfrm>
          <a:prstGeom prst="rect">
            <a:avLst/>
          </a:prstGeom>
          <a:ln>
            <a:noFill/>
          </a:ln>
        </p:spPr>
      </p:pic>
      <p:sp>
        <p:nvSpPr>
          <p:cNvPr id="7169" name="Rectangle 1"/>
          <p:cNvSpPr>
            <a:spLocks noChangeArrowheads="1"/>
          </p:cNvSpPr>
          <p:nvPr/>
        </p:nvSpPr>
        <p:spPr bwMode="auto">
          <a:xfrm>
            <a:off x="457200" y="514350"/>
            <a:ext cx="5867400" cy="418576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kumimoji="0" lang="en-US" sz="1400"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The complete combustion of glucose produces</a:t>
            </a:r>
            <a:r>
              <a:rPr kumimoji="0" lang="en-US" sz="1400" b="1"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H</a:t>
            </a:r>
            <a:r>
              <a:rPr kumimoji="0" lang="en-US" sz="1400" b="1" i="0" u="none" strike="noStrike" cap="none" normalizeH="0" baseline="-30000" dirty="0" smtClean="0">
                <a:ln>
                  <a:noFill/>
                </a:ln>
                <a:solidFill>
                  <a:srgbClr val="000000"/>
                </a:solidFill>
                <a:effectLst/>
                <a:latin typeface="Calibri" pitchFamily="34" charset="0"/>
                <a:ea typeface="Times New Roman" pitchFamily="18" charset="0"/>
                <a:cs typeface="Calibri" pitchFamily="34" charset="0"/>
              </a:rPr>
              <a:t>2</a:t>
            </a:r>
            <a:r>
              <a:rPr kumimoji="0" lang="en-US" sz="1400" b="1"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O </a:t>
            </a:r>
            <a:r>
              <a:rPr kumimoji="0" lang="en-US" sz="1400"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and </a:t>
            </a:r>
            <a:r>
              <a:rPr kumimoji="0" lang="en-US" sz="1400" b="1"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CO</a:t>
            </a:r>
            <a:r>
              <a:rPr kumimoji="0" lang="en-US" sz="1400" b="1" i="0" u="none" strike="noStrike" cap="none" normalizeH="0" baseline="-30000" dirty="0" smtClean="0">
                <a:ln>
                  <a:noFill/>
                </a:ln>
                <a:solidFill>
                  <a:srgbClr val="000000"/>
                </a:solidFill>
                <a:effectLst/>
                <a:latin typeface="Calibri" pitchFamily="34" charset="0"/>
                <a:ea typeface="Times New Roman" pitchFamily="18" charset="0"/>
                <a:cs typeface="Calibri" pitchFamily="34" charset="0"/>
              </a:rPr>
              <a:t>2</a:t>
            </a:r>
            <a:r>
              <a:rPr kumimoji="0" lang="en-US" sz="1400" b="1"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a:t>
            </a:r>
            <a:r>
              <a:rPr kumimoji="0" lang="en-US" sz="1400"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as end products and release energy in the form of heat. </a:t>
            </a:r>
          </a:p>
          <a:p>
            <a:pPr marL="0" marR="0" lvl="0" indent="0" algn="just" defTabSz="914400" rtl="0" eaLnBrk="1" fontAlgn="base" latinLnBrk="0" hangingPunct="1">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lang="en-US" sz="1400" dirty="0" smtClean="0">
              <a:solidFill>
                <a:srgbClr val="000000"/>
              </a:solidFill>
              <a:latin typeface="Calibri" pitchFamily="34" charset="0"/>
              <a:ea typeface="Times New Roman" pitchFamily="18" charset="0"/>
              <a:cs typeface="Calibri"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kumimoji="0" lang="en-US" sz="1400"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In case, this energy is required by the cell, it will utilize accordingly. Following reaction explains the entire process:</a:t>
            </a:r>
            <a:endParaRPr kumimoji="0" lang="en-US"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kumimoji="0" lang="en-US" sz="1400" b="1" i="0" u="none" strike="noStrike" cap="none" normalizeH="0" baseline="0" dirty="0" smtClean="0">
                <a:ln>
                  <a:noFill/>
                </a:ln>
                <a:solidFill>
                  <a:srgbClr val="4C4C4C"/>
                </a:solidFill>
                <a:effectLst/>
                <a:latin typeface="Calibri" pitchFamily="34" charset="0"/>
                <a:ea typeface="Times New Roman" pitchFamily="18" charset="0"/>
                <a:cs typeface="Calibri" pitchFamily="34" charset="0"/>
              </a:rPr>
              <a:t>C</a:t>
            </a:r>
            <a:r>
              <a:rPr kumimoji="0" lang="en-US" sz="1400" b="1" i="0" u="none" strike="noStrike" cap="none" normalizeH="0" baseline="-30000" dirty="0" smtClean="0">
                <a:ln>
                  <a:noFill/>
                </a:ln>
                <a:solidFill>
                  <a:srgbClr val="4C4C4C"/>
                </a:solidFill>
                <a:effectLst/>
                <a:latin typeface="Calibri" pitchFamily="34" charset="0"/>
                <a:ea typeface="Times New Roman" pitchFamily="18" charset="0"/>
                <a:cs typeface="Calibri" pitchFamily="34" charset="0"/>
              </a:rPr>
              <a:t>6</a:t>
            </a:r>
            <a:r>
              <a:rPr kumimoji="0" lang="en-US" sz="1400" b="1" i="0" u="none" strike="noStrike" cap="none" normalizeH="0" baseline="0" dirty="0" smtClean="0">
                <a:ln>
                  <a:noFill/>
                </a:ln>
                <a:solidFill>
                  <a:srgbClr val="4C4C4C"/>
                </a:solidFill>
                <a:effectLst/>
                <a:latin typeface="Calibri" pitchFamily="34" charset="0"/>
                <a:ea typeface="Times New Roman" pitchFamily="18" charset="0"/>
                <a:cs typeface="Calibri" pitchFamily="34" charset="0"/>
              </a:rPr>
              <a:t>H</a:t>
            </a:r>
            <a:r>
              <a:rPr kumimoji="0" lang="en-US" sz="1400" b="1" i="0" u="none" strike="noStrike" cap="none" normalizeH="0" baseline="-30000" dirty="0" smtClean="0">
                <a:ln>
                  <a:noFill/>
                </a:ln>
                <a:solidFill>
                  <a:srgbClr val="4C4C4C"/>
                </a:solidFill>
                <a:effectLst/>
                <a:latin typeface="Calibri" pitchFamily="34" charset="0"/>
                <a:ea typeface="Times New Roman" pitchFamily="18" charset="0"/>
                <a:cs typeface="Calibri" pitchFamily="34" charset="0"/>
              </a:rPr>
              <a:t>12</a:t>
            </a:r>
            <a:r>
              <a:rPr kumimoji="0" lang="en-US" sz="1400" b="1" i="0" u="none" strike="noStrike" cap="none" normalizeH="0" baseline="0" dirty="0" smtClean="0">
                <a:ln>
                  <a:noFill/>
                </a:ln>
                <a:solidFill>
                  <a:srgbClr val="4C4C4C"/>
                </a:solidFill>
                <a:effectLst/>
                <a:latin typeface="Calibri" pitchFamily="34" charset="0"/>
                <a:ea typeface="Times New Roman" pitchFamily="18" charset="0"/>
                <a:cs typeface="Calibri" pitchFamily="34" charset="0"/>
              </a:rPr>
              <a:t>O</a:t>
            </a:r>
            <a:r>
              <a:rPr kumimoji="0" lang="en-US" sz="1400" b="1" i="0" u="none" strike="noStrike" cap="none" normalizeH="0" baseline="-30000" dirty="0" smtClean="0">
                <a:ln>
                  <a:noFill/>
                </a:ln>
                <a:solidFill>
                  <a:srgbClr val="4C4C4C"/>
                </a:solidFill>
                <a:effectLst/>
                <a:latin typeface="Calibri" pitchFamily="34" charset="0"/>
                <a:ea typeface="Times New Roman" pitchFamily="18" charset="0"/>
                <a:cs typeface="Calibri" pitchFamily="34" charset="0"/>
              </a:rPr>
              <a:t>6</a:t>
            </a:r>
            <a:r>
              <a:rPr kumimoji="0" lang="en-US" sz="1400" b="1" i="0" u="none" strike="noStrike" cap="none" normalizeH="0" baseline="0" dirty="0" smtClean="0">
                <a:ln>
                  <a:noFill/>
                </a:ln>
                <a:solidFill>
                  <a:srgbClr val="4C4C4C"/>
                </a:solidFill>
                <a:effectLst/>
                <a:latin typeface="Calibri" pitchFamily="34" charset="0"/>
                <a:ea typeface="Times New Roman" pitchFamily="18" charset="0"/>
                <a:cs typeface="Calibri" pitchFamily="34" charset="0"/>
              </a:rPr>
              <a:t> + 6O</a:t>
            </a:r>
            <a:r>
              <a:rPr kumimoji="0" lang="en-US" sz="1400" b="1" i="0" u="none" strike="noStrike" cap="none" normalizeH="0" baseline="-30000" dirty="0" smtClean="0">
                <a:ln>
                  <a:noFill/>
                </a:ln>
                <a:solidFill>
                  <a:srgbClr val="4C4C4C"/>
                </a:solidFill>
                <a:effectLst/>
                <a:latin typeface="Calibri" pitchFamily="34" charset="0"/>
                <a:ea typeface="Times New Roman" pitchFamily="18" charset="0"/>
                <a:cs typeface="Calibri" pitchFamily="34" charset="0"/>
              </a:rPr>
              <a:t>2</a:t>
            </a:r>
            <a:r>
              <a:rPr kumimoji="0" lang="en-US" sz="1400" b="1" i="0" u="none" strike="noStrike" cap="none" normalizeH="0" baseline="0" dirty="0" smtClean="0">
                <a:ln>
                  <a:noFill/>
                </a:ln>
                <a:solidFill>
                  <a:srgbClr val="4C4C4C"/>
                </a:solidFill>
                <a:effectLst/>
                <a:latin typeface="Calibri" pitchFamily="34" charset="0"/>
                <a:ea typeface="Times New Roman" pitchFamily="18" charset="0"/>
                <a:cs typeface="Calibri" pitchFamily="34" charset="0"/>
              </a:rPr>
              <a:t> → 6CO</a:t>
            </a:r>
            <a:r>
              <a:rPr kumimoji="0" lang="en-US" sz="1400" b="1" i="0" u="none" strike="noStrike" cap="none" normalizeH="0" baseline="-30000" dirty="0" smtClean="0">
                <a:ln>
                  <a:noFill/>
                </a:ln>
                <a:solidFill>
                  <a:srgbClr val="4C4C4C"/>
                </a:solidFill>
                <a:effectLst/>
                <a:latin typeface="Calibri" pitchFamily="34" charset="0"/>
                <a:ea typeface="Times New Roman" pitchFamily="18" charset="0"/>
                <a:cs typeface="Calibri" pitchFamily="34" charset="0"/>
              </a:rPr>
              <a:t>2</a:t>
            </a:r>
            <a:r>
              <a:rPr kumimoji="0" lang="en-US" sz="1400" b="1" i="0" u="none" strike="noStrike" cap="none" normalizeH="0" baseline="0" dirty="0" smtClean="0">
                <a:ln>
                  <a:noFill/>
                </a:ln>
                <a:solidFill>
                  <a:srgbClr val="4C4C4C"/>
                </a:solidFill>
                <a:effectLst/>
                <a:latin typeface="Calibri" pitchFamily="34" charset="0"/>
                <a:ea typeface="Times New Roman" pitchFamily="18" charset="0"/>
                <a:cs typeface="Calibri" pitchFamily="34" charset="0"/>
              </a:rPr>
              <a:t> + 6H</a:t>
            </a:r>
            <a:r>
              <a:rPr kumimoji="0" lang="en-US" sz="1400" b="1" i="0" u="none" strike="noStrike" cap="none" normalizeH="0" baseline="-30000" dirty="0" smtClean="0">
                <a:ln>
                  <a:noFill/>
                </a:ln>
                <a:solidFill>
                  <a:srgbClr val="4C4C4C"/>
                </a:solidFill>
                <a:effectLst/>
                <a:latin typeface="Calibri" pitchFamily="34" charset="0"/>
                <a:ea typeface="Times New Roman" pitchFamily="18" charset="0"/>
                <a:cs typeface="Calibri" pitchFamily="34" charset="0"/>
              </a:rPr>
              <a:t>2</a:t>
            </a:r>
            <a:r>
              <a:rPr kumimoji="0" lang="en-US" sz="1400" b="1" i="0" u="none" strike="noStrike" cap="none" normalizeH="0" baseline="0" dirty="0" smtClean="0">
                <a:ln>
                  <a:noFill/>
                </a:ln>
                <a:solidFill>
                  <a:srgbClr val="4C4C4C"/>
                </a:solidFill>
                <a:effectLst/>
                <a:latin typeface="Calibri" pitchFamily="34" charset="0"/>
                <a:ea typeface="Times New Roman" pitchFamily="18" charset="0"/>
                <a:cs typeface="Calibri" pitchFamily="34" charset="0"/>
              </a:rPr>
              <a:t>O + Energy</a:t>
            </a:r>
          </a:p>
          <a:p>
            <a:pPr marL="0" marR="0" lvl="0" indent="0" algn="just" defTabSz="914400" rtl="0" eaLnBrk="0" fontAlgn="base" latinLnBrk="0" hangingPunct="0">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kumimoji="0" lang="en-US"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kumimoji="0" lang="en-US" sz="1400"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During the process of respiration, </a:t>
            </a:r>
            <a:r>
              <a:rPr kumimoji="0" lang="en-US" sz="1400" b="1"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O</a:t>
            </a:r>
            <a:r>
              <a:rPr kumimoji="0" lang="en-US" sz="1400" b="1" i="0" u="none" strike="noStrike" cap="none" normalizeH="0" baseline="-30000" dirty="0" smtClean="0">
                <a:ln>
                  <a:noFill/>
                </a:ln>
                <a:solidFill>
                  <a:srgbClr val="000000"/>
                </a:solidFill>
                <a:effectLst/>
                <a:latin typeface="Calibri" pitchFamily="34" charset="0"/>
                <a:ea typeface="Times New Roman" pitchFamily="18" charset="0"/>
                <a:cs typeface="Calibri" pitchFamily="34" charset="0"/>
              </a:rPr>
              <a:t>2</a:t>
            </a:r>
            <a:r>
              <a:rPr kumimoji="0" lang="en-US" sz="1400" b="1"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a:t>
            </a:r>
            <a:r>
              <a:rPr kumimoji="0" lang="en-US" sz="1400"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is utilized and carbon dioxide, energy and water are released as products. </a:t>
            </a:r>
          </a:p>
          <a:p>
            <a:pPr marL="0" marR="0" lvl="0" indent="0" algn="just" defTabSz="914400" rtl="0" eaLnBrk="0" fontAlgn="base" latinLnBrk="0" hangingPunct="0">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kumimoji="0" lang="en-US" sz="1400"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There is also a situation when then the oxygen is not available. For instance, the first cell on this planet must have carried out reaction in the absence of oxygen and even in the current living world we are aware of several living organisms adapted to anaerobic conditions.</a:t>
            </a:r>
          </a:p>
          <a:p>
            <a:pPr marL="0" marR="0" lvl="0" indent="0" algn="just" defTabSz="914400" rtl="0" eaLnBrk="0" fontAlgn="base" latinLnBrk="0" hangingPunct="0">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lang="en-US" sz="1400" dirty="0" smtClean="0">
              <a:solidFill>
                <a:srgbClr val="000000"/>
              </a:solidFill>
              <a:latin typeface="Calibri" pitchFamily="34" charset="0"/>
              <a:ea typeface="Times New Roman" pitchFamily="18"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kumimoji="0" lang="en-US" sz="1400"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Some of these organisms are facultative and some are obligate. In any of these cases, all living organisms retain enzymatic machinery to partially oxidize glucose in the absence of oxygen. </a:t>
            </a:r>
          </a:p>
          <a:p>
            <a:pPr marL="0" marR="0" lvl="0" indent="0" algn="just" defTabSz="914400" rtl="0" eaLnBrk="0" fontAlgn="base" latinLnBrk="0" hangingPunct="0">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kumimoji="0" lang="en-US" sz="1400"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This process is also called as </a:t>
            </a:r>
            <a:r>
              <a:rPr kumimoji="0" lang="en-US" sz="1400" b="1"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Glycolysis</a:t>
            </a:r>
            <a:r>
              <a:rPr kumimoji="0" lang="en-US" sz="1400"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which includes breaking down of glucose to </a:t>
            </a:r>
            <a:r>
              <a:rPr kumimoji="0" lang="en-US" sz="1400" b="1" i="0" u="none" strike="noStrike" cap="none" normalizeH="0" baseline="0" dirty="0" err="1" smtClean="0">
                <a:ln>
                  <a:noFill/>
                </a:ln>
                <a:solidFill>
                  <a:srgbClr val="4C4C4C"/>
                </a:solidFill>
                <a:effectLst/>
                <a:latin typeface="Calibri" pitchFamily="34" charset="0"/>
                <a:ea typeface="Times New Roman" pitchFamily="18" charset="0"/>
                <a:cs typeface="Calibri" pitchFamily="34" charset="0"/>
              </a:rPr>
              <a:t>Pyruvic</a:t>
            </a:r>
            <a:r>
              <a:rPr kumimoji="0" lang="en-US" sz="1400" b="1" i="0" u="none" strike="noStrike" cap="none" normalizeH="0" baseline="0" dirty="0" smtClean="0">
                <a:ln>
                  <a:noFill/>
                </a:ln>
                <a:solidFill>
                  <a:srgbClr val="4C4C4C"/>
                </a:solidFill>
                <a:effectLst/>
                <a:latin typeface="Calibri" pitchFamily="34" charset="0"/>
                <a:ea typeface="Times New Roman" pitchFamily="18" charset="0"/>
                <a:cs typeface="Calibri" pitchFamily="34" charset="0"/>
              </a:rPr>
              <a:t> Acid</a:t>
            </a:r>
            <a:r>
              <a:rPr kumimoji="0" lang="en-US" sz="1400" b="0" i="0" u="none" strike="noStrike" cap="none" normalizeH="0" baseline="0" dirty="0" smtClean="0">
                <a:ln>
                  <a:noFill/>
                </a:ln>
                <a:solidFill>
                  <a:srgbClr val="4C4C4C"/>
                </a:solidFill>
                <a:effectLst/>
                <a:latin typeface="Calibri" pitchFamily="34" charset="0"/>
                <a:ea typeface="Times New Roman" pitchFamily="18" charset="0"/>
                <a:cs typeface="Calibri" pitchFamily="34" charset="0"/>
              </a:rPr>
              <a:t>.</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 name="Google Shape;62;p14"/>
          <p:cNvPicPr/>
          <p:nvPr/>
        </p:nvPicPr>
        <p:blipFill>
          <a:blip r:embed="rId2"/>
          <a:stretch/>
        </p:blipFill>
        <p:spPr>
          <a:xfrm>
            <a:off x="8208000" y="0"/>
            <a:ext cx="924120" cy="852120"/>
          </a:xfrm>
          <a:prstGeom prst="rect">
            <a:avLst/>
          </a:prstGeom>
          <a:ln>
            <a:noFill/>
          </a:ln>
        </p:spPr>
      </p:pic>
      <p:sp>
        <p:nvSpPr>
          <p:cNvPr id="6145" name="Rectangle 1"/>
          <p:cNvSpPr>
            <a:spLocks noChangeArrowheads="1"/>
          </p:cNvSpPr>
          <p:nvPr/>
        </p:nvSpPr>
        <p:spPr bwMode="auto">
          <a:xfrm>
            <a:off x="228600" y="157520"/>
            <a:ext cx="6858000" cy="4862870"/>
          </a:xfrm>
          <a:prstGeom prst="rect">
            <a:avLst/>
          </a:prstGeom>
          <a:solidFill>
            <a:srgbClr val="FFFFFF"/>
          </a:solidFill>
          <a:ln w="9525">
            <a:noFill/>
            <a:miter lim="800000"/>
            <a:headEnd/>
            <a:tailEnd/>
          </a:ln>
          <a:effectLst/>
        </p:spPr>
        <p:txBody>
          <a:bodyPr vert="horz" wrap="square" lIns="0" tIns="0" rIns="0" bIns="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kumimoji="0" lang="en-US" sz="2200" b="0" i="0" u="none" strike="noStrike" cap="none" normalizeH="0" baseline="0" dirty="0" smtClean="0">
                <a:ln>
                  <a:noFill/>
                </a:ln>
                <a:solidFill>
                  <a:srgbClr val="FF0000"/>
                </a:solidFill>
                <a:effectLst/>
                <a:latin typeface="Calibri" pitchFamily="34" charset="0"/>
                <a:ea typeface="Times New Roman" pitchFamily="18" charset="0"/>
                <a:cs typeface="Calibri" pitchFamily="34" charset="0"/>
              </a:rPr>
              <a:t>Respiration in Plants</a:t>
            </a:r>
          </a:p>
          <a:p>
            <a:pPr marL="0" marR="0" lvl="0" indent="0" algn="just" defTabSz="914400" rtl="0" eaLnBrk="1" fontAlgn="base" latinLnBrk="0" hangingPunct="1">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kumimoji="0" lang="en-US" sz="1400" b="1" i="1"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Plants perform photosynthesis to create sugars (such as glucose), this, along with oxygen is used to produce energy which is used in the plant’s growth</a:t>
            </a: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a:t>
            </a:r>
          </a:p>
          <a:p>
            <a:pPr marL="0" marR="0" lvl="0" indent="0" algn="just" defTabSz="914400" rtl="0" eaLnBrk="0" fontAlgn="base" latinLnBrk="0" hangingPunct="0">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lang="en-US" sz="1400" dirty="0" smtClean="0">
              <a:latin typeface="Calibri" pitchFamily="34" charset="0"/>
              <a:ea typeface="Times New Roman" pitchFamily="18"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This process of respiration is essentially the process of photosynthesis but in reverse.</a:t>
            </a:r>
          </a:p>
          <a:p>
            <a:pPr marL="0" marR="0" lvl="0" indent="0" algn="just" defTabSz="914400" rtl="0" eaLnBrk="0" fontAlgn="base" latinLnBrk="0" hangingPunct="0">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kumimoji="0" lang="en-US" sz="1400" b="1" i="1"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kumimoji="0" lang="en-US" sz="1400" b="1" i="0" u="none" strike="noStrike" cap="none" normalizeH="0" baseline="0" dirty="0" smtClean="0">
                <a:ln>
                  <a:noFill/>
                </a:ln>
                <a:solidFill>
                  <a:srgbClr val="4C4C4C"/>
                </a:solidFill>
                <a:effectLst/>
                <a:latin typeface="Calibri" pitchFamily="34" charset="0"/>
                <a:ea typeface="Times New Roman" pitchFamily="18" charset="0"/>
                <a:cs typeface="Calibri" pitchFamily="34" charset="0"/>
              </a:rPr>
              <a:t> </a:t>
            </a:r>
            <a:r>
              <a:rPr kumimoji="0" lang="en-US" sz="1400" b="0" i="0" u="none" strike="noStrike" cap="none" normalizeH="0" baseline="0" dirty="0" smtClean="0">
                <a:ln>
                  <a:noFill/>
                </a:ln>
                <a:solidFill>
                  <a:srgbClr val="FF0000"/>
                </a:solidFill>
                <a:effectLst/>
                <a:latin typeface="Calibri" pitchFamily="34" charset="0"/>
                <a:ea typeface="Times New Roman" pitchFamily="18" charset="0"/>
                <a:cs typeface="Calibri" pitchFamily="34" charset="0"/>
              </a:rPr>
              <a:t>Respiration In Roots</a:t>
            </a:r>
            <a:endParaRPr kumimoji="0" lang="en-US" sz="1400" b="1" i="1"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kumimoji="0" lang="en-US" sz="1400"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The process of respiration in roots is carried out in the following manner: </a:t>
            </a:r>
            <a:endParaRPr kumimoji="0" lang="en-US" sz="1400"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kumimoji="0" lang="en-US"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kumimoji="0" lang="en-US" sz="1400"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Air occurs in several interspaces of soil. The hairs of the roots are in direct contact with them</a:t>
            </a:r>
            <a:r>
              <a:rPr kumimoji="0" lang="en-US" sz="1400"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a:t>
            </a:r>
          </a:p>
          <a:p>
            <a:pPr marL="0" marR="0" lvl="0" indent="0" algn="just" defTabSz="914400" rtl="0" eaLnBrk="0" fontAlgn="base" latinLnBrk="0" hangingPunct="0">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kumimoji="0" lang="en-US"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kumimoji="0" lang="en-US" sz="1400"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Oxygen of the soil gets diffused via root hairs and reaches all internal cells of the root for respiration</a:t>
            </a:r>
            <a:r>
              <a:rPr kumimoji="0" lang="en-US" sz="1400"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a:t>
            </a:r>
          </a:p>
          <a:p>
            <a:pPr marL="0" marR="0" lvl="0" indent="0" algn="just" defTabSz="914400" rtl="0" eaLnBrk="0" fontAlgn="base" latinLnBrk="0" hangingPunct="0">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kumimoji="0" lang="en-US"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kumimoji="0" lang="en-US" sz="1400"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Carbon dioxide produced during the diffusion is released in the opposite direction</a:t>
            </a:r>
            <a:r>
              <a:rPr kumimoji="0" lang="en-US" sz="1400"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a:t>
            </a:r>
          </a:p>
          <a:p>
            <a:pPr marL="0" marR="0" lvl="0" indent="0" algn="just" defTabSz="914400" rtl="0" eaLnBrk="0" fontAlgn="base" latinLnBrk="0" hangingPunct="0">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lang="en-US" sz="1400" dirty="0" smtClean="0">
              <a:solidFill>
                <a:srgbClr val="000000"/>
              </a:solidFill>
              <a:latin typeface="Calibri" pitchFamily="34" charset="0"/>
              <a:ea typeface="Times New Roman" pitchFamily="18"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kumimoji="0" lang="en-US"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kumimoji="0" lang="en-US" sz="1400"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In the condition of water logging, air gets deficient in soil and in this case, metabolic activity of the roots declines.</a:t>
            </a:r>
            <a:endParaRPr kumimoji="0" lang="en-US"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kumimoji="0" lang="en-US" sz="1400"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a:r>
            <a:br>
              <a:rPr kumimoji="0" lang="en-US" sz="1400"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br>
            <a:r>
              <a:rPr kumimoji="0" lang="en-US" sz="1400"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488</TotalTime>
  <Words>1268</Words>
  <Application>Microsoft Office PowerPoint</Application>
  <PresentationFormat>On-screen Show (16:9)</PresentationFormat>
  <Paragraphs>183</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user</dc:creator>
  <dc:description/>
  <cp:lastModifiedBy>ODMPC037</cp:lastModifiedBy>
  <cp:revision>142</cp:revision>
  <dcterms:modified xsi:type="dcterms:W3CDTF">2020-08-17T09:36:09Z</dcterms:modified>
  <dc:language>en-IN</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14.0000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4</vt:i4>
  </property>
  <property fmtid="{D5CDD505-2E9C-101B-9397-08002B2CF9AE}" pid="8" name="PresentationFormat">
    <vt:lpwstr>On-screen Show (16:9)</vt:lpwstr>
  </property>
  <property fmtid="{D5CDD505-2E9C-101B-9397-08002B2CF9AE}" pid="9" name="ScaleCrop">
    <vt:bool>false</vt:bool>
  </property>
  <property fmtid="{D5CDD505-2E9C-101B-9397-08002B2CF9AE}" pid="10" name="ShareDoc">
    <vt:bool>false</vt:bool>
  </property>
  <property fmtid="{D5CDD505-2E9C-101B-9397-08002B2CF9AE}" pid="11" name="Slides">
    <vt:i4>4</vt:i4>
  </property>
</Properties>
</file>