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8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118" y="0"/>
    <p:text>+amanrouniyar@odmegroup.org How come the website here is ODM Egroup and not ODM PS?
_Assigned to you_
-Swoyan Satyendu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44000" y="1200150"/>
            <a:ext cx="8761680" cy="190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BIOMOLECULES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IN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HOW TO ANALYSE CHEMICAL COMPOSITION?</a:t>
            </a:r>
            <a:endParaRPr lang="en-IN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148840" y="2232000"/>
            <a:ext cx="4762440" cy="96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(BIOLOGY)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9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BIOMOLECULES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178504" y="8316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0" name="CustomShape 1"/>
          <p:cNvSpPr/>
          <p:nvPr/>
        </p:nvSpPr>
        <p:spPr>
          <a:xfrm>
            <a:off x="381000" y="285120"/>
            <a:ext cx="6920160" cy="7626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A LIST OF REPRESENTATIVE INORGANIC                  CONSTITUENTS OF LIVING TISSUES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71" name="Table 2"/>
          <p:cNvGraphicFramePr/>
          <p:nvPr/>
        </p:nvGraphicFramePr>
        <p:xfrm>
          <a:off x="381000" y="1733550"/>
          <a:ext cx="5269320" cy="3179520"/>
        </p:xfrm>
        <a:graphic>
          <a:graphicData uri="http://schemas.openxmlformats.org/drawingml/2006/table">
            <a:tbl>
              <a:tblPr/>
              <a:tblGrid>
                <a:gridCol w="2634120"/>
                <a:gridCol w="2635200"/>
              </a:tblGrid>
              <a:tr h="355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Component</a:t>
                      </a:r>
                      <a:endParaRPr lang="en-IN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Formula</a:t>
                      </a:r>
                      <a:endParaRPr lang="en-IN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4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Sodium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Na</a:t>
                      </a:r>
                      <a:r>
                        <a:rPr lang="en-IN" sz="1400" b="0" strike="noStrike" spc="-1" baseline="33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+</a:t>
                      </a:r>
                      <a:endParaRPr lang="en-IN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Potassium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K</a:t>
                      </a:r>
                      <a:r>
                        <a:rPr lang="en-IN" sz="1400" b="0" strike="noStrike" spc="-1" baseline="33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+</a:t>
                      </a:r>
                      <a:endParaRPr lang="en-IN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34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Calcium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Ca</a:t>
                      </a:r>
                      <a:r>
                        <a:rPr lang="en-IN" sz="1400" b="0" strike="noStrike" spc="-1" baseline="33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++</a:t>
                      </a:r>
                      <a:endParaRPr lang="en-IN" sz="14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349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Magnesium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Mg</a:t>
                      </a:r>
                      <a:r>
                        <a:rPr lang="en-IN" sz="1400" b="0" strike="noStrike" spc="-1" baseline="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++</a:t>
                      </a:r>
                      <a:endParaRPr lang="en-IN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4039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Water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    H</a:t>
                      </a:r>
                      <a:r>
                        <a:rPr lang="en-IN" sz="1400" b="0" strike="noStrike" spc="-1" baseline="-3300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O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1022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N" sz="1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Compounds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IN" sz="14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NaCl</a:t>
                      </a:r>
                      <a:r>
                        <a:rPr lang="en-IN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, CaCO</a:t>
                      </a:r>
                      <a:r>
                        <a:rPr lang="en-IN" sz="1400" b="0" strike="noStrike" spc="-1" baseline="-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3, </a:t>
                      </a:r>
                      <a:r>
                        <a:rPr lang="en-IN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PO</a:t>
                      </a:r>
                      <a:r>
                        <a:rPr lang="en-IN" sz="1400" b="0" strike="noStrike" spc="-1" baseline="-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r>
                        <a:rPr lang="en-IN" sz="1400" b="0" strike="noStrike" spc="-1" baseline="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3-</a:t>
                      </a:r>
                      <a:r>
                        <a:rPr lang="en-IN" sz="1400" b="0" strike="noStrike" spc="-1" baseline="-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 , </a:t>
                      </a:r>
                      <a:r>
                        <a:rPr lang="en-IN" sz="14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SO</a:t>
                      </a:r>
                      <a:r>
                        <a:rPr lang="en-IN" sz="1400" b="0" strike="noStrike" spc="-1" baseline="-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  <a:r>
                        <a:rPr lang="en-IN" sz="1400" b="0" strike="noStrike" spc="-1" baseline="3300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 pitchFamily="34" charset="0"/>
                          <a:cs typeface="Calibri" pitchFamily="34" charset="0"/>
                        </a:rPr>
                        <a:t>2-</a:t>
                      </a:r>
                      <a:endParaRPr lang="en-IN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endParaRPr lang="en-IN" sz="14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  <p:sp>
        <p:nvSpPr>
          <p:cNvPr id="72" name="CustomShape 3"/>
          <p:cNvSpPr/>
          <p:nvPr/>
        </p:nvSpPr>
        <p:spPr>
          <a:xfrm>
            <a:off x="432000" y="1296000"/>
            <a:ext cx="1295280" cy="36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IN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TABLE: 9.2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178504" y="8316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52400" y="285750"/>
            <a:ext cx="5791200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he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nutrients in the food have some substances like carbohydrates, proteins, fats which are essential for building and maintaining our body.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Not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only that, even the genetic element of our body is also because of a kind of molecules called Nucleic acids.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Biomolecules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 are molecules produced by living organisms.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4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A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living organism grows, sustains and reproduces itself. 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400" b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The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most amazing thing about a living system is that it is composed of non-living atoms and molecules.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400" b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Carbohydrates, Vitamins, Nucleic acids are some examples of 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400" b="1" dirty="0">
              <a:latin typeface="Calibri" pitchFamily="34" charset="0"/>
              <a:cs typeface="Calibri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400" b="1" dirty="0">
              <a:latin typeface="Calibri" pitchFamily="34" charset="0"/>
              <a:cs typeface="Calibri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   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9218" name="Picture 2" descr="https://www.examfear.com/u-img/00/00/28/000028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638550"/>
            <a:ext cx="2133600" cy="1143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001000" y="4381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62;p14"/>
          <p:cNvPicPr/>
          <p:nvPr/>
        </p:nvPicPr>
        <p:blipFill>
          <a:blip r:embed="rId2"/>
          <a:stretch/>
        </p:blipFill>
        <p:spPr>
          <a:xfrm>
            <a:off x="7924800" y="4381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41" name="CustomShape 1"/>
          <p:cNvSpPr/>
          <p:nvPr/>
        </p:nvSpPr>
        <p:spPr>
          <a:xfrm>
            <a:off x="3369240" y="285120"/>
            <a:ext cx="240516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2" name="Picture 41"/>
          <p:cNvPicPr/>
          <p:nvPr/>
        </p:nvPicPr>
        <p:blipFill>
          <a:blip r:embed="rId3"/>
          <a:stretch/>
        </p:blipFill>
        <p:spPr>
          <a:xfrm>
            <a:off x="2590800" y="819150"/>
            <a:ext cx="4621800" cy="4137750"/>
          </a:xfrm>
          <a:prstGeom prst="rect">
            <a:avLst/>
          </a:prstGeom>
          <a:ln>
            <a:noFill/>
          </a:ln>
        </p:spPr>
      </p:pic>
      <p:sp>
        <p:nvSpPr>
          <p:cNvPr id="43" name="TextShape 2"/>
          <p:cNvSpPr txBox="1"/>
          <p:nvPr/>
        </p:nvSpPr>
        <p:spPr>
          <a:xfrm>
            <a:off x="304800" y="819150"/>
            <a:ext cx="2448000" cy="457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IN" sz="18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cs typeface="Calibri" pitchFamily="34" charset="0"/>
              </a:rPr>
              <a:t>Branches of Biology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62;p14"/>
          <p:cNvPicPr/>
          <p:nvPr/>
        </p:nvPicPr>
        <p:blipFill>
          <a:blip r:embed="rId2"/>
          <a:stretch/>
        </p:blipFill>
        <p:spPr>
          <a:xfrm>
            <a:off x="784860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45" name="CustomShape 1"/>
          <p:cNvSpPr/>
          <p:nvPr/>
        </p:nvSpPr>
        <p:spPr>
          <a:xfrm>
            <a:off x="3369240" y="285120"/>
            <a:ext cx="240516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2"/>
          <p:cNvSpPr/>
          <p:nvPr/>
        </p:nvSpPr>
        <p:spPr>
          <a:xfrm>
            <a:off x="1296000" y="1080000"/>
            <a:ext cx="6983280" cy="367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8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 Cellular Pool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There is a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wide diversity in living organisms in our biosphere.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Now a question that arises in our minds is: Are all living organisms made of the same chemicals, i.e., elements and compounds?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If we perform such an analysis on a plant tissue, animal tissue or a microbial paste, we obtain a list of elements like carbon, hydrogen, oxygen and several others and their respective content per unit mass of a living tissue.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If the same analysis is performed on a piece of earth’s crust as an example of non-living matter, we obtain a similar list.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62;p14"/>
          <p:cNvPicPr/>
          <p:nvPr/>
        </p:nvPicPr>
        <p:blipFill>
          <a:blip r:embed="rId2"/>
          <a:stretch/>
        </p:blipFill>
        <p:spPr>
          <a:xfrm>
            <a:off x="78486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2" name="CustomShape 1"/>
          <p:cNvSpPr/>
          <p:nvPr/>
        </p:nvSpPr>
        <p:spPr>
          <a:xfrm>
            <a:off x="3369240" y="285120"/>
            <a:ext cx="240516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457200" y="971550"/>
            <a:ext cx="7974480" cy="335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What are the differences between the two lists? In absolute terms, no such differences could be made out.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All the elements present in a sample of earth’s crust are also present in a sample of living tissue.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However, a closer examination reveals that the relative abundance of carbon and hydrogen with respect to other elements is higher in any living organism than in earth’s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crust (table 9.1). </a:t>
            </a:r>
          </a:p>
          <a:p>
            <a:pPr algn="just">
              <a:lnSpc>
                <a:spcPct val="100000"/>
              </a:lnSpc>
            </a:pPr>
            <a:endParaRPr lang="en-IN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n-IN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" name="Picture 2" descr="C:\Users\A\Desktop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2952750"/>
            <a:ext cx="3086100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69;p15"/>
          <p:cNvPicPr/>
          <p:nvPr/>
        </p:nvPicPr>
        <p:blipFill>
          <a:blip r:embed="rId2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5" name="CustomShape 1"/>
          <p:cNvSpPr/>
          <p:nvPr/>
        </p:nvSpPr>
        <p:spPr>
          <a:xfrm>
            <a:off x="1440000" y="1080000"/>
            <a:ext cx="6911640" cy="315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or biological molecule is a loosely used term for molecules and ions present in organisms that are essential to one or more typically biological processes, such as cell division, morphogenesis, or development.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include large macromolecules such as proteins, carbohydrates, lipids, and nucleic acids, as well as small molecules such as primary metabolites, secondary metabolites and natural products.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more general name for this class of material is biological materials. </a:t>
            </a: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n-IN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are usually endogenous, produced within the organism but organisms usually need exogenous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in the form of nutrients, to survive.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CustomShape 2"/>
          <p:cNvSpPr/>
          <p:nvPr/>
        </p:nvSpPr>
        <p:spPr>
          <a:xfrm>
            <a:off x="3369240" y="285120"/>
            <a:ext cx="240516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69;p15"/>
          <p:cNvPicPr/>
          <p:nvPr/>
        </p:nvPicPr>
        <p:blipFill>
          <a:blip r:embed="rId2"/>
          <a:stretch/>
        </p:blipFill>
        <p:spPr>
          <a:xfrm>
            <a:off x="800100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8" name="CustomShape 1"/>
          <p:cNvSpPr/>
          <p:nvPr/>
        </p:nvSpPr>
        <p:spPr>
          <a:xfrm>
            <a:off x="533400" y="742950"/>
            <a:ext cx="7271640" cy="341229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Biology and its sub-fields of biochemistry and molecular biology study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and their reactions. </a:t>
            </a: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are organic compounds and just four elements—oxygen, carbon, hydrogen, and nitrogen—make up 96% of the human body's mass. But many other elements, such as the various bio-metals, are present in small amounts.</a:t>
            </a: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uniformity of both specific types of molecules (the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) and of certain metabolic pathways are invariant features among the wide diversity of life forms; thus these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and metabolic pathways are referred to as "biochemical universals" or "theory of material unity of the living beings".</a:t>
            </a:r>
            <a:endParaRPr lang="en-IN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3369240" y="285120"/>
            <a:ext cx="2405160" cy="50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INTRODUCTION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9;p15"/>
          <p:cNvPicPr/>
          <p:nvPr/>
        </p:nvPicPr>
        <p:blipFill>
          <a:blip r:embed="rId2"/>
          <a:stretch/>
        </p:blipFill>
        <p:spPr>
          <a:xfrm>
            <a:off x="807720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1" name="CustomShape 1"/>
          <p:cNvSpPr/>
          <p:nvPr/>
        </p:nvSpPr>
        <p:spPr>
          <a:xfrm>
            <a:off x="1842120" y="285120"/>
            <a:ext cx="5459040" cy="57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HOW TO ANALYSE CHEMICAL COMPOSITION? </a:t>
            </a: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1368000" y="1369080"/>
            <a:ext cx="6911280" cy="31076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We can continue asking in the same way, what type of organic compounds are found in living organisms? How does one go about finding the answer?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To get an answer, one has to perform a chemical analysis. We can take any living tissue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(a vegetable or a piece of liver, etc.) and grind it in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trichloroacetic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acid (Cl</a:t>
            </a:r>
            <a:r>
              <a:rPr lang="en-IN" sz="1400" b="1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3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CCOOH) using a mortar and a pestle. We obtain a thick slurry.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If we were to strain this through a cheesecloth or cotton we would obtain two fractions. One is called the filtrate or more technically,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the acid-soluble pool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, and the second, the 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retentate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 or the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acid-insoluble fraction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DejaVu Sans"/>
                <a:cs typeface="Calibri" pitchFamily="34" charset="0"/>
              </a:rPr>
              <a:t>Scientists have found thousands of organic compounds in the acid-soluble pool.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9;p15"/>
          <p:cNvPicPr/>
          <p:nvPr/>
        </p:nvPicPr>
        <p:blipFill>
          <a:blip r:embed="rId2"/>
          <a:stretch/>
        </p:blipFill>
        <p:spPr>
          <a:xfrm>
            <a:off x="8001000" y="2095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4" name="CustomShape 1"/>
          <p:cNvSpPr/>
          <p:nvPr/>
        </p:nvSpPr>
        <p:spPr>
          <a:xfrm>
            <a:off x="1842120" y="285120"/>
            <a:ext cx="5459040" cy="57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HOW TO ANALYSE CHEMICAL COMPOSITION? </a:t>
            </a:r>
            <a:r>
              <a:rPr lang="en-IN" sz="2200" b="1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533400" y="1152000"/>
            <a:ext cx="8001000" cy="36295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ISOLATION, PURIFICATION AND ANALYSIS</a:t>
            </a: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It will suffice to say here that one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extracts the compounds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, then subjects the extract to various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separation techniques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till one has separated a compound from all other compounds. In other words, one isolates and purifies a compound.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Analytical techniques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, when applied to the compound give us an idea of the molecular formula and the probable structure of the compound.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All the carbon compounds that we get from living tissues can be called ‘</a:t>
            </a:r>
            <a:r>
              <a:rPr lang="en-IN" sz="14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biomolecules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’. However, living organisms have also got inorganic elements and compounds in them.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How do we know this? A slightly different but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destructive experiment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 has to be done. One weighs a small amount of a living tissue (say a leaf or liver and this is called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wet weight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) and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dry weight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itchFamily="34" charset="0"/>
                <a:ea typeface="Microsoft YaHei"/>
                <a:cs typeface="Calibri" pitchFamily="34" charset="0"/>
              </a:rPr>
              <a:t>. </a:t>
            </a:r>
            <a:endParaRPr lang="en-IN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9;p15"/>
          <p:cNvPicPr/>
          <p:nvPr/>
        </p:nvPicPr>
        <p:blipFill>
          <a:blip r:embed="rId2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7" name="CustomShape 1"/>
          <p:cNvSpPr/>
          <p:nvPr/>
        </p:nvSpPr>
        <p:spPr>
          <a:xfrm>
            <a:off x="533400" y="285750"/>
            <a:ext cx="5459040" cy="57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HOW TO ANALYSE CHEMICAL COMPOSITION? </a:t>
            </a: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2"/>
          <p:cNvSpPr/>
          <p:nvPr/>
        </p:nvSpPr>
        <p:spPr>
          <a:xfrm>
            <a:off x="228600" y="819150"/>
            <a:ext cx="8763000" cy="41719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All the water, evaporates. The remaining material gives dry weight. Now if the tissue is fully burnt, all the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carbon compounds are oxidised to gaseous form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(CO</a:t>
            </a:r>
            <a:r>
              <a:rPr lang="en-IN" sz="1400" b="1" strike="noStrike" spc="-1" baseline="-33000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water vapour) and are removed.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What  is remaining is called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‘ash’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 This ash contains inorganic elements (like calcium, magnesium etc). Inorganic compounds like sulphate, phosphate, etc., are also seen in the acid-soluble fraction.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Therefore elemental analysis gives elemental composition of living tissues in the form of hydrogen, oxygen, chlorine, carbon etc. while analysis for compounds gives an idea of the kind of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organic 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and inorganic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constituents (table 9.2)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present in living tissues.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From a chemistry point of view, one can identify functional groups like </a:t>
            </a:r>
            <a:r>
              <a:rPr lang="en-IN" sz="1400" b="1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aldehydes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</a:t>
            </a:r>
            <a:r>
              <a:rPr lang="en-IN" sz="1400" b="1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ketones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aromatic compounds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, etc.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But from a biological point of view, we shall classify them into </a:t>
            </a:r>
            <a:r>
              <a:rPr lang="en-IN" sz="14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amino acids, nucleotide bases, fatty acids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etc.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1037</Words>
  <Application>LibreOffice/5.1.2.2$Windows_X86_64 LibreOffice_project/d3bf12ecb743fc0d20e0be0c58ca359301eb705f</Application>
  <PresentationFormat>On-screen Show (16:9)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A</cp:lastModifiedBy>
  <cp:revision>94</cp:revision>
  <dcterms:modified xsi:type="dcterms:W3CDTF">2020-08-15T11:45:22Z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