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comments/comment1.xml" ContentType="application/vnd.openxmlformats-officedocument.presentationml.comment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5"/>
  </p:notesMasterIdLst>
  <p:sldIdLst>
    <p:sldId id="285" r:id="rId2"/>
    <p:sldId id="304" r:id="rId3"/>
    <p:sldId id="301" r:id="rId4"/>
    <p:sldId id="321" r:id="rId5"/>
    <p:sldId id="307" r:id="rId6"/>
    <p:sldId id="319" r:id="rId7"/>
    <p:sldId id="322" r:id="rId8"/>
    <p:sldId id="325" r:id="rId9"/>
    <p:sldId id="326" r:id="rId10"/>
    <p:sldId id="315" r:id="rId11"/>
    <p:sldId id="323" r:id="rId12"/>
    <p:sldId id="324" r:id="rId13"/>
    <p:sldId id="267" r:id="rId14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" initials="" lastIdx="4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97" d="100"/>
          <a:sy n="97" d="100"/>
        </p:scale>
        <p:origin x="-384" y="-90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20-06-17T16:36:04.724" idx="3">
    <p:pos x="6118" y="0"/>
    <p:text>1. The logo in the centre looks bad. take it to TOP-LEFT
2. Where in ODM E Group Logo, here? 
3. What about, Closing Slide? 
Similar changes, pending in Kids World PPT as well +amanrouniyar@odmegroup.org
_Assigned to you_
-Swoyan Satyendu</p:text>
  </p:cm>
  <p:cm authorId="0" dt="2020-06-17T16:36:04.720" idx="4">
    <p:pos x="6118" y="0"/>
    <p:text>+amanrouniyar@odmegroup.org How come the website here is ODM Egroup and not ODM PS?
_Assigned to you_
-Swoyan Satyendu</p:text>
  </p:cm>
</p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13AAB6D-D6CB-445D-8776-EE3095BDA171}" type="datetimeFigureOut">
              <a:rPr lang="en-US" smtClean="0"/>
              <a:pPr/>
              <a:t>8/15/2020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7AD98E-C14C-436B-ACD6-49D7BFB1A62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7AD98E-C14C-436B-ACD6-49D7BFB1A625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IN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1422720"/>
          </a:xfrm>
          <a:prstGeom prst="rect">
            <a:avLst/>
          </a:prstGeom>
        </p:spPr>
        <p:txBody>
          <a:bodyPr lIns="0" tIns="0" rIns="0" bIns="0"/>
          <a:lstStyle/>
          <a:p>
            <a:endParaRPr lang="en-IN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457200" y="2761920"/>
            <a:ext cx="8229240" cy="1422720"/>
          </a:xfrm>
          <a:prstGeom prst="rect">
            <a:avLst/>
          </a:prstGeom>
        </p:spPr>
        <p:txBody>
          <a:bodyPr lIns="0" tIns="0" rIns="0" bIns="0"/>
          <a:lstStyle/>
          <a:p>
            <a:endParaRPr lang="en-IN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IN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</p:spPr>
        <p:txBody>
          <a:bodyPr lIns="0" tIns="0" rIns="0" bIns="0"/>
          <a:lstStyle/>
          <a:p>
            <a:endParaRPr lang="en-IN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</p:spPr>
        <p:txBody>
          <a:bodyPr lIns="0" tIns="0" rIns="0" bIns="0"/>
          <a:lstStyle/>
          <a:p>
            <a:endParaRPr lang="en-IN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 type="body"/>
          </p:nvPr>
        </p:nvSpPr>
        <p:spPr>
          <a:xfrm>
            <a:off x="4674240" y="2761920"/>
            <a:ext cx="4015800" cy="1422720"/>
          </a:xfrm>
          <a:prstGeom prst="rect">
            <a:avLst/>
          </a:prstGeom>
        </p:spPr>
        <p:txBody>
          <a:bodyPr lIns="0" tIns="0" rIns="0" bIns="0"/>
          <a:lstStyle/>
          <a:p>
            <a:endParaRPr lang="en-IN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 type="body"/>
          </p:nvPr>
        </p:nvSpPr>
        <p:spPr>
          <a:xfrm>
            <a:off x="457200" y="2761920"/>
            <a:ext cx="4015800" cy="1422720"/>
          </a:xfrm>
          <a:prstGeom prst="rect">
            <a:avLst/>
          </a:prstGeom>
        </p:spPr>
        <p:txBody>
          <a:bodyPr lIns="0" tIns="0" rIns="0" bIns="0"/>
          <a:lstStyle/>
          <a:p>
            <a:endParaRPr lang="en-IN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IN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tIns="0" rIns="0" bIns="0"/>
          <a:lstStyle/>
          <a:p>
            <a:endParaRPr lang="en-IN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tIns="0" rIns="0" bIns="0"/>
          <a:lstStyle/>
          <a:p>
            <a:endParaRPr lang="en-IN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34" name="Picture 33"/>
          <p:cNvPicPr/>
          <p:nvPr/>
        </p:nvPicPr>
        <p:blipFill>
          <a:blip r:embed="rId2"/>
          <a:stretch/>
        </p:blipFill>
        <p:spPr>
          <a:xfrm>
            <a:off x="2702160" y="1203480"/>
            <a:ext cx="3738600" cy="2982960"/>
          </a:xfrm>
          <a:prstGeom prst="rect">
            <a:avLst/>
          </a:prstGeom>
          <a:ln>
            <a:noFill/>
          </a:ln>
        </p:spPr>
      </p:pic>
      <p:pic>
        <p:nvPicPr>
          <p:cNvPr id="35" name="Picture 34"/>
          <p:cNvPicPr/>
          <p:nvPr/>
        </p:nvPicPr>
        <p:blipFill>
          <a:blip r:embed="rId2"/>
          <a:stretch/>
        </p:blipFill>
        <p:spPr>
          <a:xfrm>
            <a:off x="2702160" y="1203480"/>
            <a:ext cx="3738600" cy="298296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IN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IN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IN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tIns="0" rIns="0" bIns="0"/>
          <a:lstStyle/>
          <a:p>
            <a:endParaRPr lang="en-IN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IN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2982960"/>
          </a:xfrm>
          <a:prstGeom prst="rect">
            <a:avLst/>
          </a:prstGeom>
        </p:spPr>
        <p:txBody>
          <a:bodyPr lIns="0" tIns="0" rIns="0" bIns="0"/>
          <a:lstStyle/>
          <a:p>
            <a:endParaRPr lang="en-IN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2982960"/>
          </a:xfrm>
          <a:prstGeom prst="rect">
            <a:avLst/>
          </a:prstGeom>
        </p:spPr>
        <p:txBody>
          <a:bodyPr lIns="0" tIns="0" rIns="0" bIns="0"/>
          <a:lstStyle/>
          <a:p>
            <a:endParaRPr lang="en-IN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IN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457200" y="205200"/>
            <a:ext cx="8229240" cy="39812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IN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IN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</p:spPr>
        <p:txBody>
          <a:bodyPr lIns="0" tIns="0" rIns="0" bIns="0"/>
          <a:lstStyle/>
          <a:p>
            <a:endParaRPr lang="en-IN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 type="body"/>
          </p:nvPr>
        </p:nvSpPr>
        <p:spPr>
          <a:xfrm>
            <a:off x="457200" y="2761920"/>
            <a:ext cx="4015800" cy="1422720"/>
          </a:xfrm>
          <a:prstGeom prst="rect">
            <a:avLst/>
          </a:prstGeom>
        </p:spPr>
        <p:txBody>
          <a:bodyPr lIns="0" tIns="0" rIns="0" bIns="0"/>
          <a:lstStyle/>
          <a:p>
            <a:endParaRPr lang="en-IN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2982960"/>
          </a:xfrm>
          <a:prstGeom prst="rect">
            <a:avLst/>
          </a:prstGeom>
        </p:spPr>
        <p:txBody>
          <a:bodyPr lIns="0" tIns="0" rIns="0" bIns="0"/>
          <a:lstStyle/>
          <a:p>
            <a:endParaRPr lang="en-IN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IN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2982960"/>
          </a:xfrm>
          <a:prstGeom prst="rect">
            <a:avLst/>
          </a:prstGeom>
        </p:spPr>
        <p:txBody>
          <a:bodyPr lIns="0" tIns="0" rIns="0" bIns="0"/>
          <a:lstStyle/>
          <a:p>
            <a:endParaRPr lang="en-IN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</p:spPr>
        <p:txBody>
          <a:bodyPr lIns="0" tIns="0" rIns="0" bIns="0"/>
          <a:lstStyle/>
          <a:p>
            <a:endParaRPr lang="en-IN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body"/>
          </p:nvPr>
        </p:nvSpPr>
        <p:spPr>
          <a:xfrm>
            <a:off x="4674240" y="2761920"/>
            <a:ext cx="4015800" cy="1422720"/>
          </a:xfrm>
          <a:prstGeom prst="rect">
            <a:avLst/>
          </a:prstGeom>
        </p:spPr>
        <p:txBody>
          <a:bodyPr lIns="0" tIns="0" rIns="0" bIns="0"/>
          <a:lstStyle/>
          <a:p>
            <a:endParaRPr lang="en-IN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IN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</p:spPr>
        <p:txBody>
          <a:bodyPr lIns="0" tIns="0" rIns="0" bIns="0"/>
          <a:lstStyle/>
          <a:p>
            <a:endParaRPr lang="en-IN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</p:spPr>
        <p:txBody>
          <a:bodyPr lIns="0" tIns="0" rIns="0" bIns="0"/>
          <a:lstStyle/>
          <a:p>
            <a:endParaRPr lang="en-IN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457200" y="2761920"/>
            <a:ext cx="8229240" cy="1422720"/>
          </a:xfrm>
          <a:prstGeom prst="rect">
            <a:avLst/>
          </a:prstGeom>
        </p:spPr>
        <p:txBody>
          <a:bodyPr lIns="0" tIns="0" rIns="0" bIns="0"/>
          <a:lstStyle/>
          <a:p>
            <a:endParaRPr lang="en-IN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en-IN" sz="4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Click to edit the title text format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tIns="0" rIns="0" bIns="0"/>
          <a:lstStyle/>
          <a:p>
            <a:pPr marL="432000" indent="-324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IN" sz="3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Click to edit the outline text format</a:t>
            </a:r>
          </a:p>
          <a:p>
            <a:pPr marL="864000" lvl="1" indent="-324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IN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Second Outline Level</a:t>
            </a:r>
          </a:p>
          <a:p>
            <a:pPr marL="1296000" lvl="2" indent="-288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IN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Third Outline Level</a:t>
            </a:r>
          </a:p>
          <a:p>
            <a:pPr marL="1728000" lvl="3" indent="-216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IN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Fourth Outline Level</a:t>
            </a:r>
          </a:p>
          <a:p>
            <a:pPr marL="2160000" lvl="4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IN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Fifth Outline Level</a:t>
            </a:r>
          </a:p>
          <a:p>
            <a:pPr marL="2592000" lvl="5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IN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Sixth Outline Level</a:t>
            </a:r>
          </a:p>
          <a:p>
            <a:pPr marL="3024000" lvl="6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IN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Seventh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comments" Target="../comments/commen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" name="Google Shape;54;p13"/>
          <p:cNvPicPr/>
          <p:nvPr/>
        </p:nvPicPr>
        <p:blipFill>
          <a:blip r:embed="rId2"/>
          <a:stretch/>
        </p:blipFill>
        <p:spPr>
          <a:xfrm>
            <a:off x="0" y="3777480"/>
            <a:ext cx="9142560" cy="1364400"/>
          </a:xfrm>
          <a:prstGeom prst="rect">
            <a:avLst/>
          </a:prstGeom>
          <a:ln>
            <a:noFill/>
          </a:ln>
        </p:spPr>
      </p:pic>
      <p:pic>
        <p:nvPicPr>
          <p:cNvPr id="37" name="Google Shape;55;p13"/>
          <p:cNvPicPr/>
          <p:nvPr/>
        </p:nvPicPr>
        <p:blipFill>
          <a:blip r:embed="rId3"/>
          <a:stretch/>
        </p:blipFill>
        <p:spPr>
          <a:xfrm>
            <a:off x="7904880" y="105840"/>
            <a:ext cx="1168920" cy="1168920"/>
          </a:xfrm>
          <a:prstGeom prst="rect">
            <a:avLst/>
          </a:prstGeom>
          <a:ln>
            <a:noFill/>
          </a:ln>
        </p:spPr>
      </p:pic>
      <p:sp>
        <p:nvSpPr>
          <p:cNvPr id="38" name="CustomShape 1"/>
          <p:cNvSpPr/>
          <p:nvPr/>
        </p:nvSpPr>
        <p:spPr>
          <a:xfrm>
            <a:off x="144000" y="1200150"/>
            <a:ext cx="8761680" cy="15240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91440" rIns="90000" bIns="91440"/>
          <a:lstStyle/>
          <a:p>
            <a:pPr algn="ctr">
              <a:lnSpc>
                <a:spcPct val="100000"/>
              </a:lnSpc>
            </a:pPr>
            <a:r>
              <a:rPr lang="en-IN" sz="3000" b="1" strike="noStrike" spc="-1" dirty="0" smtClean="0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  <a:latin typeface="Calibri" pitchFamily="34" charset="0"/>
                <a:ea typeface="Calibri"/>
                <a:cs typeface="Calibri" pitchFamily="34" charset="0"/>
              </a:rPr>
              <a:t>BIOMOLECULES</a:t>
            </a:r>
          </a:p>
          <a:p>
            <a:pPr algn="ctr">
              <a:lnSpc>
                <a:spcPct val="100000"/>
              </a:lnSpc>
            </a:pPr>
            <a:r>
              <a:rPr lang="en-IN" sz="2500" b="1" strike="noStrike" spc="-1" dirty="0" smtClean="0">
                <a:uFill>
                  <a:solidFill>
                    <a:srgbClr val="FFFFFF"/>
                  </a:solidFill>
                </a:uFill>
                <a:latin typeface="Calibri" pitchFamily="34" charset="0"/>
                <a:ea typeface="Calibri"/>
                <a:cs typeface="Calibri" pitchFamily="34" charset="0"/>
              </a:rPr>
              <a:t>CLASSIFICATION OF ENZYMES,</a:t>
            </a:r>
            <a:r>
              <a:rPr lang="en-IN" sz="2500" b="1" dirty="0" smtClean="0">
                <a:latin typeface="Calibri" pitchFamily="34" charset="0"/>
                <a:cs typeface="Calibri" pitchFamily="34" charset="0"/>
              </a:rPr>
              <a:t> COFACTORS</a:t>
            </a:r>
            <a:endParaRPr lang="en-IN" sz="2500" b="1" strike="noStrike" spc="-1" dirty="0" smtClean="0">
              <a:uFill>
                <a:solidFill>
                  <a:srgbClr val="FFFFFF"/>
                </a:solidFill>
              </a:uFill>
              <a:latin typeface="Calibri" pitchFamily="34" charset="0"/>
              <a:ea typeface="Calibri"/>
              <a:cs typeface="Calibri" pitchFamily="34" charset="0"/>
            </a:endParaRPr>
          </a:p>
        </p:txBody>
      </p:sp>
      <p:sp>
        <p:nvSpPr>
          <p:cNvPr id="39" name="CustomShape 2"/>
          <p:cNvSpPr/>
          <p:nvPr/>
        </p:nvSpPr>
        <p:spPr>
          <a:xfrm>
            <a:off x="2286000" y="2724150"/>
            <a:ext cx="4762440" cy="110175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91440" rIns="90000" bIns="91440"/>
          <a:lstStyle/>
          <a:p>
            <a:pPr>
              <a:lnSpc>
                <a:spcPct val="100000"/>
              </a:lnSpc>
            </a:pPr>
            <a:r>
              <a:rPr lang="en-IN" sz="1400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</a:rPr>
              <a:t>SUBJECT </a:t>
            </a:r>
            <a:r>
              <a:rPr lang="en-IN" sz="1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</a:rPr>
              <a:t>: </a:t>
            </a:r>
            <a:r>
              <a:rPr lang="en-IN" sz="1400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</a:rPr>
              <a:t>(BIOLOGY)</a:t>
            </a:r>
            <a:endParaRPr lang="en-IN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en-IN" sz="1400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</a:rPr>
              <a:t>CHAPTER </a:t>
            </a:r>
            <a:r>
              <a:rPr lang="en-IN" sz="1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</a:rPr>
              <a:t>NUMBER: 9</a:t>
            </a:r>
            <a:endParaRPr lang="en-IN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en-IN" sz="1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</a:rPr>
              <a:t>CHAPTER NAME : BIOMOLECULES</a:t>
            </a:r>
            <a:endParaRPr lang="en-IN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609600" y="514350"/>
            <a:ext cx="8382000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base"/>
            <a:endParaRPr lang="en-US" sz="1400" dirty="0" smtClean="0">
              <a:latin typeface="Calibri" pitchFamily="34" charset="0"/>
              <a:cs typeface="Calibri" pitchFamily="34" charset="0"/>
            </a:endParaRPr>
          </a:p>
          <a:p>
            <a:pPr algn="just" fontAlgn="base"/>
            <a:endParaRPr lang="en-US" sz="1400" dirty="0" smtClean="0">
              <a:latin typeface="Calibri" pitchFamily="34" charset="0"/>
              <a:cs typeface="Calibri" pitchFamily="34" charset="0"/>
            </a:endParaRPr>
          </a:p>
          <a:p>
            <a:pPr algn="just" fontAlgn="base"/>
            <a:endParaRPr lang="en-US" sz="1400" dirty="0" smtClean="0">
              <a:latin typeface="Calibri" pitchFamily="34" charset="0"/>
              <a:cs typeface="Calibri" pitchFamily="34" charset="0"/>
            </a:endParaRPr>
          </a:p>
          <a:p>
            <a:pPr algn="just" fontAlgn="base"/>
            <a:endParaRPr lang="en-US" sz="1400" dirty="0" smtClean="0">
              <a:latin typeface="Calibri" pitchFamily="34" charset="0"/>
              <a:cs typeface="Calibri" pitchFamily="34" charset="0"/>
            </a:endParaRPr>
          </a:p>
          <a:p>
            <a:pPr algn="just" fontAlgn="base"/>
            <a:endParaRPr lang="en-US" sz="1400" dirty="0" smtClean="0">
              <a:latin typeface="Calibri" pitchFamily="34" charset="0"/>
              <a:cs typeface="Calibri" pitchFamily="34" charset="0"/>
            </a:endParaRPr>
          </a:p>
          <a:p>
            <a:pPr algn="just" fontAlgn="base"/>
            <a:endParaRPr lang="en-US" sz="1400" dirty="0" smtClean="0">
              <a:latin typeface="Calibri" pitchFamily="34" charset="0"/>
              <a:cs typeface="Calibri" pitchFamily="34" charset="0"/>
            </a:endParaRPr>
          </a:p>
          <a:p>
            <a:pPr algn="just" fontAlgn="base"/>
            <a:endParaRPr lang="en-US" sz="1400" dirty="0" smtClean="0">
              <a:latin typeface="Calibri" pitchFamily="34" charset="0"/>
              <a:cs typeface="Calibri" pitchFamily="34" charset="0"/>
            </a:endParaRPr>
          </a:p>
          <a:p>
            <a:pPr algn="just" fontAlgn="base"/>
            <a:endParaRPr lang="en-US" sz="1400" dirty="0"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5" name="Google Shape;69;p15"/>
          <p:cNvPicPr/>
          <p:nvPr/>
        </p:nvPicPr>
        <p:blipFill>
          <a:blip r:embed="rId2"/>
          <a:stretch/>
        </p:blipFill>
        <p:spPr>
          <a:xfrm>
            <a:off x="8001000" y="819150"/>
            <a:ext cx="924120" cy="771720"/>
          </a:xfrm>
          <a:prstGeom prst="rect">
            <a:avLst/>
          </a:prstGeom>
          <a:ln>
            <a:noFill/>
          </a:ln>
        </p:spPr>
      </p:pic>
      <p:pic>
        <p:nvPicPr>
          <p:cNvPr id="2049" name="Picture 1" descr="C:\Users\A\Desktop\aHR0cHM6Ly9pLmltZ3VyLmNvbS9kM2lrSm56LnBuZz8y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905000" y="1276350"/>
            <a:ext cx="4762500" cy="20478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22" name="Picture 2" descr="C:\Users\A\Desktop\009207266_1-63ba34d4030655b0e544894ccda086db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2000" y="285750"/>
            <a:ext cx="5458222" cy="4093667"/>
          </a:xfrm>
          <a:prstGeom prst="rect">
            <a:avLst/>
          </a:prstGeom>
          <a:noFill/>
        </p:spPr>
      </p:pic>
      <p:pic>
        <p:nvPicPr>
          <p:cNvPr id="5" name="Google Shape;69;p15"/>
          <p:cNvPicPr/>
          <p:nvPr/>
        </p:nvPicPr>
        <p:blipFill>
          <a:blip r:embed="rId3"/>
          <a:stretch/>
        </p:blipFill>
        <p:spPr>
          <a:xfrm>
            <a:off x="7696200" y="742950"/>
            <a:ext cx="924120" cy="77172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228600" y="514350"/>
          <a:ext cx="7772400" cy="4475837"/>
        </p:xfrm>
        <a:graphic>
          <a:graphicData uri="http://schemas.openxmlformats.org/drawingml/2006/table">
            <a:tbl>
              <a:tblPr/>
              <a:tblGrid>
                <a:gridCol w="3826406"/>
                <a:gridCol w="3945994"/>
              </a:tblGrid>
              <a:tr h="224627">
                <a:tc>
                  <a:txBody>
                    <a:bodyPr/>
                    <a:lstStyle/>
                    <a:p>
                      <a:pPr algn="ctr" rtl="0"/>
                      <a:r>
                        <a:rPr lang="en-US" sz="1400" b="1">
                          <a:latin typeface="Calibri" pitchFamily="34" charset="0"/>
                          <a:cs typeface="Calibri" pitchFamily="34" charset="0"/>
                        </a:rPr>
                        <a:t>Coenzyme</a:t>
                      </a:r>
                      <a:endParaRPr lang="en-US" sz="140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7435" marR="7435" marT="5407" marB="5407"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400" b="1">
                          <a:latin typeface="Calibri" pitchFamily="34" charset="0"/>
                          <a:cs typeface="Calibri" pitchFamily="34" charset="0"/>
                        </a:rPr>
                        <a:t>Cofactor</a:t>
                      </a:r>
                      <a:endParaRPr lang="en-US" sz="140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7435" marR="7435" marT="5407" marB="5407"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24627">
                <a:tc gridSpan="2">
                  <a:txBody>
                    <a:bodyPr/>
                    <a:lstStyle/>
                    <a:p>
                      <a:pPr algn="ctr" rtl="0"/>
                      <a:r>
                        <a:rPr lang="en-US" sz="1400" b="1">
                          <a:latin typeface="Calibri" pitchFamily="34" charset="0"/>
                          <a:cs typeface="Calibri" pitchFamily="34" charset="0"/>
                        </a:rPr>
                        <a:t>Meaning</a:t>
                      </a:r>
                      <a:endParaRPr lang="en-US" sz="140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7435" marR="7435" marT="5407" marB="5407"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24627">
                <a:tc>
                  <a:txBody>
                    <a:bodyPr/>
                    <a:lstStyle/>
                    <a:p>
                      <a:pPr algn="ctr" rtl="0"/>
                      <a:r>
                        <a:rPr lang="en-US" sz="1400">
                          <a:latin typeface="Calibri" pitchFamily="34" charset="0"/>
                          <a:cs typeface="Calibri" pitchFamily="34" charset="0"/>
                        </a:rPr>
                        <a:t>It carries chemical groups between enzymes</a:t>
                      </a:r>
                    </a:p>
                  </a:txBody>
                  <a:tcPr marL="7435" marR="7435" marT="5407" marB="5407"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400">
                          <a:latin typeface="Calibri" pitchFamily="34" charset="0"/>
                          <a:cs typeface="Calibri" pitchFamily="34" charset="0"/>
                        </a:rPr>
                        <a:t>They bind to an enzyme</a:t>
                      </a:r>
                    </a:p>
                  </a:txBody>
                  <a:tcPr marL="7435" marR="7435" marT="5407" marB="5407"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24627">
                <a:tc gridSpan="2">
                  <a:txBody>
                    <a:bodyPr/>
                    <a:lstStyle/>
                    <a:p>
                      <a:pPr algn="ctr" rtl="0"/>
                      <a:r>
                        <a:rPr lang="en-US" sz="1400" b="1">
                          <a:latin typeface="Calibri" pitchFamily="34" charset="0"/>
                          <a:cs typeface="Calibri" pitchFamily="34" charset="0"/>
                        </a:rPr>
                        <a:t>Also known as</a:t>
                      </a:r>
                      <a:endParaRPr lang="en-US" sz="140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7435" marR="7435" marT="5407" marB="5407"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24627">
                <a:tc>
                  <a:txBody>
                    <a:bodyPr/>
                    <a:lstStyle/>
                    <a:p>
                      <a:pPr algn="ctr" rtl="0"/>
                      <a:r>
                        <a:rPr lang="en-US" sz="1400">
                          <a:latin typeface="Calibri" pitchFamily="34" charset="0"/>
                          <a:cs typeface="Calibri" pitchFamily="34" charset="0"/>
                        </a:rPr>
                        <a:t>Cosubstrates</a:t>
                      </a:r>
                    </a:p>
                  </a:txBody>
                  <a:tcPr marL="7435" marR="7435" marT="5407" marB="5407"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400">
                          <a:latin typeface="Calibri" pitchFamily="34" charset="0"/>
                          <a:cs typeface="Calibri" pitchFamily="34" charset="0"/>
                        </a:rPr>
                        <a:t>Helper molecules</a:t>
                      </a:r>
                    </a:p>
                  </a:txBody>
                  <a:tcPr marL="7435" marR="7435" marT="5407" marB="5407"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24627">
                <a:tc gridSpan="2">
                  <a:txBody>
                    <a:bodyPr/>
                    <a:lstStyle/>
                    <a:p>
                      <a:pPr algn="ctr" rtl="0"/>
                      <a:r>
                        <a:rPr lang="en-US" sz="1400" b="1">
                          <a:latin typeface="Calibri" pitchFamily="34" charset="0"/>
                          <a:cs typeface="Calibri" pitchFamily="34" charset="0"/>
                        </a:rPr>
                        <a:t>Bind</a:t>
                      </a:r>
                      <a:endParaRPr lang="en-US" sz="140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7435" marR="7435" marT="5407" marB="5407"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24627">
                <a:tc>
                  <a:txBody>
                    <a:bodyPr/>
                    <a:lstStyle/>
                    <a:p>
                      <a:pPr algn="ctr" rtl="0"/>
                      <a:r>
                        <a:rPr lang="en-US" sz="1400">
                          <a:latin typeface="Calibri" pitchFamily="34" charset="0"/>
                          <a:cs typeface="Calibri" pitchFamily="34" charset="0"/>
                        </a:rPr>
                        <a:t>Coenzyme loosely bound to enzymes</a:t>
                      </a:r>
                    </a:p>
                  </a:txBody>
                  <a:tcPr marL="7435" marR="7435" marT="5407" marB="5407"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400">
                          <a:latin typeface="Calibri" pitchFamily="34" charset="0"/>
                          <a:cs typeface="Calibri" pitchFamily="34" charset="0"/>
                        </a:rPr>
                        <a:t>Some cofactors covalently bound the enzyme</a:t>
                      </a:r>
                    </a:p>
                  </a:txBody>
                  <a:tcPr marL="7435" marR="7435" marT="5407" marB="5407"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86760">
                <a:tc gridSpan="2">
                  <a:txBody>
                    <a:bodyPr/>
                    <a:lstStyle/>
                    <a:p>
                      <a:pPr algn="ctr" rtl="0"/>
                      <a:r>
                        <a:rPr lang="en-US" sz="1400" b="1">
                          <a:latin typeface="Calibri" pitchFamily="34" charset="0"/>
                          <a:cs typeface="Calibri" pitchFamily="34" charset="0"/>
                        </a:rPr>
                        <a:t>Removal</a:t>
                      </a:r>
                      <a:endParaRPr lang="en-US" sz="140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7435" marR="7435" marT="5407" marB="5407"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86760">
                <a:tc>
                  <a:txBody>
                    <a:bodyPr/>
                    <a:lstStyle/>
                    <a:p>
                      <a:pPr algn="ctr" rtl="0"/>
                      <a:r>
                        <a:rPr lang="en-US" sz="1400">
                          <a:latin typeface="Calibri" pitchFamily="34" charset="0"/>
                          <a:cs typeface="Calibri" pitchFamily="34" charset="0"/>
                        </a:rPr>
                        <a:t>Can be easily removed</a:t>
                      </a:r>
                    </a:p>
                  </a:txBody>
                  <a:tcPr marL="7435" marR="7435" marT="5407" marB="5407"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400">
                          <a:latin typeface="Calibri" pitchFamily="34" charset="0"/>
                          <a:cs typeface="Calibri" pitchFamily="34" charset="0"/>
                        </a:rPr>
                        <a:t>It can be removed only by denaturation</a:t>
                      </a:r>
                    </a:p>
                  </a:txBody>
                  <a:tcPr marL="7435" marR="7435" marT="5407" marB="5407"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86760">
                <a:tc gridSpan="2">
                  <a:txBody>
                    <a:bodyPr/>
                    <a:lstStyle/>
                    <a:p>
                      <a:pPr algn="ctr" rtl="0"/>
                      <a:r>
                        <a:rPr lang="en-US" sz="1400" b="1">
                          <a:latin typeface="Calibri" pitchFamily="34" charset="0"/>
                          <a:cs typeface="Calibri" pitchFamily="34" charset="0"/>
                        </a:rPr>
                        <a:t>Form</a:t>
                      </a:r>
                      <a:endParaRPr lang="en-US" sz="140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7435" marR="7435" marT="5407" marB="5407"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86760">
                <a:tc>
                  <a:txBody>
                    <a:bodyPr/>
                    <a:lstStyle/>
                    <a:p>
                      <a:pPr algn="ctr" rtl="0"/>
                      <a:r>
                        <a:rPr lang="en-US" sz="1400">
                          <a:latin typeface="Calibri" pitchFamily="34" charset="0"/>
                          <a:cs typeface="Calibri" pitchFamily="34" charset="0"/>
                        </a:rPr>
                        <a:t>Chemical molecule</a:t>
                      </a:r>
                    </a:p>
                  </a:txBody>
                  <a:tcPr marL="7435" marR="7435" marT="5407" marB="5407"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400">
                          <a:latin typeface="Calibri" pitchFamily="34" charset="0"/>
                          <a:cs typeface="Calibri" pitchFamily="34" charset="0"/>
                        </a:rPr>
                        <a:t>Chemical compound</a:t>
                      </a:r>
                    </a:p>
                  </a:txBody>
                  <a:tcPr marL="7435" marR="7435" marT="5407" marB="5407"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86760">
                <a:tc gridSpan="2">
                  <a:txBody>
                    <a:bodyPr/>
                    <a:lstStyle/>
                    <a:p>
                      <a:pPr algn="ctr" rtl="0"/>
                      <a:r>
                        <a:rPr lang="en-US" sz="1400" b="1">
                          <a:latin typeface="Calibri" pitchFamily="34" charset="0"/>
                          <a:cs typeface="Calibri" pitchFamily="34" charset="0"/>
                        </a:rPr>
                        <a:t>Characteristic</a:t>
                      </a:r>
                      <a:endParaRPr lang="en-US" sz="140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7435" marR="7435" marT="5407" marB="5407"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86760">
                <a:tc>
                  <a:txBody>
                    <a:bodyPr/>
                    <a:lstStyle/>
                    <a:p>
                      <a:pPr algn="ctr" rtl="0"/>
                      <a:r>
                        <a:rPr lang="en-US" sz="1400">
                          <a:latin typeface="Calibri" pitchFamily="34" charset="0"/>
                          <a:cs typeface="Calibri" pitchFamily="34" charset="0"/>
                        </a:rPr>
                        <a:t>Organic substances</a:t>
                      </a:r>
                    </a:p>
                  </a:txBody>
                  <a:tcPr marL="7435" marR="7435" marT="5407" marB="5407"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400">
                          <a:latin typeface="Calibri" pitchFamily="34" charset="0"/>
                          <a:cs typeface="Calibri" pitchFamily="34" charset="0"/>
                        </a:rPr>
                        <a:t>Inorganic substances</a:t>
                      </a:r>
                    </a:p>
                  </a:txBody>
                  <a:tcPr marL="7435" marR="7435" marT="5407" marB="5407"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86760">
                <a:tc gridSpan="2">
                  <a:txBody>
                    <a:bodyPr/>
                    <a:lstStyle/>
                    <a:p>
                      <a:pPr algn="ctr" rtl="0"/>
                      <a:r>
                        <a:rPr lang="en-US" sz="1400" b="1">
                          <a:latin typeface="Calibri" pitchFamily="34" charset="0"/>
                          <a:cs typeface="Calibri" pitchFamily="34" charset="0"/>
                        </a:rPr>
                        <a:t>Types</a:t>
                      </a:r>
                      <a:endParaRPr lang="en-US" sz="140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7435" marR="7435" marT="5407" marB="5407"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86760">
                <a:tc>
                  <a:txBody>
                    <a:bodyPr/>
                    <a:lstStyle/>
                    <a:p>
                      <a:pPr algn="ctr" rtl="0"/>
                      <a:r>
                        <a:rPr lang="en-US" sz="1400">
                          <a:latin typeface="Calibri" pitchFamily="34" charset="0"/>
                          <a:cs typeface="Calibri" pitchFamily="34" charset="0"/>
                        </a:rPr>
                        <a:t>It is a type of cofactor</a:t>
                      </a:r>
                    </a:p>
                  </a:txBody>
                  <a:tcPr marL="7435" marR="7435" marT="5407" marB="5407"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400">
                          <a:latin typeface="Calibri" pitchFamily="34" charset="0"/>
                          <a:cs typeface="Calibri" pitchFamily="34" charset="0"/>
                        </a:rPr>
                        <a:t>Two types of cofactors: Coenzyme and prosthetic groups</a:t>
                      </a:r>
                    </a:p>
                  </a:txBody>
                  <a:tcPr marL="7435" marR="7435" marT="5407" marB="5407"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86760">
                <a:tc gridSpan="2">
                  <a:txBody>
                    <a:bodyPr/>
                    <a:lstStyle/>
                    <a:p>
                      <a:pPr algn="ctr" rtl="0"/>
                      <a:r>
                        <a:rPr lang="en-US" sz="1400" b="1">
                          <a:latin typeface="Calibri" pitchFamily="34" charset="0"/>
                          <a:cs typeface="Calibri" pitchFamily="34" charset="0"/>
                        </a:rPr>
                        <a:t>Function</a:t>
                      </a:r>
                      <a:endParaRPr lang="en-US" sz="140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7435" marR="7435" marT="5407" marB="5407"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86760">
                <a:tc>
                  <a:txBody>
                    <a:bodyPr/>
                    <a:lstStyle/>
                    <a:p>
                      <a:pPr algn="ctr" rtl="0"/>
                      <a:r>
                        <a:rPr lang="en-US" sz="1400">
                          <a:latin typeface="Calibri" pitchFamily="34" charset="0"/>
                          <a:cs typeface="Calibri" pitchFamily="34" charset="0"/>
                        </a:rPr>
                        <a:t>They act as carriers</a:t>
                      </a:r>
                    </a:p>
                  </a:txBody>
                  <a:tcPr marL="7435" marR="7435" marT="5407" marB="5407"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400">
                          <a:latin typeface="Calibri" pitchFamily="34" charset="0"/>
                          <a:cs typeface="Calibri" pitchFamily="34" charset="0"/>
                        </a:rPr>
                        <a:t>Increase the speed of reaction</a:t>
                      </a:r>
                    </a:p>
                  </a:txBody>
                  <a:tcPr marL="7435" marR="7435" marT="5407" marB="5407"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86760">
                <a:tc gridSpan="2">
                  <a:txBody>
                    <a:bodyPr/>
                    <a:lstStyle/>
                    <a:p>
                      <a:pPr algn="ctr" rtl="0"/>
                      <a:r>
                        <a:rPr lang="en-US" sz="1400" b="1">
                          <a:latin typeface="Calibri" pitchFamily="34" charset="0"/>
                          <a:cs typeface="Calibri" pitchFamily="34" charset="0"/>
                        </a:rPr>
                        <a:t>Examples</a:t>
                      </a:r>
                      <a:endParaRPr lang="en-US" sz="140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7435" marR="7435" marT="5407" marB="5407"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86760">
                <a:tc>
                  <a:txBody>
                    <a:bodyPr/>
                    <a:lstStyle/>
                    <a:p>
                      <a:pPr algn="ctr" rtl="0"/>
                      <a:r>
                        <a:rPr lang="en-US" sz="1400">
                          <a:latin typeface="Calibri" pitchFamily="34" charset="0"/>
                          <a:cs typeface="Calibri" pitchFamily="34" charset="0"/>
                        </a:rPr>
                        <a:t>Biotin, Vitamin, Coenzyme A</a:t>
                      </a:r>
                    </a:p>
                  </a:txBody>
                  <a:tcPr marL="7435" marR="7435" marT="5407" marB="5407"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400" dirty="0">
                          <a:latin typeface="Calibri" pitchFamily="34" charset="0"/>
                          <a:cs typeface="Calibri" pitchFamily="34" charset="0"/>
                        </a:rPr>
                        <a:t>Metal ions such as k+, Zn 2+</a:t>
                      </a:r>
                    </a:p>
                  </a:txBody>
                  <a:tcPr marL="7435" marR="7435" marT="5407" marB="5407"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pic>
        <p:nvPicPr>
          <p:cNvPr id="3" name="Google Shape;69;p15"/>
          <p:cNvPicPr/>
          <p:nvPr/>
        </p:nvPicPr>
        <p:blipFill>
          <a:blip r:embed="rId2"/>
          <a:stretch/>
        </p:blipFill>
        <p:spPr>
          <a:xfrm>
            <a:off x="8219880" y="0"/>
            <a:ext cx="924120" cy="92412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3" name="Google Shape;76;p16"/>
          <p:cNvPicPr/>
          <p:nvPr/>
        </p:nvPicPr>
        <p:blipFill>
          <a:blip r:embed="rId2"/>
          <a:stretch/>
        </p:blipFill>
        <p:spPr>
          <a:xfrm>
            <a:off x="8208000" y="72000"/>
            <a:ext cx="924120" cy="924120"/>
          </a:xfrm>
          <a:prstGeom prst="rect">
            <a:avLst/>
          </a:prstGeom>
          <a:ln>
            <a:noFill/>
          </a:ln>
        </p:spPr>
      </p:pic>
      <p:sp>
        <p:nvSpPr>
          <p:cNvPr id="74" name="CustomShape 1"/>
          <p:cNvSpPr/>
          <p:nvPr/>
        </p:nvSpPr>
        <p:spPr>
          <a:xfrm>
            <a:off x="621360" y="743400"/>
            <a:ext cx="7799760" cy="35607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91440" rIns="90000" bIns="91440" anchor="ctr"/>
          <a:lstStyle/>
          <a:p>
            <a:pPr marL="457200" algn="ctr">
              <a:lnSpc>
                <a:spcPct val="115000"/>
              </a:lnSpc>
            </a:pPr>
            <a:r>
              <a:rPr lang="en-IN" sz="40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</a:rPr>
              <a:t>THANKING YOU</a:t>
            </a:r>
            <a:endParaRPr lang="en-IN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57200" algn="ctr">
              <a:lnSpc>
                <a:spcPct val="115000"/>
              </a:lnSpc>
            </a:pPr>
            <a:r>
              <a:rPr lang="en-IN" sz="4000" b="1" strike="noStrike" spc="-1" dirty="0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</a:rPr>
              <a:t>ODM EDUCATIONAL GROUP</a:t>
            </a:r>
            <a:endParaRPr lang="en-IN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57200">
              <a:lnSpc>
                <a:spcPct val="100000"/>
              </a:lnSpc>
            </a:pPr>
            <a:endParaRPr lang="en-IN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04800" y="209550"/>
            <a:ext cx="8686800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sz="1400" dirty="0" smtClean="0">
              <a:latin typeface="Calibri" pitchFamily="34" charset="0"/>
              <a:cs typeface="Calibri" pitchFamily="34" charset="0"/>
            </a:endParaRPr>
          </a:p>
          <a:p>
            <a:endParaRPr lang="en-US" sz="1400" dirty="0" smtClean="0">
              <a:latin typeface="Calibri" pitchFamily="34" charset="0"/>
              <a:cs typeface="Calibri" pitchFamily="34" charset="0"/>
            </a:endParaRPr>
          </a:p>
          <a:p>
            <a:endParaRPr lang="en-US" sz="1400" dirty="0" smtClean="0"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6" name="Google Shape;69;p15"/>
          <p:cNvPicPr/>
          <p:nvPr/>
        </p:nvPicPr>
        <p:blipFill>
          <a:blip r:embed="rId3"/>
          <a:stretch/>
        </p:blipFill>
        <p:spPr>
          <a:xfrm>
            <a:off x="8077200" y="209550"/>
            <a:ext cx="838200" cy="819150"/>
          </a:xfrm>
          <a:prstGeom prst="rect">
            <a:avLst/>
          </a:prstGeom>
          <a:ln>
            <a:noFill/>
          </a:ln>
        </p:spPr>
      </p:pic>
      <p:sp>
        <p:nvSpPr>
          <p:cNvPr id="7" name="Rectangle 6"/>
          <p:cNvSpPr/>
          <p:nvPr/>
        </p:nvSpPr>
        <p:spPr>
          <a:xfrm>
            <a:off x="152400" y="209550"/>
            <a:ext cx="8077200" cy="22775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200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Classification and Nomenclature of Enzymes</a:t>
            </a:r>
          </a:p>
          <a:p>
            <a:endParaRPr lang="en-US" sz="2200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  <a:p>
            <a:r>
              <a:rPr lang="en-US" sz="1400" dirty="0" smtClean="0">
                <a:latin typeface="Calibri" pitchFamily="34" charset="0"/>
                <a:cs typeface="Calibri" pitchFamily="34" charset="0"/>
              </a:rPr>
              <a:t>Enzymes are divided into 6 classes each with 4-13 subclasses and named accordingly by a four-digit number.</a:t>
            </a:r>
          </a:p>
          <a:p>
            <a:endParaRPr lang="en-US" sz="1400" dirty="0" smtClean="0">
              <a:latin typeface="Calibri" pitchFamily="34" charset="0"/>
              <a:cs typeface="Calibri" pitchFamily="34" charset="0"/>
            </a:endParaRPr>
          </a:p>
          <a:p>
            <a:pPr lvl="0" algn="just"/>
            <a:endParaRPr lang="en-US" sz="1400" dirty="0" smtClean="0">
              <a:solidFill>
                <a:srgbClr val="333333"/>
              </a:solidFill>
              <a:latin typeface="Calibri" pitchFamily="34" charset="0"/>
              <a:cs typeface="Calibri" pitchFamily="34" charset="0"/>
            </a:endParaRPr>
          </a:p>
          <a:p>
            <a:pPr lvl="0" algn="just"/>
            <a:endParaRPr lang="en-US" sz="1400" dirty="0" smtClean="0">
              <a:solidFill>
                <a:srgbClr val="333333"/>
              </a:solidFill>
              <a:latin typeface="Calibri" pitchFamily="34" charset="0"/>
              <a:cs typeface="Calibri" pitchFamily="34" charset="0"/>
            </a:endParaRPr>
          </a:p>
          <a:p>
            <a:pPr lvl="0" algn="just"/>
            <a:endParaRPr lang="en-US" sz="1400" dirty="0" smtClean="0">
              <a:solidFill>
                <a:srgbClr val="333333"/>
              </a:solidFill>
              <a:latin typeface="Calibri" pitchFamily="34" charset="0"/>
              <a:cs typeface="Calibri" pitchFamily="34" charset="0"/>
            </a:endParaRPr>
          </a:p>
          <a:p>
            <a:pPr lvl="0" algn="just"/>
            <a:endParaRPr lang="en-US" sz="1400" dirty="0" smtClean="0">
              <a:latin typeface="Calibri" pitchFamily="34" charset="0"/>
              <a:cs typeface="Calibri" pitchFamily="34" charset="0"/>
            </a:endParaRPr>
          </a:p>
          <a:p>
            <a:pPr algn="just"/>
            <a:endParaRPr lang="en-US" sz="1400" dirty="0"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14338" name="Picture 2" descr="Types of Enzymes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066801" y="1212915"/>
            <a:ext cx="4343400" cy="1439140"/>
          </a:xfrm>
          <a:prstGeom prst="rect">
            <a:avLst/>
          </a:prstGeom>
          <a:noFill/>
        </p:spPr>
      </p:pic>
      <p:sp>
        <p:nvSpPr>
          <p:cNvPr id="8" name="Rectangle 7"/>
          <p:cNvSpPr/>
          <p:nvPr/>
        </p:nvSpPr>
        <p:spPr>
          <a:xfrm>
            <a:off x="228600" y="2724150"/>
            <a:ext cx="830580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1400" dirty="0" smtClean="0">
                <a:latin typeface="Calibri" pitchFamily="34" charset="0"/>
                <a:cs typeface="Calibri" pitchFamily="34" charset="0"/>
              </a:rPr>
              <a:t>Earlier, enzymes were assigned names based on the one who discovered it. With further researches, classification became more comprehensive</a:t>
            </a:r>
            <a:r>
              <a:rPr lang="en-US" sz="1400" dirty="0" smtClean="0">
                <a:latin typeface="Calibri" pitchFamily="34" charset="0"/>
                <a:cs typeface="Calibri" pitchFamily="34" charset="0"/>
              </a:rPr>
              <a:t>.</a:t>
            </a:r>
          </a:p>
          <a:p>
            <a:pPr algn="just"/>
            <a:endParaRPr lang="en-US" sz="1400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sz="1400" dirty="0" smtClean="0">
                <a:latin typeface="Calibri" pitchFamily="34" charset="0"/>
                <a:cs typeface="Calibri" pitchFamily="34" charset="0"/>
              </a:rPr>
              <a:t>According to the International Union of Biochemists (I U B), enzymes are divided into six functional classes and are classified based on the type of reaction in which they are used to catalyze. </a:t>
            </a:r>
          </a:p>
          <a:p>
            <a:pPr algn="just"/>
            <a:endParaRPr lang="en-US" sz="1400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sz="1400" dirty="0" smtClean="0">
                <a:latin typeface="Calibri" pitchFamily="34" charset="0"/>
                <a:cs typeface="Calibri" pitchFamily="34" charset="0"/>
              </a:rPr>
              <a:t>The six types of enzymes are </a:t>
            </a:r>
            <a:r>
              <a:rPr lang="en-US" sz="1400" dirty="0" err="1" smtClean="0">
                <a:latin typeface="Calibri" pitchFamily="34" charset="0"/>
                <a:cs typeface="Calibri" pitchFamily="34" charset="0"/>
              </a:rPr>
              <a:t>oxidoreductases</a:t>
            </a:r>
            <a:r>
              <a:rPr lang="en-US" sz="1400" dirty="0" smtClean="0">
                <a:latin typeface="Calibri" pitchFamily="34" charset="0"/>
                <a:cs typeface="Calibri" pitchFamily="34" charset="0"/>
              </a:rPr>
              <a:t>, </a:t>
            </a:r>
            <a:r>
              <a:rPr lang="en-US" sz="1400" dirty="0" err="1" smtClean="0">
                <a:latin typeface="Calibri" pitchFamily="34" charset="0"/>
                <a:cs typeface="Calibri" pitchFamily="34" charset="0"/>
              </a:rPr>
              <a:t>hydrolases</a:t>
            </a:r>
            <a:r>
              <a:rPr lang="en-US" sz="1400" dirty="0" smtClean="0">
                <a:latin typeface="Calibri" pitchFamily="34" charset="0"/>
                <a:cs typeface="Calibri" pitchFamily="34" charset="0"/>
              </a:rPr>
              <a:t>, </a:t>
            </a:r>
            <a:r>
              <a:rPr lang="en-US" sz="1400" dirty="0" err="1" smtClean="0">
                <a:latin typeface="Calibri" pitchFamily="34" charset="0"/>
                <a:cs typeface="Calibri" pitchFamily="34" charset="0"/>
              </a:rPr>
              <a:t>transferases</a:t>
            </a:r>
            <a:r>
              <a:rPr lang="en-US" sz="1400" dirty="0" smtClean="0">
                <a:latin typeface="Calibri" pitchFamily="34" charset="0"/>
                <a:cs typeface="Calibri" pitchFamily="34" charset="0"/>
              </a:rPr>
              <a:t>, </a:t>
            </a:r>
            <a:r>
              <a:rPr lang="en-US" sz="1400" dirty="0" err="1" smtClean="0">
                <a:latin typeface="Calibri" pitchFamily="34" charset="0"/>
                <a:cs typeface="Calibri" pitchFamily="34" charset="0"/>
              </a:rPr>
              <a:t>lyases</a:t>
            </a:r>
            <a:r>
              <a:rPr lang="en-US" sz="1400" dirty="0" smtClean="0">
                <a:latin typeface="Calibri" pitchFamily="34" charset="0"/>
                <a:cs typeface="Calibri" pitchFamily="34" charset="0"/>
              </a:rPr>
              <a:t>, </a:t>
            </a:r>
            <a:r>
              <a:rPr lang="en-US" sz="1400" dirty="0" err="1" smtClean="0">
                <a:latin typeface="Calibri" pitchFamily="34" charset="0"/>
                <a:cs typeface="Calibri" pitchFamily="34" charset="0"/>
              </a:rPr>
              <a:t>isomerases</a:t>
            </a:r>
            <a:r>
              <a:rPr lang="en-US" sz="1400" dirty="0" smtClean="0">
                <a:latin typeface="Calibri" pitchFamily="34" charset="0"/>
                <a:cs typeface="Calibri" pitchFamily="34" charset="0"/>
              </a:rPr>
              <a:t>, </a:t>
            </a:r>
            <a:r>
              <a:rPr lang="en-US" sz="1400" dirty="0" err="1" smtClean="0">
                <a:latin typeface="Calibri" pitchFamily="34" charset="0"/>
                <a:cs typeface="Calibri" pitchFamily="34" charset="0"/>
              </a:rPr>
              <a:t>ligases</a:t>
            </a:r>
            <a:r>
              <a:rPr lang="en-US" sz="1400" dirty="0" smtClean="0">
                <a:latin typeface="Calibri" pitchFamily="34" charset="0"/>
                <a:cs typeface="Calibri" pitchFamily="34" charset="0"/>
              </a:rPr>
              <a:t>.</a:t>
            </a:r>
            <a:endParaRPr lang="en-US" sz="1400" dirty="0" smtClean="0">
              <a:latin typeface="Calibri" pitchFamily="34" charset="0"/>
              <a:cs typeface="Calibri" pitchFamily="34" charset="0"/>
            </a:endParaRPr>
          </a:p>
          <a:p>
            <a:pPr algn="just"/>
            <a:endParaRPr lang="en-US" sz="1400" dirty="0" smtClean="0">
              <a:latin typeface="Calibri" pitchFamily="34" charset="0"/>
              <a:cs typeface="Calibri" pitchFamily="34" charset="0"/>
            </a:endParaRPr>
          </a:p>
          <a:p>
            <a:pPr algn="just"/>
            <a:endParaRPr lang="en-US" sz="1400" dirty="0" smtClean="0">
              <a:latin typeface="Calibri" pitchFamily="34" charset="0"/>
              <a:cs typeface="Calibri" pitchFamily="34" charset="0"/>
            </a:endParaRPr>
          </a:p>
          <a:p>
            <a:pPr algn="just"/>
            <a:endParaRPr lang="en-US" sz="1400" dirty="0"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228600" y="214928"/>
            <a:ext cx="8534400" cy="1358364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0" rIns="91440" bIns="65067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dirty="0" smtClean="0">
              <a:ln>
                <a:noFill/>
              </a:ln>
              <a:solidFill>
                <a:srgbClr val="333333"/>
              </a:solidFill>
              <a:effectLst/>
              <a:latin typeface="Calibri" pitchFamily="34" charset="0"/>
              <a:cs typeface="Calibri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400" dirty="0" smtClean="0">
              <a:solidFill>
                <a:srgbClr val="333333"/>
              </a:solidFill>
              <a:latin typeface="Calibri" pitchFamily="34" charset="0"/>
              <a:cs typeface="Calibri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dirty="0" smtClean="0">
              <a:ln>
                <a:noFill/>
              </a:ln>
              <a:solidFill>
                <a:srgbClr val="333333"/>
              </a:solidFill>
              <a:effectLst/>
              <a:latin typeface="Calibri" pitchFamily="34" charset="0"/>
              <a:cs typeface="Calibri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400" dirty="0" smtClean="0">
              <a:solidFill>
                <a:srgbClr val="333333"/>
              </a:solidFill>
              <a:latin typeface="Calibri" pitchFamily="34" charset="0"/>
              <a:cs typeface="Calibri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dirty="0" smtClean="0">
              <a:ln>
                <a:noFill/>
              </a:ln>
              <a:solidFill>
                <a:srgbClr val="813588"/>
              </a:solidFill>
              <a:effectLst/>
              <a:latin typeface="Calibri" pitchFamily="34" charset="0"/>
              <a:cs typeface="Calibri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dirty="0" smtClean="0">
              <a:ln>
                <a:noFill/>
              </a:ln>
              <a:solidFill>
                <a:srgbClr val="333333"/>
              </a:solidFill>
              <a:effectLst/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7" name="Google Shape;69;p15"/>
          <p:cNvPicPr/>
          <p:nvPr/>
        </p:nvPicPr>
        <p:blipFill>
          <a:blip r:embed="rId2"/>
          <a:stretch/>
        </p:blipFill>
        <p:spPr>
          <a:xfrm>
            <a:off x="8153400" y="0"/>
            <a:ext cx="838200" cy="819150"/>
          </a:xfrm>
          <a:prstGeom prst="rect">
            <a:avLst/>
          </a:prstGeom>
          <a:ln>
            <a:noFill/>
          </a:ln>
        </p:spPr>
      </p:pic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228600" y="590550"/>
          <a:ext cx="8763000" cy="3835398"/>
        </p:xfrm>
        <a:graphic>
          <a:graphicData uri="http://schemas.openxmlformats.org/drawingml/2006/table">
            <a:tbl>
              <a:tblPr/>
              <a:tblGrid>
                <a:gridCol w="1295937"/>
                <a:gridCol w="7467063"/>
              </a:tblGrid>
              <a:tr h="547914">
                <a:tc>
                  <a:txBody>
                    <a:bodyPr/>
                    <a:lstStyle/>
                    <a:p>
                      <a:pPr algn="ctr" rtl="0"/>
                      <a:r>
                        <a:rPr lang="en-US" sz="1400" b="1" dirty="0">
                          <a:latin typeface="Calibri" pitchFamily="34" charset="0"/>
                          <a:cs typeface="Calibri" pitchFamily="34" charset="0"/>
                        </a:rPr>
                        <a:t>Types</a:t>
                      </a:r>
                      <a:endParaRPr lang="en-US" sz="1400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21147" marR="21147" marT="15379" marB="15379"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400" b="1">
                          <a:latin typeface="Calibri" pitchFamily="34" charset="0"/>
                          <a:cs typeface="Calibri" pitchFamily="34" charset="0"/>
                        </a:rPr>
                        <a:t>Biochemical Property</a:t>
                      </a:r>
                      <a:endParaRPr lang="en-US" sz="140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21147" marR="21147" marT="15379" marB="15379"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547914">
                <a:tc>
                  <a:txBody>
                    <a:bodyPr/>
                    <a:lstStyle/>
                    <a:p>
                      <a:pPr rtl="0"/>
                      <a:r>
                        <a:rPr lang="en-US" sz="1400">
                          <a:latin typeface="Calibri" pitchFamily="34" charset="0"/>
                          <a:cs typeface="Calibri" pitchFamily="34" charset="0"/>
                        </a:rPr>
                        <a:t> Oxidoreductases</a:t>
                      </a:r>
                    </a:p>
                  </a:txBody>
                  <a:tcPr marL="21147" marR="21147" marT="15379" marB="15379"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rtl="0"/>
                      <a:r>
                        <a:rPr lang="en-US" sz="1400" dirty="0">
                          <a:latin typeface="Calibri" pitchFamily="34" charset="0"/>
                          <a:cs typeface="Calibri" pitchFamily="34" charset="0"/>
                        </a:rPr>
                        <a:t>The enzyme </a:t>
                      </a:r>
                      <a:r>
                        <a:rPr lang="en-US" sz="1400" dirty="0" err="1">
                          <a:latin typeface="Calibri" pitchFamily="34" charset="0"/>
                          <a:cs typeface="Calibri" pitchFamily="34" charset="0"/>
                        </a:rPr>
                        <a:t>Oxidoreductase</a:t>
                      </a:r>
                      <a:r>
                        <a:rPr lang="en-US" sz="1400" dirty="0">
                          <a:latin typeface="Calibri" pitchFamily="34" charset="0"/>
                          <a:cs typeface="Calibri" pitchFamily="34" charset="0"/>
                        </a:rPr>
                        <a:t> catalyzes the oxidation reaction where the electrons tend to travel from one form of a molecule to the other.</a:t>
                      </a:r>
                    </a:p>
                  </a:txBody>
                  <a:tcPr marL="21147" marR="21147" marT="15379" marB="15379"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547914">
                <a:tc>
                  <a:txBody>
                    <a:bodyPr/>
                    <a:lstStyle/>
                    <a:p>
                      <a:pPr rtl="0"/>
                      <a:r>
                        <a:rPr lang="en-US" sz="1400">
                          <a:latin typeface="Calibri" pitchFamily="34" charset="0"/>
                          <a:cs typeface="Calibri" pitchFamily="34" charset="0"/>
                        </a:rPr>
                        <a:t> Transferases</a:t>
                      </a:r>
                    </a:p>
                  </a:txBody>
                  <a:tcPr marL="21147" marR="21147" marT="15379" marB="15379"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rtl="0"/>
                      <a:r>
                        <a:rPr lang="en-US" sz="1400">
                          <a:latin typeface="Calibri" pitchFamily="34" charset="0"/>
                          <a:cs typeface="Calibri" pitchFamily="34" charset="0"/>
                        </a:rPr>
                        <a:t>The Transferases enzymes help in the transportation of the functional group among acceptors and donors molecules.</a:t>
                      </a:r>
                    </a:p>
                  </a:txBody>
                  <a:tcPr marL="21147" marR="21147" marT="15379" marB="15379"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547914">
                <a:tc>
                  <a:txBody>
                    <a:bodyPr/>
                    <a:lstStyle/>
                    <a:p>
                      <a:pPr rtl="0"/>
                      <a:r>
                        <a:rPr lang="en-US" sz="1400" dirty="0">
                          <a:latin typeface="Calibri" pitchFamily="34" charset="0"/>
                          <a:cs typeface="Calibri" pitchFamily="34" charset="0"/>
                        </a:rPr>
                        <a:t> </a:t>
                      </a:r>
                      <a:r>
                        <a:rPr lang="en-US" sz="1400" dirty="0" err="1">
                          <a:latin typeface="Calibri" pitchFamily="34" charset="0"/>
                          <a:cs typeface="Calibri" pitchFamily="34" charset="0"/>
                        </a:rPr>
                        <a:t>Hydrolases</a:t>
                      </a:r>
                      <a:endParaRPr lang="en-US" sz="1400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21147" marR="21147" marT="15379" marB="15379"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rtl="0"/>
                      <a:r>
                        <a:rPr lang="en-US" sz="1400">
                          <a:latin typeface="Calibri" pitchFamily="34" charset="0"/>
                          <a:cs typeface="Calibri" pitchFamily="34" charset="0"/>
                        </a:rPr>
                        <a:t>Hydrolases are hydrolytic enzymes, which catalyze the hydrolysis reaction by adding water to cleave the bond and hydrolyze it.</a:t>
                      </a:r>
                    </a:p>
                  </a:txBody>
                  <a:tcPr marL="21147" marR="21147" marT="15379" marB="15379"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547914">
                <a:tc>
                  <a:txBody>
                    <a:bodyPr/>
                    <a:lstStyle/>
                    <a:p>
                      <a:pPr rtl="0"/>
                      <a:r>
                        <a:rPr lang="en-US" sz="1400">
                          <a:latin typeface="Calibri" pitchFamily="34" charset="0"/>
                          <a:cs typeface="Calibri" pitchFamily="34" charset="0"/>
                        </a:rPr>
                        <a:t> Lyases</a:t>
                      </a:r>
                    </a:p>
                  </a:txBody>
                  <a:tcPr marL="21147" marR="21147" marT="15379" marB="15379"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rtl="0"/>
                      <a:r>
                        <a:rPr lang="en-US" sz="1400">
                          <a:latin typeface="Calibri" pitchFamily="34" charset="0"/>
                          <a:cs typeface="Calibri" pitchFamily="34" charset="0"/>
                        </a:rPr>
                        <a:t>Adds water, carbon dioxide or ammonia across double bonds or eliminate these to create double bonds.</a:t>
                      </a:r>
                    </a:p>
                  </a:txBody>
                  <a:tcPr marL="21147" marR="21147" marT="15379" marB="15379"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547914">
                <a:tc>
                  <a:txBody>
                    <a:bodyPr/>
                    <a:lstStyle/>
                    <a:p>
                      <a:pPr rtl="0"/>
                      <a:r>
                        <a:rPr lang="en-US" sz="1400">
                          <a:latin typeface="Calibri" pitchFamily="34" charset="0"/>
                          <a:cs typeface="Calibri" pitchFamily="34" charset="0"/>
                        </a:rPr>
                        <a:t> Isomerases</a:t>
                      </a:r>
                    </a:p>
                  </a:txBody>
                  <a:tcPr marL="21147" marR="21147" marT="15379" marB="15379"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rtl="0"/>
                      <a:r>
                        <a:rPr lang="en-US" sz="1400">
                          <a:latin typeface="Calibri" pitchFamily="34" charset="0"/>
                          <a:cs typeface="Calibri" pitchFamily="34" charset="0"/>
                        </a:rPr>
                        <a:t>The Isomerases enzymes catalyze the structural shifts present in a molecule, thus causing the change in the shape of the molecule.</a:t>
                      </a:r>
                    </a:p>
                  </a:txBody>
                  <a:tcPr marL="21147" marR="21147" marT="15379" marB="15379"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547914">
                <a:tc>
                  <a:txBody>
                    <a:bodyPr/>
                    <a:lstStyle/>
                    <a:p>
                      <a:pPr rtl="0"/>
                      <a:r>
                        <a:rPr lang="en-US" sz="1400">
                          <a:latin typeface="Calibri" pitchFamily="34" charset="0"/>
                          <a:cs typeface="Calibri" pitchFamily="34" charset="0"/>
                        </a:rPr>
                        <a:t> Ligases</a:t>
                      </a:r>
                    </a:p>
                  </a:txBody>
                  <a:tcPr marL="21147" marR="21147" marT="15379" marB="15379"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rtl="0"/>
                      <a:r>
                        <a:rPr lang="en-US" sz="1400" dirty="0">
                          <a:latin typeface="Calibri" pitchFamily="34" charset="0"/>
                          <a:cs typeface="Calibri" pitchFamily="34" charset="0"/>
                        </a:rPr>
                        <a:t>The </a:t>
                      </a:r>
                      <a:r>
                        <a:rPr lang="en-US" sz="1400" dirty="0" err="1">
                          <a:latin typeface="Calibri" pitchFamily="34" charset="0"/>
                          <a:cs typeface="Calibri" pitchFamily="34" charset="0"/>
                        </a:rPr>
                        <a:t>Ligases</a:t>
                      </a:r>
                      <a:r>
                        <a:rPr lang="en-US" sz="1400" dirty="0">
                          <a:latin typeface="Calibri" pitchFamily="34" charset="0"/>
                          <a:cs typeface="Calibri" pitchFamily="34" charset="0"/>
                        </a:rPr>
                        <a:t> enzymes are known to charge the catalysis of a ligation process.</a:t>
                      </a:r>
                    </a:p>
                  </a:txBody>
                  <a:tcPr marL="21147" marR="21147" marT="15379" marB="15379"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228600" y="209550"/>
            <a:ext cx="5410200" cy="52322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Roboto"/>
                <a:cs typeface="Arial" pitchFamily="34" charset="0"/>
              </a:rPr>
              <a:t>Following are the enzymes classifications in detail:</a:t>
            </a:r>
            <a:endParaRPr kumimoji="0" lang="en-US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304800" y="133350"/>
            <a:ext cx="815340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en-US" sz="1400" dirty="0" smtClean="0">
              <a:latin typeface="Calibri" pitchFamily="34" charset="0"/>
              <a:cs typeface="Calibri" pitchFamily="34" charset="0"/>
            </a:endParaRPr>
          </a:p>
          <a:p>
            <a:pPr algn="just"/>
            <a:endParaRPr lang="en-US" sz="1400" dirty="0" smtClean="0">
              <a:latin typeface="Calibri" pitchFamily="34" charset="0"/>
              <a:cs typeface="Calibri" pitchFamily="34" charset="0"/>
            </a:endParaRPr>
          </a:p>
          <a:p>
            <a:pPr algn="just"/>
            <a:endParaRPr lang="en-US" sz="1400" dirty="0" smtClean="0">
              <a:latin typeface="Calibri" pitchFamily="34" charset="0"/>
              <a:cs typeface="Calibri" pitchFamily="34" charset="0"/>
            </a:endParaRPr>
          </a:p>
          <a:p>
            <a:pPr algn="just"/>
            <a:endParaRPr lang="en-US" sz="1400" dirty="0" smtClean="0">
              <a:latin typeface="Calibri" pitchFamily="34" charset="0"/>
              <a:cs typeface="Calibri" pitchFamily="34" charset="0"/>
            </a:endParaRPr>
          </a:p>
          <a:p>
            <a:pPr algn="just"/>
            <a:endParaRPr lang="en-US" sz="1400" dirty="0" smtClean="0">
              <a:latin typeface="Calibri" pitchFamily="34" charset="0"/>
              <a:cs typeface="Calibri" pitchFamily="34" charset="0"/>
            </a:endParaRPr>
          </a:p>
          <a:p>
            <a:pPr algn="just"/>
            <a:endParaRPr lang="en-US" sz="1400" dirty="0"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7" name="Google Shape;69;p15"/>
          <p:cNvPicPr/>
          <p:nvPr/>
        </p:nvPicPr>
        <p:blipFill>
          <a:blip r:embed="rId2"/>
          <a:stretch/>
        </p:blipFill>
        <p:spPr>
          <a:xfrm>
            <a:off x="8001000" y="438150"/>
            <a:ext cx="924120" cy="924120"/>
          </a:xfrm>
          <a:prstGeom prst="rect">
            <a:avLst/>
          </a:prstGeom>
          <a:ln>
            <a:noFill/>
          </a:ln>
        </p:spPr>
      </p:pic>
      <p:pic>
        <p:nvPicPr>
          <p:cNvPr id="8193" name="Picture 1" descr="C:\Users\A\Desktop\enzymes-1-16-728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219200" y="438150"/>
            <a:ext cx="5181600" cy="38862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28600" y="285750"/>
            <a:ext cx="80010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1400" b="1" dirty="0" err="1" smtClean="0">
                <a:latin typeface="Calibri" pitchFamily="34" charset="0"/>
                <a:cs typeface="Calibri" pitchFamily="34" charset="0"/>
              </a:rPr>
              <a:t>Oxidoreductases</a:t>
            </a:r>
            <a:endParaRPr lang="en-US" sz="1400" b="1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sz="1400" dirty="0" smtClean="0">
                <a:latin typeface="Calibri" pitchFamily="34" charset="0"/>
                <a:cs typeface="Calibri" pitchFamily="34" charset="0"/>
              </a:rPr>
              <a:t>These catalyze oxidation and reduction </a:t>
            </a:r>
            <a:r>
              <a:rPr lang="en-US" sz="1400" dirty="0" err="1" smtClean="0">
                <a:latin typeface="Calibri" pitchFamily="34" charset="0"/>
                <a:cs typeface="Calibri" pitchFamily="34" charset="0"/>
              </a:rPr>
              <a:t>reactions,e.g</a:t>
            </a:r>
            <a:r>
              <a:rPr lang="en-US" sz="1400" dirty="0" smtClean="0">
                <a:latin typeface="Calibri" pitchFamily="34" charset="0"/>
                <a:cs typeface="Calibri" pitchFamily="34" charset="0"/>
              </a:rPr>
              <a:t>. </a:t>
            </a:r>
            <a:r>
              <a:rPr lang="en-US" sz="1400" dirty="0" err="1" smtClean="0">
                <a:latin typeface="Calibri" pitchFamily="34" charset="0"/>
                <a:cs typeface="Calibri" pitchFamily="34" charset="0"/>
              </a:rPr>
              <a:t>pyruvate</a:t>
            </a:r>
            <a:r>
              <a:rPr lang="en-US" sz="140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sz="1400" dirty="0" err="1" smtClean="0">
                <a:latin typeface="Calibri" pitchFamily="34" charset="0"/>
                <a:cs typeface="Calibri" pitchFamily="34" charset="0"/>
              </a:rPr>
              <a:t>dehydrogenase</a:t>
            </a:r>
            <a:r>
              <a:rPr lang="en-US" sz="1400" dirty="0" smtClean="0">
                <a:latin typeface="Calibri" pitchFamily="34" charset="0"/>
                <a:cs typeface="Calibri" pitchFamily="34" charset="0"/>
              </a:rPr>
              <a:t>, which catalyzes the oxidation of </a:t>
            </a:r>
            <a:r>
              <a:rPr lang="en-US" sz="1400" dirty="0" err="1" smtClean="0">
                <a:latin typeface="Calibri" pitchFamily="34" charset="0"/>
                <a:cs typeface="Calibri" pitchFamily="34" charset="0"/>
              </a:rPr>
              <a:t>pyruvate</a:t>
            </a:r>
            <a:r>
              <a:rPr lang="en-US" sz="1400" dirty="0" smtClean="0">
                <a:latin typeface="Calibri" pitchFamily="34" charset="0"/>
                <a:cs typeface="Calibri" pitchFamily="34" charset="0"/>
              </a:rPr>
              <a:t> to acetyl coenzyme A.</a:t>
            </a:r>
          </a:p>
          <a:p>
            <a:pPr algn="just"/>
            <a:r>
              <a:rPr lang="en-US" sz="1400" dirty="0" smtClean="0">
                <a:latin typeface="Calibri" pitchFamily="34" charset="0"/>
                <a:cs typeface="Calibri" pitchFamily="34" charset="0"/>
              </a:rPr>
              <a:t>S reduced + S’ </a:t>
            </a:r>
            <a:r>
              <a:rPr lang="en-US" sz="1400" dirty="0" err="1" smtClean="0">
                <a:latin typeface="Calibri" pitchFamily="34" charset="0"/>
                <a:cs typeface="Calibri" pitchFamily="34" charset="0"/>
              </a:rPr>
              <a:t>oxidised</a:t>
            </a:r>
            <a:r>
              <a:rPr lang="en-US" sz="1400" dirty="0" smtClean="0">
                <a:latin typeface="Calibri" pitchFamily="34" charset="0"/>
                <a:cs typeface="Calibri" pitchFamily="34" charset="0"/>
              </a:rPr>
              <a:t>                S </a:t>
            </a:r>
            <a:r>
              <a:rPr lang="en-US" sz="1400" dirty="0" err="1" smtClean="0">
                <a:latin typeface="Calibri" pitchFamily="34" charset="0"/>
                <a:cs typeface="Calibri" pitchFamily="34" charset="0"/>
              </a:rPr>
              <a:t>oxidised</a:t>
            </a:r>
            <a:r>
              <a:rPr lang="en-US" sz="1400" dirty="0" smtClean="0">
                <a:latin typeface="Calibri" pitchFamily="34" charset="0"/>
                <a:cs typeface="Calibri" pitchFamily="34" charset="0"/>
              </a:rPr>
              <a:t> + S’ reduced.</a:t>
            </a:r>
          </a:p>
          <a:p>
            <a:pPr algn="just"/>
            <a:endParaRPr lang="en-US" sz="1400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sz="1400" b="1" dirty="0" err="1" smtClean="0">
                <a:latin typeface="Calibri" pitchFamily="34" charset="0"/>
                <a:cs typeface="Calibri" pitchFamily="34" charset="0"/>
              </a:rPr>
              <a:t>Transferases</a:t>
            </a:r>
            <a:endParaRPr lang="en-US" sz="1400" b="1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sz="1400" dirty="0" smtClean="0">
                <a:latin typeface="Calibri" pitchFamily="34" charset="0"/>
                <a:cs typeface="Calibri" pitchFamily="34" charset="0"/>
              </a:rPr>
              <a:t>These catalyze the transfer of a chemical group from one compound to another. </a:t>
            </a:r>
            <a:endParaRPr lang="en-US" sz="1400" dirty="0" smtClean="0">
              <a:latin typeface="Calibri" pitchFamily="34" charset="0"/>
              <a:cs typeface="Calibri" pitchFamily="34" charset="0"/>
            </a:endParaRPr>
          </a:p>
          <a:p>
            <a:pPr algn="just"/>
            <a:endParaRPr lang="en-US" sz="1400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sz="1400" dirty="0" smtClean="0">
                <a:latin typeface="Calibri" pitchFamily="34" charset="0"/>
                <a:cs typeface="Calibri" pitchFamily="34" charset="0"/>
              </a:rPr>
              <a:t>An </a:t>
            </a:r>
            <a:r>
              <a:rPr lang="en-US" sz="1400" dirty="0" smtClean="0">
                <a:latin typeface="Calibri" pitchFamily="34" charset="0"/>
                <a:cs typeface="Calibri" pitchFamily="34" charset="0"/>
              </a:rPr>
              <a:t>example is a </a:t>
            </a:r>
            <a:r>
              <a:rPr lang="en-US" sz="1400" dirty="0" err="1" smtClean="0">
                <a:latin typeface="Calibri" pitchFamily="34" charset="0"/>
                <a:cs typeface="Calibri" pitchFamily="34" charset="0"/>
              </a:rPr>
              <a:t>transaminase</a:t>
            </a:r>
            <a:r>
              <a:rPr lang="en-US" sz="1400" dirty="0" smtClean="0">
                <a:latin typeface="Calibri" pitchFamily="34" charset="0"/>
                <a:cs typeface="Calibri" pitchFamily="34" charset="0"/>
              </a:rPr>
              <a:t>, which transfers an amino group from one molecule to another.</a:t>
            </a:r>
          </a:p>
          <a:p>
            <a:pPr algn="just"/>
            <a:r>
              <a:rPr lang="en-US" sz="1400" dirty="0" smtClean="0"/>
              <a:t>S - G + S’            S + S’ - G</a:t>
            </a:r>
            <a:endParaRPr lang="en-US" sz="1400" dirty="0" smtClean="0">
              <a:latin typeface="Calibri" pitchFamily="34" charset="0"/>
              <a:cs typeface="Calibri" pitchFamily="34" charset="0"/>
            </a:endParaRPr>
          </a:p>
          <a:p>
            <a:pPr algn="just"/>
            <a:endParaRPr lang="en-US" sz="1400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sz="1400" b="1" dirty="0" err="1" smtClean="0">
                <a:latin typeface="Calibri" pitchFamily="34" charset="0"/>
                <a:cs typeface="Calibri" pitchFamily="34" charset="0"/>
              </a:rPr>
              <a:t>Hydrolases</a:t>
            </a:r>
            <a:endParaRPr lang="en-US" sz="1400" b="1" dirty="0" smtClean="0">
              <a:latin typeface="Calibri" pitchFamily="34" charset="0"/>
              <a:cs typeface="Calibri" pitchFamily="34" charset="0"/>
            </a:endParaRPr>
          </a:p>
          <a:p>
            <a:r>
              <a:rPr lang="en-US" sz="1400" dirty="0" smtClean="0">
                <a:latin typeface="Calibri" pitchFamily="34" charset="0"/>
                <a:cs typeface="Calibri" pitchFamily="34" charset="0"/>
              </a:rPr>
              <a:t>They catalyze the hydrolysis of a bond. For example, the enzyme pepsin hydrolyzes peptide bonds in proteins. </a:t>
            </a:r>
            <a:endParaRPr lang="en-US" sz="1400" dirty="0" smtClean="0">
              <a:latin typeface="Calibri" pitchFamily="34" charset="0"/>
              <a:cs typeface="Calibri" pitchFamily="34" charset="0"/>
            </a:endParaRPr>
          </a:p>
          <a:p>
            <a:endParaRPr lang="en-US" sz="1400" dirty="0" smtClean="0">
              <a:latin typeface="Calibri" pitchFamily="34" charset="0"/>
              <a:cs typeface="Calibri" pitchFamily="34" charset="0"/>
            </a:endParaRPr>
          </a:p>
          <a:p>
            <a:r>
              <a:rPr lang="en-US" sz="1400" dirty="0" smtClean="0">
                <a:latin typeface="Calibri" pitchFamily="34" charset="0"/>
                <a:cs typeface="Calibri" pitchFamily="34" charset="0"/>
              </a:rPr>
              <a:t>Enzymes </a:t>
            </a:r>
            <a:r>
              <a:rPr lang="en-US" sz="1400" dirty="0" err="1" smtClean="0">
                <a:latin typeface="Calibri" pitchFamily="34" charset="0"/>
                <a:cs typeface="Calibri" pitchFamily="34" charset="0"/>
              </a:rPr>
              <a:t>catalysing</a:t>
            </a:r>
            <a:r>
              <a:rPr lang="en-US" sz="1400" dirty="0" smtClean="0">
                <a:latin typeface="Calibri" pitchFamily="34" charset="0"/>
                <a:cs typeface="Calibri" pitchFamily="34" charset="0"/>
              </a:rPr>
              <a:t> hydrolysis of ester, ether, peptide, </a:t>
            </a:r>
            <a:r>
              <a:rPr lang="en-US" sz="1400" dirty="0" err="1" smtClean="0">
                <a:latin typeface="Calibri" pitchFamily="34" charset="0"/>
                <a:cs typeface="Calibri" pitchFamily="34" charset="0"/>
              </a:rPr>
              <a:t>glycosidic</a:t>
            </a:r>
            <a:r>
              <a:rPr lang="en-US" sz="1400" dirty="0" smtClean="0">
                <a:latin typeface="Calibri" pitchFamily="34" charset="0"/>
                <a:cs typeface="Calibri" pitchFamily="34" charset="0"/>
              </a:rPr>
              <a:t>, C-C, C-halide or P-N bonds.</a:t>
            </a:r>
          </a:p>
          <a:p>
            <a:pPr algn="just"/>
            <a:endParaRPr lang="en-US" sz="1400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sz="1400" b="1" dirty="0" err="1" smtClean="0">
                <a:latin typeface="Calibri" pitchFamily="34" charset="0"/>
                <a:cs typeface="Calibri" pitchFamily="34" charset="0"/>
              </a:rPr>
              <a:t>Lyases</a:t>
            </a:r>
            <a:endParaRPr lang="en-US" sz="1400" b="1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sz="1400" dirty="0" smtClean="0">
                <a:latin typeface="Calibri" pitchFamily="34" charset="0"/>
                <a:cs typeface="Calibri" pitchFamily="34" charset="0"/>
              </a:rPr>
              <a:t>These catalyze the breakage of bonds without catalysis, e.g. </a:t>
            </a:r>
            <a:r>
              <a:rPr lang="en-US" sz="1400" dirty="0" err="1" smtClean="0">
                <a:latin typeface="Calibri" pitchFamily="34" charset="0"/>
                <a:cs typeface="Calibri" pitchFamily="34" charset="0"/>
              </a:rPr>
              <a:t>aldolase</a:t>
            </a:r>
            <a:r>
              <a:rPr lang="en-US" sz="1400" dirty="0" smtClean="0">
                <a:latin typeface="Calibri" pitchFamily="34" charset="0"/>
                <a:cs typeface="Calibri" pitchFamily="34" charset="0"/>
              </a:rPr>
              <a:t> (an enzyme in </a:t>
            </a:r>
            <a:r>
              <a:rPr lang="en-US" sz="1400" dirty="0" err="1" smtClean="0">
                <a:latin typeface="Calibri" pitchFamily="34" charset="0"/>
                <a:cs typeface="Calibri" pitchFamily="34" charset="0"/>
              </a:rPr>
              <a:t>glycolysis</a:t>
            </a:r>
            <a:r>
              <a:rPr lang="en-US" sz="1400" dirty="0" smtClean="0">
                <a:latin typeface="Calibri" pitchFamily="34" charset="0"/>
                <a:cs typeface="Calibri" pitchFamily="34" charset="0"/>
              </a:rPr>
              <a:t>) catalyzes the splitting of fructose-1, 6-bisphosphate to glyceraldehyde-3-phosphate and </a:t>
            </a:r>
            <a:r>
              <a:rPr lang="en-US" sz="1400" dirty="0" err="1" smtClean="0">
                <a:latin typeface="Calibri" pitchFamily="34" charset="0"/>
                <a:cs typeface="Calibri" pitchFamily="34" charset="0"/>
              </a:rPr>
              <a:t>dihydroxyacetone</a:t>
            </a:r>
            <a:r>
              <a:rPr lang="en-US" sz="1400" dirty="0" smtClean="0">
                <a:latin typeface="Calibri" pitchFamily="34" charset="0"/>
                <a:cs typeface="Calibri" pitchFamily="34" charset="0"/>
              </a:rPr>
              <a:t> phosphate.  </a:t>
            </a:r>
            <a:r>
              <a:rPr lang="en-US" sz="1400" dirty="0" smtClean="0">
                <a:latin typeface="Calibri" pitchFamily="34" charset="0"/>
                <a:cs typeface="Calibri" pitchFamily="34" charset="0"/>
              </a:rPr>
              <a:t>     </a:t>
            </a:r>
            <a:endParaRPr lang="en-US" sz="1400" dirty="0"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5" name="Google Shape;69;p15"/>
          <p:cNvPicPr/>
          <p:nvPr/>
        </p:nvPicPr>
        <p:blipFill>
          <a:blip r:embed="rId2"/>
          <a:stretch/>
        </p:blipFill>
        <p:spPr>
          <a:xfrm>
            <a:off x="8219880" y="209550"/>
            <a:ext cx="924120" cy="924120"/>
          </a:xfrm>
          <a:prstGeom prst="rect">
            <a:avLst/>
          </a:prstGeom>
          <a:ln>
            <a:noFill/>
          </a:ln>
        </p:spPr>
      </p:pic>
      <p:sp>
        <p:nvSpPr>
          <p:cNvPr id="16385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0" i="0" u="none" strike="noStrike" cap="none" normalizeH="0" baseline="0" smtClean="0">
                <a:ln>
                  <a:noFill/>
                </a:ln>
                <a:solidFill>
                  <a:srgbClr val="333333"/>
                </a:solidFill>
                <a:effectLst/>
                <a:latin typeface="Roboto"/>
                <a:cs typeface="Arial" pitchFamily="34" charset="0"/>
              </a:rPr>
              <a:t>.</a:t>
            </a:r>
            <a:endParaRPr kumimoji="0" lang="en-US" sz="9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0" i="0" u="none" strike="noStrike" cap="none" normalizeH="0" baseline="0" smtClean="0">
                <a:ln>
                  <a:noFill/>
                </a:ln>
                <a:solidFill>
                  <a:srgbClr val="333333"/>
                </a:solidFill>
                <a:effectLst/>
                <a:latin typeface="Roboto"/>
                <a:cs typeface="Arial" pitchFamily="34" charset="0"/>
              </a:rPr>
              <a:t>  </a:t>
            </a:r>
            <a:endParaRPr kumimoji="0" lang="en-US" sz="13300" b="0" i="0" u="none" strike="noStrike" cap="none" normalizeH="0" baseline="0" smtClean="0">
              <a:ln>
                <a:noFill/>
              </a:ln>
              <a:solidFill>
                <a:srgbClr val="333333"/>
              </a:solidFill>
              <a:effectLst/>
              <a:latin typeface="Roboto"/>
              <a:cs typeface="Arial" pitchFamily="34" charset="0"/>
            </a:endParaRPr>
          </a:p>
        </p:txBody>
      </p:sp>
      <p:cxnSp>
        <p:nvCxnSpPr>
          <p:cNvPr id="8" name="Straight Arrow Connector 7"/>
          <p:cNvCxnSpPr/>
          <p:nvPr/>
        </p:nvCxnSpPr>
        <p:spPr>
          <a:xfrm>
            <a:off x="2057400" y="1123950"/>
            <a:ext cx="4572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>
            <a:off x="1143000" y="2190750"/>
            <a:ext cx="4572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Google Shape;69;p15"/>
          <p:cNvPicPr/>
          <p:nvPr/>
        </p:nvPicPr>
        <p:blipFill>
          <a:blip r:embed="rId2"/>
          <a:stretch/>
        </p:blipFill>
        <p:spPr>
          <a:xfrm>
            <a:off x="8077200" y="0"/>
            <a:ext cx="924120" cy="924120"/>
          </a:xfrm>
          <a:prstGeom prst="rect">
            <a:avLst/>
          </a:prstGeom>
          <a:ln>
            <a:noFill/>
          </a:ln>
        </p:spPr>
      </p:pic>
      <p:sp>
        <p:nvSpPr>
          <p:cNvPr id="7" name="Rectangle 6"/>
          <p:cNvSpPr/>
          <p:nvPr/>
        </p:nvSpPr>
        <p:spPr>
          <a:xfrm>
            <a:off x="228600" y="448092"/>
            <a:ext cx="8686800" cy="28931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1400" b="1" dirty="0" err="1" smtClean="0">
                <a:latin typeface="Calibri" pitchFamily="34" charset="0"/>
                <a:cs typeface="Calibri" pitchFamily="34" charset="0"/>
              </a:rPr>
              <a:t>Isomerases</a:t>
            </a:r>
            <a:endParaRPr lang="en-US" sz="1400" b="1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sz="1400" dirty="0" smtClean="0">
                <a:latin typeface="Calibri" pitchFamily="34" charset="0"/>
                <a:cs typeface="Calibri" pitchFamily="34" charset="0"/>
              </a:rPr>
              <a:t>They catalyze the formation of an isomer of a compound.</a:t>
            </a:r>
          </a:p>
          <a:p>
            <a:pPr algn="just"/>
            <a:endParaRPr lang="en-US" sz="1400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sz="1400" dirty="0" smtClean="0">
                <a:latin typeface="Calibri" pitchFamily="34" charset="0"/>
                <a:cs typeface="Calibri" pitchFamily="34" charset="0"/>
              </a:rPr>
              <a:t>Example: </a:t>
            </a:r>
            <a:r>
              <a:rPr lang="en-US" sz="1400" dirty="0" err="1" smtClean="0">
                <a:latin typeface="Calibri" pitchFamily="34" charset="0"/>
                <a:cs typeface="Calibri" pitchFamily="34" charset="0"/>
              </a:rPr>
              <a:t>phosphoglucomutase</a:t>
            </a:r>
            <a:r>
              <a:rPr lang="en-US" sz="1400" dirty="0" smtClean="0">
                <a:latin typeface="Calibri" pitchFamily="34" charset="0"/>
                <a:cs typeface="Calibri" pitchFamily="34" charset="0"/>
              </a:rPr>
              <a:t> catalyzes the conversion of glucose-1-phosphate to glucose-6-phosphate (transfer of a phosphate group from one position to another in the same compound) in </a:t>
            </a:r>
            <a:r>
              <a:rPr lang="en-US" sz="1400" dirty="0" err="1" smtClean="0">
                <a:latin typeface="Calibri" pitchFamily="34" charset="0"/>
                <a:cs typeface="Calibri" pitchFamily="34" charset="0"/>
              </a:rPr>
              <a:t>glycogenolysis</a:t>
            </a:r>
            <a:r>
              <a:rPr lang="en-US" sz="1400" dirty="0" smtClean="0">
                <a:latin typeface="Calibri" pitchFamily="34" charset="0"/>
                <a:cs typeface="Calibri" pitchFamily="34" charset="0"/>
              </a:rPr>
              <a:t> (conversion of glycogen to glucose for quick release of energy</a:t>
            </a:r>
            <a:r>
              <a:rPr lang="en-US" sz="1400" dirty="0" smtClean="0">
                <a:latin typeface="Calibri" pitchFamily="34" charset="0"/>
                <a:cs typeface="Calibri" pitchFamily="34" charset="0"/>
              </a:rPr>
              <a:t>.</a:t>
            </a:r>
          </a:p>
          <a:p>
            <a:pPr algn="just"/>
            <a:endParaRPr lang="en-US" sz="1400" dirty="0" smtClean="0">
              <a:latin typeface="Calibri" pitchFamily="34" charset="0"/>
              <a:cs typeface="Calibri" pitchFamily="34" charset="0"/>
            </a:endParaRPr>
          </a:p>
          <a:p>
            <a:pPr algn="just"/>
            <a:endParaRPr lang="en-US" sz="1400" dirty="0" smtClean="0">
              <a:latin typeface="Calibri" pitchFamily="34" charset="0"/>
              <a:cs typeface="Calibri" pitchFamily="34" charset="0"/>
            </a:endParaRPr>
          </a:p>
          <a:p>
            <a:pPr algn="just"/>
            <a:endParaRPr lang="en-US" sz="1400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sz="1400" b="1" dirty="0" err="1" smtClean="0">
                <a:latin typeface="Calibri" pitchFamily="34" charset="0"/>
                <a:cs typeface="Calibri" pitchFamily="34" charset="0"/>
              </a:rPr>
              <a:t>Ligases</a:t>
            </a:r>
            <a:endParaRPr lang="en-US" sz="1400" b="1" dirty="0" smtClean="0">
              <a:latin typeface="Calibri" pitchFamily="34" charset="0"/>
              <a:cs typeface="Calibri" pitchFamily="34" charset="0"/>
            </a:endParaRPr>
          </a:p>
          <a:p>
            <a:pPr algn="just"/>
            <a:endParaRPr lang="en-US" sz="1400" b="1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sz="1400" dirty="0" err="1" smtClean="0">
                <a:latin typeface="Calibri" pitchFamily="34" charset="0"/>
                <a:cs typeface="Calibri" pitchFamily="34" charset="0"/>
              </a:rPr>
              <a:t>Ligases</a:t>
            </a:r>
            <a:r>
              <a:rPr lang="en-US" sz="1400" dirty="0" smtClean="0">
                <a:latin typeface="Calibri" pitchFamily="34" charset="0"/>
                <a:cs typeface="Calibri" pitchFamily="34" charset="0"/>
              </a:rPr>
              <a:t> catalyze the joining of two molecules. For example, DNA </a:t>
            </a:r>
            <a:r>
              <a:rPr lang="en-US" sz="1400" dirty="0" err="1" smtClean="0">
                <a:latin typeface="Calibri" pitchFamily="34" charset="0"/>
                <a:cs typeface="Calibri" pitchFamily="34" charset="0"/>
              </a:rPr>
              <a:t>ligase</a:t>
            </a:r>
            <a:r>
              <a:rPr lang="en-US" sz="1400" dirty="0" smtClean="0">
                <a:latin typeface="Calibri" pitchFamily="34" charset="0"/>
                <a:cs typeface="Calibri" pitchFamily="34" charset="0"/>
              </a:rPr>
              <a:t> catalyzes the joining of two fragments of DNA by forming a </a:t>
            </a:r>
            <a:r>
              <a:rPr lang="en-US" sz="1400" dirty="0" err="1" smtClean="0">
                <a:latin typeface="Calibri" pitchFamily="34" charset="0"/>
                <a:cs typeface="Calibri" pitchFamily="34" charset="0"/>
              </a:rPr>
              <a:t>phosphodiester</a:t>
            </a:r>
            <a:r>
              <a:rPr lang="en-US" sz="1400" dirty="0" smtClean="0">
                <a:latin typeface="Calibri" pitchFamily="34" charset="0"/>
                <a:cs typeface="Calibri" pitchFamily="34" charset="0"/>
              </a:rPr>
              <a:t> bond.</a:t>
            </a:r>
            <a:endParaRPr lang="en-US" sz="1400" dirty="0"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9" name="Google Shape;69;p15"/>
          <p:cNvPicPr/>
          <p:nvPr/>
        </p:nvPicPr>
        <p:blipFill>
          <a:blip r:embed="rId2"/>
          <a:stretch/>
        </p:blipFill>
        <p:spPr>
          <a:xfrm>
            <a:off x="8219880" y="0"/>
            <a:ext cx="924120" cy="924120"/>
          </a:xfrm>
          <a:prstGeom prst="rect">
            <a:avLst/>
          </a:prstGeom>
          <a:ln>
            <a:noFill/>
          </a:ln>
        </p:spPr>
      </p:pic>
      <p:sp>
        <p:nvSpPr>
          <p:cNvPr id="5" name="Rectangle 4"/>
          <p:cNvSpPr/>
          <p:nvPr/>
        </p:nvSpPr>
        <p:spPr>
          <a:xfrm>
            <a:off x="152400" y="209550"/>
            <a:ext cx="8610600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en-US" sz="1400" dirty="0" smtClean="0">
              <a:latin typeface="Calibri" pitchFamily="34" charset="0"/>
              <a:cs typeface="Calibri" pitchFamily="34" charset="0"/>
            </a:endParaRPr>
          </a:p>
          <a:p>
            <a:pPr algn="just"/>
            <a:endParaRPr lang="en-US" sz="1400" dirty="0" smtClean="0">
              <a:latin typeface="Calibri" pitchFamily="34" charset="0"/>
              <a:cs typeface="Calibri" pitchFamily="34" charset="0"/>
            </a:endParaRPr>
          </a:p>
          <a:p>
            <a:pPr algn="just"/>
            <a:endParaRPr lang="en-US" sz="1400" dirty="0"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7169" name="Picture 1" descr="C:\Users\A\Desktop\types-of-enzymes_med.jpe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76300" y="557212"/>
            <a:ext cx="7391400" cy="40290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04800" y="361950"/>
            <a:ext cx="84582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200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Cofactors</a:t>
            </a:r>
          </a:p>
          <a:p>
            <a:pPr algn="just"/>
            <a:r>
              <a:rPr lang="en-US" sz="1400" dirty="0" smtClean="0">
                <a:latin typeface="Calibri" pitchFamily="34" charset="0"/>
                <a:cs typeface="Calibri" pitchFamily="34" charset="0"/>
              </a:rPr>
              <a:t>Enzymes are composed of one or several polypeptide chains</a:t>
            </a:r>
            <a:r>
              <a:rPr lang="en-US" sz="1400" dirty="0" smtClean="0">
                <a:latin typeface="Calibri" pitchFamily="34" charset="0"/>
                <a:cs typeface="Calibri" pitchFamily="34" charset="0"/>
              </a:rPr>
              <a:t>.</a:t>
            </a:r>
          </a:p>
          <a:p>
            <a:pPr algn="just"/>
            <a:endParaRPr lang="en-US" sz="1400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sz="1400" dirty="0" smtClean="0">
                <a:latin typeface="Calibri" pitchFamily="34" charset="0"/>
                <a:cs typeface="Calibri" pitchFamily="34" charset="0"/>
              </a:rPr>
              <a:t>However, there are a number of cases in which non-protein constituents called cofactors are bound to the </a:t>
            </a:r>
            <a:r>
              <a:rPr lang="en-US" sz="1400" dirty="0" err="1" smtClean="0">
                <a:latin typeface="Calibri" pitchFamily="34" charset="0"/>
                <a:cs typeface="Calibri" pitchFamily="34" charset="0"/>
              </a:rPr>
              <a:t>the</a:t>
            </a:r>
            <a:r>
              <a:rPr lang="en-US" sz="1400" dirty="0" smtClean="0">
                <a:latin typeface="Calibri" pitchFamily="34" charset="0"/>
                <a:cs typeface="Calibri" pitchFamily="34" charset="0"/>
              </a:rPr>
              <a:t> enzyme to make the enzyme catalytically active. </a:t>
            </a:r>
          </a:p>
          <a:p>
            <a:pPr algn="just"/>
            <a:endParaRPr lang="en-US" sz="1400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sz="1400" dirty="0" smtClean="0">
                <a:latin typeface="Calibri" pitchFamily="34" charset="0"/>
                <a:cs typeface="Calibri" pitchFamily="34" charset="0"/>
              </a:rPr>
              <a:t>In these instances, the protein portion of the enzymes is called the </a:t>
            </a:r>
            <a:r>
              <a:rPr lang="en-US" sz="1400" dirty="0" err="1" smtClean="0">
                <a:latin typeface="Calibri" pitchFamily="34" charset="0"/>
                <a:cs typeface="Calibri" pitchFamily="34" charset="0"/>
              </a:rPr>
              <a:t>apoenzyme</a:t>
            </a:r>
            <a:r>
              <a:rPr lang="en-US" sz="1400" dirty="0" smtClean="0">
                <a:latin typeface="Calibri" pitchFamily="34" charset="0"/>
                <a:cs typeface="Calibri" pitchFamily="34" charset="0"/>
              </a:rPr>
              <a:t>. </a:t>
            </a:r>
          </a:p>
          <a:p>
            <a:pPr algn="just"/>
            <a:endParaRPr lang="en-US" sz="1400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sz="1400" dirty="0" smtClean="0">
                <a:latin typeface="Calibri" pitchFamily="34" charset="0"/>
                <a:cs typeface="Calibri" pitchFamily="34" charset="0"/>
              </a:rPr>
              <a:t>An enzyme without a cofactor is called an </a:t>
            </a:r>
            <a:r>
              <a:rPr lang="en-US" sz="1400" dirty="0" err="1" smtClean="0">
                <a:latin typeface="Calibri" pitchFamily="34" charset="0"/>
                <a:cs typeface="Calibri" pitchFamily="34" charset="0"/>
              </a:rPr>
              <a:t>apoenzyme</a:t>
            </a:r>
            <a:r>
              <a:rPr lang="en-US" sz="1400" dirty="0" smtClean="0">
                <a:latin typeface="Calibri" pitchFamily="34" charset="0"/>
                <a:cs typeface="Calibri" pitchFamily="34" charset="0"/>
              </a:rPr>
              <a:t>. An </a:t>
            </a:r>
            <a:r>
              <a:rPr lang="en-US" sz="1400" dirty="0" err="1" smtClean="0">
                <a:latin typeface="Calibri" pitchFamily="34" charset="0"/>
                <a:cs typeface="Calibri" pitchFamily="34" charset="0"/>
              </a:rPr>
              <a:t>apoenzyme</a:t>
            </a:r>
            <a:r>
              <a:rPr lang="en-US" sz="1400" dirty="0" smtClean="0">
                <a:latin typeface="Calibri" pitchFamily="34" charset="0"/>
                <a:cs typeface="Calibri" pitchFamily="34" charset="0"/>
              </a:rPr>
              <a:t> and its cofactor together constitute the </a:t>
            </a:r>
            <a:r>
              <a:rPr lang="en-US" sz="1400" dirty="0" err="1" smtClean="0">
                <a:latin typeface="Calibri" pitchFamily="34" charset="0"/>
                <a:cs typeface="Calibri" pitchFamily="34" charset="0"/>
              </a:rPr>
              <a:t>holoenzyme</a:t>
            </a:r>
            <a:r>
              <a:rPr lang="en-US" sz="1400" dirty="0" smtClean="0">
                <a:latin typeface="Calibri" pitchFamily="34" charset="0"/>
                <a:cs typeface="Calibri" pitchFamily="34" charset="0"/>
              </a:rPr>
              <a:t>.</a:t>
            </a:r>
          </a:p>
          <a:p>
            <a:pPr algn="just"/>
            <a:endParaRPr lang="en-US" sz="1400" dirty="0" smtClean="0">
              <a:latin typeface="Calibri" pitchFamily="34" charset="0"/>
              <a:cs typeface="Calibri" pitchFamily="34" charset="0"/>
            </a:endParaRPr>
          </a:p>
          <a:p>
            <a:pPr algn="just"/>
            <a:endParaRPr lang="en-US" sz="1400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sz="1400" dirty="0" smtClean="0">
                <a:latin typeface="Calibri" pitchFamily="34" charset="0"/>
                <a:cs typeface="Calibri" pitchFamily="34" charset="0"/>
              </a:rPr>
              <a:t>Three kinds of cofactors may be identified: prosthetic groups, co-enzymes and metal ions.</a:t>
            </a:r>
          </a:p>
          <a:p>
            <a:pPr algn="just"/>
            <a:endParaRPr lang="en-US" sz="1400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sz="1400" b="1" dirty="0" smtClean="0">
                <a:latin typeface="Calibri" pitchFamily="34" charset="0"/>
                <a:cs typeface="Calibri" pitchFamily="34" charset="0"/>
              </a:rPr>
              <a:t>Prosthetic groups </a:t>
            </a:r>
            <a:r>
              <a:rPr lang="en-US" sz="1400" dirty="0" smtClean="0">
                <a:latin typeface="Calibri" pitchFamily="34" charset="0"/>
                <a:cs typeface="Calibri" pitchFamily="34" charset="0"/>
              </a:rPr>
              <a:t>are organic compounds and are distinguished from other cofactors in that they are tightly bound to the </a:t>
            </a:r>
            <a:r>
              <a:rPr lang="en-US" sz="1400" dirty="0" err="1" smtClean="0">
                <a:latin typeface="Calibri" pitchFamily="34" charset="0"/>
                <a:cs typeface="Calibri" pitchFamily="34" charset="0"/>
              </a:rPr>
              <a:t>apoenzyme</a:t>
            </a:r>
            <a:r>
              <a:rPr lang="en-US" sz="1400" dirty="0" smtClean="0">
                <a:latin typeface="Calibri" pitchFamily="34" charset="0"/>
                <a:cs typeface="Calibri" pitchFamily="34" charset="0"/>
              </a:rPr>
              <a:t>.</a:t>
            </a:r>
          </a:p>
          <a:p>
            <a:pPr algn="just"/>
            <a:endParaRPr lang="en-US" sz="1400" dirty="0" smtClean="0">
              <a:latin typeface="Calibri" pitchFamily="34" charset="0"/>
              <a:cs typeface="Calibri" pitchFamily="34" charset="0"/>
            </a:endParaRPr>
          </a:p>
          <a:p>
            <a:pPr algn="just"/>
            <a:endParaRPr lang="en-US" sz="1400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sz="140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sz="1400" dirty="0" smtClean="0">
                <a:latin typeface="Calibri" pitchFamily="34" charset="0"/>
                <a:cs typeface="Calibri" pitchFamily="34" charset="0"/>
              </a:rPr>
              <a:t>For example, in </a:t>
            </a:r>
            <a:r>
              <a:rPr lang="en-US" sz="1400" dirty="0" err="1" smtClean="0">
                <a:latin typeface="Calibri" pitchFamily="34" charset="0"/>
                <a:cs typeface="Calibri" pitchFamily="34" charset="0"/>
              </a:rPr>
              <a:t>peroxidase</a:t>
            </a:r>
            <a:r>
              <a:rPr lang="en-US" sz="1400" dirty="0" smtClean="0">
                <a:latin typeface="Calibri" pitchFamily="34" charset="0"/>
                <a:cs typeface="Calibri" pitchFamily="34" charset="0"/>
              </a:rPr>
              <a:t> and </a:t>
            </a:r>
            <a:r>
              <a:rPr lang="en-US" sz="1400" dirty="0" err="1" smtClean="0">
                <a:latin typeface="Calibri" pitchFamily="34" charset="0"/>
                <a:cs typeface="Calibri" pitchFamily="34" charset="0"/>
              </a:rPr>
              <a:t>catalase</a:t>
            </a:r>
            <a:r>
              <a:rPr lang="en-US" sz="1400" dirty="0" smtClean="0">
                <a:latin typeface="Calibri" pitchFamily="34" charset="0"/>
                <a:cs typeface="Calibri" pitchFamily="34" charset="0"/>
              </a:rPr>
              <a:t>, which catalyze the breakdown of hydrogen peroxide to water and oxygen, </a:t>
            </a:r>
            <a:r>
              <a:rPr lang="en-US" sz="1400" dirty="0" err="1" smtClean="0">
                <a:latin typeface="Calibri" pitchFamily="34" charset="0"/>
                <a:cs typeface="Calibri" pitchFamily="34" charset="0"/>
              </a:rPr>
              <a:t>haem</a:t>
            </a:r>
            <a:r>
              <a:rPr lang="en-US" sz="1400" dirty="0" smtClean="0">
                <a:latin typeface="Calibri" pitchFamily="34" charset="0"/>
                <a:cs typeface="Calibri" pitchFamily="34" charset="0"/>
              </a:rPr>
              <a:t> is the prosthetic group and it is a part of the active site of the enzyme.</a:t>
            </a:r>
            <a:endParaRPr lang="en-US" sz="1400" dirty="0"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3" name="Google Shape;69;p15"/>
          <p:cNvPicPr/>
          <p:nvPr/>
        </p:nvPicPr>
        <p:blipFill>
          <a:blip r:embed="rId2"/>
          <a:stretch/>
        </p:blipFill>
        <p:spPr>
          <a:xfrm>
            <a:off x="8219880" y="0"/>
            <a:ext cx="924120" cy="92412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Google Shape;69;p15"/>
          <p:cNvPicPr/>
          <p:nvPr/>
        </p:nvPicPr>
        <p:blipFill>
          <a:blip r:embed="rId2"/>
          <a:stretch/>
        </p:blipFill>
        <p:spPr>
          <a:xfrm>
            <a:off x="8077200" y="285750"/>
            <a:ext cx="924120" cy="924120"/>
          </a:xfrm>
          <a:prstGeom prst="rect">
            <a:avLst/>
          </a:prstGeom>
          <a:ln>
            <a:noFill/>
          </a:ln>
        </p:spPr>
      </p:pic>
      <p:sp>
        <p:nvSpPr>
          <p:cNvPr id="9" name="Rectangle 8"/>
          <p:cNvSpPr/>
          <p:nvPr/>
        </p:nvSpPr>
        <p:spPr>
          <a:xfrm>
            <a:off x="685800" y="514350"/>
            <a:ext cx="708660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1400" b="1" dirty="0" smtClean="0">
                <a:latin typeface="Calibri" pitchFamily="34" charset="0"/>
                <a:cs typeface="Calibri" pitchFamily="34" charset="0"/>
              </a:rPr>
              <a:t>Co-enzymes</a:t>
            </a:r>
            <a:r>
              <a:rPr lang="en-US" sz="1400" dirty="0" smtClean="0">
                <a:latin typeface="Calibri" pitchFamily="34" charset="0"/>
                <a:cs typeface="Calibri" pitchFamily="34" charset="0"/>
              </a:rPr>
              <a:t> are also organic compounds but their association with the </a:t>
            </a:r>
            <a:r>
              <a:rPr lang="en-US" sz="1400" dirty="0" err="1" smtClean="0">
                <a:latin typeface="Calibri" pitchFamily="34" charset="0"/>
                <a:cs typeface="Calibri" pitchFamily="34" charset="0"/>
              </a:rPr>
              <a:t>apoenzyme</a:t>
            </a:r>
            <a:r>
              <a:rPr lang="en-US" sz="1400" dirty="0" smtClean="0">
                <a:latin typeface="Calibri" pitchFamily="34" charset="0"/>
                <a:cs typeface="Calibri" pitchFamily="34" charset="0"/>
              </a:rPr>
              <a:t> is only transient, usually occurring during the course of catalysis. </a:t>
            </a:r>
          </a:p>
          <a:p>
            <a:pPr algn="just"/>
            <a:endParaRPr lang="en-US" sz="1400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sz="1400" dirty="0" smtClean="0">
                <a:latin typeface="Calibri" pitchFamily="34" charset="0"/>
                <a:cs typeface="Calibri" pitchFamily="34" charset="0"/>
              </a:rPr>
              <a:t>Furthermore, co-enzymes serve as co-factors in a number of different enzyme catalyzed reactions. </a:t>
            </a:r>
            <a:endParaRPr lang="en-US" sz="1400" dirty="0" smtClean="0">
              <a:latin typeface="Calibri" pitchFamily="34" charset="0"/>
              <a:cs typeface="Calibri" pitchFamily="34" charset="0"/>
            </a:endParaRPr>
          </a:p>
          <a:p>
            <a:pPr algn="just"/>
            <a:endParaRPr lang="en-US" sz="1400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sz="1400" dirty="0" smtClean="0">
                <a:latin typeface="Calibri" pitchFamily="34" charset="0"/>
                <a:cs typeface="Calibri" pitchFamily="34" charset="0"/>
              </a:rPr>
              <a:t>The </a:t>
            </a:r>
            <a:r>
              <a:rPr lang="en-US" sz="1400" dirty="0" smtClean="0">
                <a:latin typeface="Calibri" pitchFamily="34" charset="0"/>
                <a:cs typeface="Calibri" pitchFamily="34" charset="0"/>
              </a:rPr>
              <a:t>essential chemical components of many coenzymes are vitamins, e.g., coenzyme </a:t>
            </a:r>
            <a:r>
              <a:rPr lang="en-US" sz="1400" dirty="0" err="1" smtClean="0">
                <a:latin typeface="Calibri" pitchFamily="34" charset="0"/>
                <a:cs typeface="Calibri" pitchFamily="34" charset="0"/>
              </a:rPr>
              <a:t>nicotinamide</a:t>
            </a:r>
            <a:r>
              <a:rPr lang="en-US" sz="1400" dirty="0" smtClean="0">
                <a:latin typeface="Calibri" pitchFamily="34" charset="0"/>
                <a:cs typeface="Calibri" pitchFamily="34" charset="0"/>
              </a:rPr>
              <a:t> adenine </a:t>
            </a:r>
            <a:r>
              <a:rPr lang="en-US" sz="1400" dirty="0" err="1" smtClean="0">
                <a:latin typeface="Calibri" pitchFamily="34" charset="0"/>
                <a:cs typeface="Calibri" pitchFamily="34" charset="0"/>
              </a:rPr>
              <a:t>dinucleotide</a:t>
            </a:r>
            <a:r>
              <a:rPr lang="en-US" sz="1400" dirty="0" smtClean="0">
                <a:latin typeface="Calibri" pitchFamily="34" charset="0"/>
                <a:cs typeface="Calibri" pitchFamily="34" charset="0"/>
              </a:rPr>
              <a:t> (NAD) and NADP contain the vitamin niacin. </a:t>
            </a:r>
          </a:p>
          <a:p>
            <a:pPr algn="just"/>
            <a:endParaRPr lang="en-US" sz="1400" dirty="0" smtClean="0">
              <a:latin typeface="Calibri" pitchFamily="34" charset="0"/>
              <a:cs typeface="Calibri" pitchFamily="34" charset="0"/>
            </a:endParaRPr>
          </a:p>
          <a:p>
            <a:pPr algn="just"/>
            <a:endParaRPr lang="en-US" sz="1400" dirty="0" smtClean="0">
              <a:latin typeface="Calibri" pitchFamily="34" charset="0"/>
              <a:cs typeface="Calibri" pitchFamily="34" charset="0"/>
            </a:endParaRPr>
          </a:p>
          <a:p>
            <a:pPr algn="just"/>
            <a:endParaRPr lang="en-US" sz="1400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sz="1400" dirty="0" smtClean="0">
                <a:latin typeface="Calibri" pitchFamily="34" charset="0"/>
                <a:cs typeface="Calibri" pitchFamily="34" charset="0"/>
              </a:rPr>
              <a:t>A number of enzymes require </a:t>
            </a:r>
            <a:r>
              <a:rPr lang="en-US" sz="1400" b="1" dirty="0" smtClean="0">
                <a:latin typeface="Calibri" pitchFamily="34" charset="0"/>
                <a:cs typeface="Calibri" pitchFamily="34" charset="0"/>
              </a:rPr>
              <a:t>metal ions </a:t>
            </a:r>
            <a:r>
              <a:rPr lang="en-US" sz="1400" dirty="0" smtClean="0">
                <a:latin typeface="Calibri" pitchFamily="34" charset="0"/>
                <a:cs typeface="Calibri" pitchFamily="34" charset="0"/>
              </a:rPr>
              <a:t>for their activity which form coordination bonds with side chains at the active site and at the same time form one or more </a:t>
            </a:r>
            <a:r>
              <a:rPr lang="en-US" sz="1400" dirty="0" err="1" smtClean="0">
                <a:latin typeface="Calibri" pitchFamily="34" charset="0"/>
                <a:cs typeface="Calibri" pitchFamily="34" charset="0"/>
              </a:rPr>
              <a:t>cordination</a:t>
            </a:r>
            <a:r>
              <a:rPr lang="en-US" sz="1400" dirty="0" smtClean="0">
                <a:latin typeface="Calibri" pitchFamily="34" charset="0"/>
                <a:cs typeface="Calibri" pitchFamily="34" charset="0"/>
              </a:rPr>
              <a:t> bonds with the substrate, e.g., zinc is a cofactor for the </a:t>
            </a:r>
            <a:r>
              <a:rPr lang="en-US" sz="1400" dirty="0" err="1" smtClean="0">
                <a:latin typeface="Calibri" pitchFamily="34" charset="0"/>
                <a:cs typeface="Calibri" pitchFamily="34" charset="0"/>
              </a:rPr>
              <a:t>proteolytic</a:t>
            </a:r>
            <a:r>
              <a:rPr lang="en-US" sz="1400" dirty="0" smtClean="0">
                <a:latin typeface="Calibri" pitchFamily="34" charset="0"/>
                <a:cs typeface="Calibri" pitchFamily="34" charset="0"/>
              </a:rPr>
              <a:t> enzyme </a:t>
            </a:r>
            <a:r>
              <a:rPr lang="en-US" sz="1400" dirty="0" err="1" smtClean="0">
                <a:latin typeface="Calibri" pitchFamily="34" charset="0"/>
                <a:cs typeface="Calibri" pitchFamily="34" charset="0"/>
              </a:rPr>
              <a:t>carboxypeptidase</a:t>
            </a:r>
            <a:r>
              <a:rPr lang="en-US" sz="1400" dirty="0" smtClean="0">
                <a:latin typeface="Calibri" pitchFamily="34" charset="0"/>
                <a:cs typeface="Calibri" pitchFamily="34" charset="0"/>
              </a:rPr>
              <a:t>. </a:t>
            </a:r>
          </a:p>
          <a:p>
            <a:pPr algn="just"/>
            <a:endParaRPr lang="en-US" sz="1400" dirty="0" smtClean="0">
              <a:latin typeface="Calibri" pitchFamily="34" charset="0"/>
              <a:cs typeface="Calibri" pitchFamily="34" charset="0"/>
            </a:endParaRPr>
          </a:p>
          <a:p>
            <a:pPr algn="just"/>
            <a:endParaRPr lang="en-US" sz="1400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sz="1400" dirty="0" smtClean="0">
                <a:latin typeface="Calibri" pitchFamily="34" charset="0"/>
                <a:cs typeface="Calibri" pitchFamily="34" charset="0"/>
              </a:rPr>
              <a:t>Catalytic activity is lost when the co-factor is removed from the enzyme which testifies that they play a crucial role in the catalytic activity of the enzyme</a:t>
            </a:r>
            <a:endParaRPr lang="en-US" sz="1400" dirty="0"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1062</TotalTime>
  <Words>783</Words>
  <Application>LibreOffice/5.1.2.2$Windows_X86_64 LibreOffice_project/d3bf12ecb743fc0d20e0be0c58ca359301eb705f</Application>
  <PresentationFormat>On-screen Show (16:9)</PresentationFormat>
  <Paragraphs>138</Paragraphs>
  <Slides>13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A</cp:lastModifiedBy>
  <cp:revision>323</cp:revision>
  <dcterms:modified xsi:type="dcterms:W3CDTF">2020-08-15T12:36:24Z</dcterms:modified>
  <dc:language>en-IN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14.0000</vt:lpwstr>
  </property>
  <property fmtid="{D5CDD505-2E9C-101B-9397-08002B2CF9AE}" pid="3" name="HiddenSlides">
    <vt:i4>0</vt:i4>
  </property>
  <property fmtid="{D5CDD505-2E9C-101B-9397-08002B2CF9AE}" pid="4" name="HyperlinksChanged">
    <vt:bool>false</vt:bool>
  </property>
  <property fmtid="{D5CDD505-2E9C-101B-9397-08002B2CF9AE}" pid="5" name="LinksUpToDate">
    <vt:bool>false</vt:bool>
  </property>
  <property fmtid="{D5CDD505-2E9C-101B-9397-08002B2CF9AE}" pid="6" name="MMClips">
    <vt:i4>0</vt:i4>
  </property>
  <property fmtid="{D5CDD505-2E9C-101B-9397-08002B2CF9AE}" pid="7" name="Notes">
    <vt:i4>4</vt:i4>
  </property>
  <property fmtid="{D5CDD505-2E9C-101B-9397-08002B2CF9AE}" pid="8" name="PresentationFormat">
    <vt:lpwstr>On-screen Show (16:9)</vt:lpwstr>
  </property>
  <property fmtid="{D5CDD505-2E9C-101B-9397-08002B2CF9AE}" pid="9" name="ScaleCrop">
    <vt:bool>false</vt:bool>
  </property>
  <property fmtid="{D5CDD505-2E9C-101B-9397-08002B2CF9AE}" pid="10" name="ShareDoc">
    <vt:bool>false</vt:bool>
  </property>
  <property fmtid="{D5CDD505-2E9C-101B-9397-08002B2CF9AE}" pid="11" name="Slides">
    <vt:i4>4</vt:i4>
  </property>
</Properties>
</file>