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22267" y="1661286"/>
            <a:ext cx="136525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469" y="1237310"/>
            <a:ext cx="8335060" cy="294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4884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BEEHIVE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01367" y="2122754"/>
            <a:ext cx="3343910" cy="1402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84680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425575">
              <a:lnSpc>
                <a:spcPct val="100000"/>
              </a:lnSpc>
              <a:spcBef>
                <a:spcPts val="112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ENGLISH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: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ON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KILLING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-5" b="1">
                <a:latin typeface="Arial"/>
                <a:cs typeface="Arial"/>
              </a:rPr>
              <a:t> TREE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OF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POET: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GIEVE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PATEL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356361"/>
            <a:ext cx="410845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INTRODUCTION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TO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POET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1536" y="1510360"/>
            <a:ext cx="6071235" cy="2160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0960" marR="5080" indent="-4889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Arial"/>
                <a:cs typeface="Arial"/>
              </a:rPr>
              <a:t>GIEVE</a:t>
            </a:r>
            <a:r>
              <a:rPr dirty="0" sz="1400" spc="-10" b="1">
                <a:latin typeface="Arial"/>
                <a:cs typeface="Arial"/>
              </a:rPr>
              <a:t> PATEL</a:t>
            </a:r>
            <a:r>
              <a:rPr dirty="0" sz="1400" spc="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BORN:18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August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1940)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is</a:t>
            </a:r>
            <a:r>
              <a:rPr dirty="0" sz="1400">
                <a:latin typeface="Arial MT"/>
                <a:cs typeface="Arial MT"/>
              </a:rPr>
              <a:t> an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Indian,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Parsi,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poet,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playwright,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painter ( </a:t>
            </a:r>
            <a:r>
              <a:rPr dirty="0" sz="1400" spc="-5">
                <a:latin typeface="Arial MT"/>
                <a:cs typeface="Arial MT"/>
              </a:rPr>
              <a:t>self-taught)and </a:t>
            </a:r>
            <a:r>
              <a:rPr dirty="0" sz="1400">
                <a:latin typeface="Arial MT"/>
                <a:cs typeface="Arial MT"/>
              </a:rPr>
              <a:t>a practicing physician. </a:t>
            </a:r>
            <a:r>
              <a:rPr dirty="0" sz="1400" spc="-5">
                <a:latin typeface="Arial MT"/>
                <a:cs typeface="Arial MT"/>
              </a:rPr>
              <a:t>He belongs </a:t>
            </a:r>
            <a:r>
              <a:rPr dirty="0" sz="1400">
                <a:latin typeface="Arial MT"/>
                <a:cs typeface="Arial MT"/>
              </a:rPr>
              <a:t>to a group of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writers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have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subscribed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themselves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‘Green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Movement’</a:t>
            </a:r>
            <a:endParaRPr sz="14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5"/>
              </a:spcBef>
            </a:pPr>
            <a:r>
              <a:rPr dirty="0" sz="1400" spc="-5">
                <a:latin typeface="Arial MT"/>
                <a:cs typeface="Arial MT"/>
              </a:rPr>
              <a:t>which </a:t>
            </a:r>
            <a:r>
              <a:rPr dirty="0" sz="1400">
                <a:latin typeface="Arial MT"/>
                <a:cs typeface="Arial MT"/>
              </a:rPr>
              <a:t>is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involved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 </a:t>
            </a:r>
            <a:r>
              <a:rPr dirty="0" sz="1400">
                <a:latin typeface="Arial MT"/>
                <a:cs typeface="Arial MT"/>
              </a:rPr>
              <a:t>effort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protect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environment.</a:t>
            </a:r>
            <a:endParaRPr sz="14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</a:pPr>
            <a:r>
              <a:rPr dirty="0" sz="1400" spc="-5">
                <a:latin typeface="Arial MT"/>
                <a:cs typeface="Arial MT"/>
              </a:rPr>
              <a:t>His </a:t>
            </a:r>
            <a:r>
              <a:rPr dirty="0" sz="1400">
                <a:latin typeface="Arial MT"/>
                <a:cs typeface="Arial MT"/>
              </a:rPr>
              <a:t>poems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speak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deep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concerns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nature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expose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man’s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cruelty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to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it.</a:t>
            </a:r>
            <a:endParaRPr sz="14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Education: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Grant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Medical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College.</a:t>
            </a:r>
            <a:endParaRPr sz="1400">
              <a:latin typeface="Arial MT"/>
              <a:cs typeface="Arial MT"/>
            </a:endParaRPr>
          </a:p>
          <a:p>
            <a:pPr marL="927100" marR="52578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Books: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Mirrored,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Mirroring,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Mister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Behram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other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plays,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Gieve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Patel-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Sculptures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Drawings.</a:t>
            </a:r>
            <a:endParaRPr sz="14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</a:pPr>
            <a:r>
              <a:rPr dirty="0" sz="1400" spc="-5">
                <a:latin typeface="Arial MT"/>
                <a:cs typeface="Arial MT"/>
              </a:rPr>
              <a:t>Nationality: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Indian.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20256" y="1341119"/>
            <a:ext cx="2340863" cy="26959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4190"/>
            <a:ext cx="275780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THEME</a:t>
            </a:r>
            <a:r>
              <a:rPr dirty="0" sz="2400" spc="-20"/>
              <a:t> </a:t>
            </a:r>
            <a:r>
              <a:rPr dirty="0" sz="2400" spc="-5"/>
              <a:t>OF</a:t>
            </a:r>
            <a:r>
              <a:rPr dirty="0" sz="2400" spc="-45"/>
              <a:t> </a:t>
            </a:r>
            <a:r>
              <a:rPr dirty="0" sz="2400" spc="-5"/>
              <a:t>THE</a:t>
            </a:r>
            <a:r>
              <a:rPr dirty="0" sz="2400" spc="-30"/>
              <a:t> </a:t>
            </a:r>
            <a:r>
              <a:rPr dirty="0" sz="2400" spc="-5"/>
              <a:t>POEM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4850" y="1239165"/>
            <a:ext cx="8039734" cy="17811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54965" marR="5080">
              <a:lnSpc>
                <a:spcPct val="117900"/>
              </a:lnSpc>
              <a:spcBef>
                <a:spcPts val="200"/>
              </a:spcBef>
            </a:pP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“On Killing a Tree”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is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a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merciless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criticism of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human heartlessness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and cruelty in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chopping down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 trees in the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name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of agriculture,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urbanisation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and industrialization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The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poem also is a praise that </a:t>
            </a:r>
            <a:r>
              <a:rPr dirty="0" sz="1400" spc="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highlights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the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sturdiness and resilience of trees in that they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take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all kinds of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attacks </a:t>
            </a:r>
            <a:r>
              <a:rPr dirty="0" sz="1400" spc="-5">
                <a:solidFill>
                  <a:srgbClr val="585858"/>
                </a:solidFill>
                <a:latin typeface="Arial MT"/>
                <a:cs typeface="Arial MT"/>
              </a:rPr>
              <a:t>and wounds in </a:t>
            </a:r>
            <a:r>
              <a:rPr dirty="0" sz="1400" spc="-37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their</a:t>
            </a:r>
            <a:r>
              <a:rPr dirty="0" sz="1400" spc="-3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stride</a:t>
            </a:r>
            <a:r>
              <a:rPr dirty="0" sz="1400" spc="-3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but</a:t>
            </a:r>
            <a:r>
              <a:rPr dirty="0" sz="1400" spc="-1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refuse</a:t>
            </a:r>
            <a:r>
              <a:rPr dirty="0" sz="1400" spc="-4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to</a:t>
            </a:r>
            <a:r>
              <a:rPr dirty="0" sz="1400" spc="-2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585858"/>
                </a:solidFill>
                <a:latin typeface="Arial MT"/>
                <a:cs typeface="Arial MT"/>
              </a:rPr>
              <a:t>die.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symbolizes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deep-rooted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evil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. Just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like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tree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social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evils</a:t>
            </a:r>
            <a:r>
              <a:rPr dirty="0" sz="1400">
                <a:latin typeface="Arial MT"/>
                <a:cs typeface="Arial MT"/>
              </a:rPr>
              <a:t> are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easy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eradicate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from</a:t>
            </a:r>
            <a:endParaRPr sz="1400">
              <a:latin typeface="Arial MT"/>
              <a:cs typeface="Arial MT"/>
            </a:endParaRPr>
          </a:p>
          <a:p>
            <a:pPr marL="354965" marR="202565">
              <a:lnSpc>
                <a:spcPct val="114999"/>
              </a:lnSpc>
              <a:spcBef>
                <a:spcPts val="5"/>
              </a:spcBef>
            </a:pPr>
            <a:r>
              <a:rPr dirty="0" sz="1400" spc="-5">
                <a:latin typeface="Arial MT"/>
                <a:cs typeface="Arial MT"/>
              </a:rPr>
              <a:t>society.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Simply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criticizing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them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will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To </a:t>
            </a:r>
            <a:r>
              <a:rPr dirty="0" sz="1400">
                <a:latin typeface="Arial MT"/>
                <a:cs typeface="Arial MT"/>
              </a:rPr>
              <a:t>bring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about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end-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their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very</a:t>
            </a:r>
            <a:r>
              <a:rPr dirty="0" sz="1400">
                <a:latin typeface="Arial MT"/>
                <a:cs typeface="Arial MT"/>
              </a:rPr>
              <a:t> foundations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have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completely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exposed.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4190"/>
            <a:ext cx="15024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SUMMARY: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4850" y="1205668"/>
            <a:ext cx="8225155" cy="272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marR="72390" indent="-342900">
              <a:lnSpc>
                <a:spcPct val="114999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“</a:t>
            </a:r>
            <a:r>
              <a:rPr dirty="0" sz="1400" spc="-5">
                <a:latin typeface="Calibri"/>
                <a:cs typeface="Calibri"/>
              </a:rPr>
              <a:t> On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Killing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Tree</a:t>
            </a:r>
            <a:r>
              <a:rPr dirty="0" sz="1400">
                <a:latin typeface="Calibri"/>
                <a:cs typeface="Calibri"/>
              </a:rPr>
              <a:t> ” 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sensitive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poem.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poet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persuades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reader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destroy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trees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equates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“killing”</a:t>
            </a:r>
            <a:r>
              <a:rPr dirty="0" sz="1400">
                <a:latin typeface="Calibri"/>
                <a:cs typeface="Calibri"/>
              </a:rPr>
              <a:t> 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human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being.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plant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takes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sun-light,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water,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air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nutrients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soil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gradually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become</a:t>
            </a:r>
            <a:r>
              <a:rPr dirty="0" sz="1400">
                <a:latin typeface="Calibri"/>
                <a:cs typeface="Calibri"/>
              </a:rPr>
              <a:t> a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huge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tree.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 develops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strong trunk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gets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numerous</a:t>
            </a:r>
            <a:r>
              <a:rPr dirty="0" sz="1400">
                <a:latin typeface="Calibri"/>
                <a:cs typeface="Calibri"/>
              </a:rPr>
              <a:t> leaves.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Merely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cutting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trunk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does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kill it.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When</a:t>
            </a:r>
            <a:r>
              <a:rPr dirty="0" sz="1400">
                <a:latin typeface="Calibri"/>
                <a:cs typeface="Calibri"/>
              </a:rPr>
              <a:t> 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 is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cut,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sap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flows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out just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like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wounded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bleeding.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Once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wound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heals,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new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branches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leaves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emerge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become</a:t>
            </a:r>
            <a:r>
              <a:rPr dirty="0" sz="1400">
                <a:latin typeface="Calibri"/>
                <a:cs typeface="Calibri"/>
              </a:rPr>
              <a:t> a</a:t>
            </a:r>
            <a:r>
              <a:rPr dirty="0" sz="1400" spc="-5">
                <a:latin typeface="Calibri"/>
                <a:cs typeface="Calibri"/>
              </a:rPr>
              <a:t> huge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again.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spcBef>
                <a:spcPts val="5"/>
              </a:spcBef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poem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justifies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>
                <a:latin typeface="Calibri"/>
                <a:cs typeface="Calibri"/>
              </a:rPr>
              <a:t> an easy task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kill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tree.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 completely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uprooted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origin burnt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ashes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prevent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resurrection.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roots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which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white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colour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damp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due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moisture </a:t>
            </a:r>
            <a:r>
              <a:rPr dirty="0" sz="1400" spc="-5">
                <a:latin typeface="Calibri"/>
                <a:cs typeface="Calibri"/>
              </a:rPr>
              <a:t>that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get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soil are</a:t>
            </a:r>
            <a:r>
              <a:rPr dirty="0" sz="1400" spc="-5">
                <a:latin typeface="Calibri"/>
                <a:cs typeface="Calibri"/>
              </a:rPr>
              <a:t> hidden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earth.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roots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most sensitive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parts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bind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earth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roots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have</a:t>
            </a:r>
            <a:r>
              <a:rPr dirty="0" sz="1400">
                <a:latin typeface="Calibri"/>
                <a:cs typeface="Calibri"/>
              </a:rPr>
              <a:t> 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detached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soil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kill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plant.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400" spc="-5">
                <a:latin typeface="Calibri"/>
                <a:cs typeface="Calibri"/>
              </a:rPr>
              <a:t>Once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roots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detached,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starts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dying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5">
                <a:latin typeface="Calibri"/>
                <a:cs typeface="Calibri"/>
              </a:rPr>
              <a:t> It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withers,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dries </a:t>
            </a:r>
            <a:r>
              <a:rPr dirty="0" sz="1400" spc="-5">
                <a:latin typeface="Calibri"/>
                <a:cs typeface="Calibri"/>
              </a:rPr>
              <a:t>up</a:t>
            </a:r>
            <a:r>
              <a:rPr dirty="0" sz="1400">
                <a:latin typeface="Calibri"/>
                <a:cs typeface="Calibri"/>
              </a:rPr>
              <a:t> 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action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heat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wind,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twists,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254"/>
              </a:spcBef>
            </a:pPr>
            <a:r>
              <a:rPr dirty="0" sz="1400" spc="-5">
                <a:latin typeface="Calibri"/>
                <a:cs typeface="Calibri"/>
              </a:rPr>
              <a:t>hardens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finally dies.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4190"/>
            <a:ext cx="177038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VOCABULARY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4850" y="1237310"/>
            <a:ext cx="8211184" cy="1712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ts val="1755"/>
              </a:lnSpc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Calibri"/>
                <a:cs typeface="Calibri"/>
              </a:rPr>
              <a:t>Jab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–sudden</a:t>
            </a:r>
            <a:r>
              <a:rPr dirty="0" sz="1400">
                <a:latin typeface="Calibri"/>
                <a:cs typeface="Calibri"/>
              </a:rPr>
              <a:t> rough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blow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ts val="1935"/>
              </a:lnSpc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Leprous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hide-</a:t>
            </a:r>
            <a:r>
              <a:rPr dirty="0" sz="1400">
                <a:latin typeface="Calibri"/>
                <a:cs typeface="Calibri"/>
              </a:rPr>
              <a:t> discoloured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bark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ts val="1930"/>
              </a:lnSpc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Hack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–cut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roughly by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striking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heavy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blows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ts val="1930"/>
              </a:lnSpc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Anchoring </a:t>
            </a:r>
            <a:r>
              <a:rPr dirty="0" sz="1400">
                <a:latin typeface="Calibri"/>
                <a:cs typeface="Calibri"/>
              </a:rPr>
              <a:t>earth-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trees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held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securely</a:t>
            </a:r>
            <a:r>
              <a:rPr dirty="0" sz="1400">
                <a:latin typeface="Calibri"/>
                <a:cs typeface="Calibri"/>
              </a:rPr>
              <a:t> with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help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roots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struck deep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inside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earth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ts val="1935"/>
              </a:lnSpc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Snapped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out-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pulled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out</a:t>
            </a:r>
            <a:r>
              <a:rPr dirty="0" sz="1400">
                <a:latin typeface="Calibri"/>
                <a:cs typeface="Calibri"/>
              </a:rPr>
              <a:t> to</a:t>
            </a:r>
            <a:r>
              <a:rPr dirty="0" sz="1400" spc="-5">
                <a:latin typeface="Calibri"/>
                <a:cs typeface="Calibri"/>
              </a:rPr>
              <a:t> cut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short</a:t>
            </a:r>
            <a:r>
              <a:rPr dirty="0" sz="1400">
                <a:latin typeface="Calibri"/>
                <a:cs typeface="Calibri"/>
              </a:rPr>
              <a:t> a</a:t>
            </a:r>
            <a:r>
              <a:rPr dirty="0" sz="1400" spc="-5">
                <a:latin typeface="Calibri"/>
                <a:cs typeface="Calibri"/>
              </a:rPr>
              <a:t> long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task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break</a:t>
            </a:r>
            <a:r>
              <a:rPr dirty="0" sz="1400">
                <a:latin typeface="Calibri"/>
                <a:cs typeface="Calibri"/>
              </a:rPr>
              <a:t> it.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ts val="1930"/>
              </a:lnSpc>
              <a:spcBef>
                <a:spcPts val="140"/>
              </a:spcBef>
              <a:buClr>
                <a:srgbClr val="585858"/>
              </a:buClr>
              <a:buSzPct val="128571"/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Scorching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choking-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drying </a:t>
            </a:r>
            <a:r>
              <a:rPr dirty="0" sz="1400">
                <a:latin typeface="Arial MT"/>
                <a:cs typeface="Arial MT"/>
              </a:rPr>
              <a:t>up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tree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roots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after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being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exposed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harsh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sunlight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soon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after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being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uprooted.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4190"/>
            <a:ext cx="45758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POETIC DEVICES </a:t>
            </a:r>
            <a:r>
              <a:rPr dirty="0" sz="2400"/>
              <a:t>USED</a:t>
            </a:r>
            <a:r>
              <a:rPr dirty="0" sz="2400" spc="-25"/>
              <a:t> </a:t>
            </a:r>
            <a:r>
              <a:rPr dirty="0" sz="2400"/>
              <a:t>IN</a:t>
            </a:r>
            <a:r>
              <a:rPr dirty="0" sz="2400" spc="-30"/>
              <a:t> </a:t>
            </a:r>
            <a:r>
              <a:rPr dirty="0" sz="2400" spc="-5"/>
              <a:t>THE</a:t>
            </a:r>
            <a:r>
              <a:rPr dirty="0" sz="2400" spc="-20"/>
              <a:t> </a:t>
            </a:r>
            <a:r>
              <a:rPr dirty="0" sz="2400" spc="-5"/>
              <a:t>POEM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55930" indent="-342900">
              <a:lnSpc>
                <a:spcPts val="1755"/>
              </a:lnSpc>
              <a:buClr>
                <a:srgbClr val="585858"/>
              </a:buClr>
              <a:buSzPct val="128571"/>
              <a:buAutoNum type="arabicPeriod"/>
              <a:tabLst>
                <a:tab pos="455295" algn="l"/>
                <a:tab pos="455930" algn="l"/>
              </a:tabLst>
            </a:pPr>
            <a:r>
              <a:rPr dirty="0" spc="-5"/>
              <a:t>No rhyme scheme</a:t>
            </a:r>
            <a:r>
              <a:rPr dirty="0" spc="-30"/>
              <a:t> </a:t>
            </a:r>
            <a:r>
              <a:rPr dirty="0" spc="-5"/>
              <a:t>is</a:t>
            </a:r>
            <a:r>
              <a:rPr dirty="0" spc="5"/>
              <a:t> </a:t>
            </a:r>
            <a:r>
              <a:rPr dirty="0" spc="-5"/>
              <a:t>there</a:t>
            </a:r>
            <a:r>
              <a:rPr dirty="0" spc="-30"/>
              <a:t> </a:t>
            </a:r>
            <a:r>
              <a:rPr dirty="0"/>
              <a:t>in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5"/>
              <a:t>poem.</a:t>
            </a:r>
            <a:r>
              <a:rPr dirty="0" spc="-15"/>
              <a:t> </a:t>
            </a:r>
            <a:r>
              <a:rPr dirty="0"/>
              <a:t>It</a:t>
            </a:r>
            <a:r>
              <a:rPr dirty="0" spc="-10"/>
              <a:t> </a:t>
            </a:r>
            <a:r>
              <a:rPr dirty="0" spc="-5"/>
              <a:t>is</a:t>
            </a:r>
            <a:r>
              <a:rPr dirty="0"/>
              <a:t> </a:t>
            </a:r>
            <a:r>
              <a:rPr dirty="0" spc="-5"/>
              <a:t>written</a:t>
            </a:r>
            <a:r>
              <a:rPr dirty="0" spc="-20"/>
              <a:t> </a:t>
            </a:r>
            <a:r>
              <a:rPr dirty="0"/>
              <a:t>in free</a:t>
            </a:r>
            <a:r>
              <a:rPr dirty="0" spc="-30"/>
              <a:t> </a:t>
            </a:r>
            <a:r>
              <a:rPr dirty="0" spc="-5"/>
              <a:t>verse.</a:t>
            </a:r>
            <a:r>
              <a:rPr dirty="0" spc="-10"/>
              <a:t> </a:t>
            </a:r>
            <a:r>
              <a:rPr dirty="0" spc="-5"/>
              <a:t>There</a:t>
            </a:r>
            <a:r>
              <a:rPr dirty="0" spc="-15"/>
              <a:t> </a:t>
            </a:r>
            <a:r>
              <a:rPr dirty="0" spc="-5"/>
              <a:t>is </a:t>
            </a:r>
            <a:r>
              <a:rPr dirty="0"/>
              <a:t>no</a:t>
            </a:r>
            <a:r>
              <a:rPr dirty="0" spc="-5"/>
              <a:t> rhythm</a:t>
            </a:r>
            <a:r>
              <a:rPr dirty="0" spc="-25"/>
              <a:t> </a:t>
            </a:r>
            <a:r>
              <a:rPr dirty="0" spc="-5"/>
              <a:t>either’.</a:t>
            </a:r>
          </a:p>
          <a:p>
            <a:pPr marL="455295" marR="5080" indent="-342900">
              <a:lnSpc>
                <a:spcPts val="1930"/>
              </a:lnSpc>
              <a:spcBef>
                <a:spcPts val="140"/>
              </a:spcBef>
              <a:buClr>
                <a:srgbClr val="585858"/>
              </a:buClr>
              <a:buSzPct val="128571"/>
              <a:buAutoNum type="arabicPeriod"/>
              <a:tabLst>
                <a:tab pos="455295" algn="l"/>
                <a:tab pos="455930" algn="l"/>
              </a:tabLst>
            </a:pPr>
            <a:r>
              <a:rPr dirty="0" spc="-5"/>
              <a:t>Enjambment-When</a:t>
            </a:r>
            <a:r>
              <a:rPr dirty="0" spc="-40"/>
              <a:t> </a:t>
            </a:r>
            <a:r>
              <a:rPr dirty="0"/>
              <a:t>one</a:t>
            </a:r>
            <a:r>
              <a:rPr dirty="0" spc="-15"/>
              <a:t> </a:t>
            </a:r>
            <a:r>
              <a:rPr dirty="0"/>
              <a:t>sentence</a:t>
            </a:r>
            <a:r>
              <a:rPr dirty="0" spc="-35"/>
              <a:t> </a:t>
            </a:r>
            <a:r>
              <a:rPr dirty="0"/>
              <a:t>continues</a:t>
            </a:r>
            <a:r>
              <a:rPr dirty="0" spc="-35"/>
              <a:t> </a:t>
            </a:r>
            <a:r>
              <a:rPr dirty="0"/>
              <a:t>into</a:t>
            </a:r>
            <a:r>
              <a:rPr dirty="0" spc="-20"/>
              <a:t> </a:t>
            </a:r>
            <a:r>
              <a:rPr dirty="0" spc="-5"/>
              <a:t>two</a:t>
            </a:r>
            <a:r>
              <a:rPr dirty="0" spc="10"/>
              <a:t> </a:t>
            </a:r>
            <a:r>
              <a:rPr dirty="0"/>
              <a:t>or</a:t>
            </a:r>
            <a:r>
              <a:rPr dirty="0" spc="-10"/>
              <a:t> </a:t>
            </a:r>
            <a:r>
              <a:rPr dirty="0" spc="-5"/>
              <a:t>more</a:t>
            </a:r>
            <a:r>
              <a:rPr dirty="0" spc="-15"/>
              <a:t> </a:t>
            </a:r>
            <a:r>
              <a:rPr dirty="0"/>
              <a:t>lines-Not</a:t>
            </a:r>
            <a:r>
              <a:rPr dirty="0" spc="-25"/>
              <a:t> </a:t>
            </a:r>
            <a:r>
              <a:rPr dirty="0"/>
              <a:t>a </a:t>
            </a:r>
            <a:r>
              <a:rPr dirty="0" spc="-5"/>
              <a:t>simple</a:t>
            </a:r>
            <a:r>
              <a:rPr dirty="0" spc="-25"/>
              <a:t> </a:t>
            </a:r>
            <a:r>
              <a:rPr dirty="0" spc="-5"/>
              <a:t>jab</a:t>
            </a:r>
            <a:r>
              <a:rPr dirty="0"/>
              <a:t> </a:t>
            </a:r>
            <a:r>
              <a:rPr dirty="0" spc="-5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 spc="-5"/>
              <a:t>knife…For </a:t>
            </a:r>
            <a:r>
              <a:rPr dirty="0" spc="-375"/>
              <a:t> </a:t>
            </a:r>
            <a:r>
              <a:rPr dirty="0" spc="-5"/>
              <a:t>years</a:t>
            </a:r>
            <a:r>
              <a:rPr dirty="0" spc="-10"/>
              <a:t> </a:t>
            </a:r>
            <a:r>
              <a:rPr dirty="0"/>
              <a:t>inside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/>
              <a:t>earth.</a:t>
            </a:r>
          </a:p>
          <a:p>
            <a:pPr marL="455930" indent="-342900">
              <a:lnSpc>
                <a:spcPts val="1910"/>
              </a:lnSpc>
              <a:buClr>
                <a:srgbClr val="585858"/>
              </a:buClr>
              <a:buSzPct val="128571"/>
              <a:buAutoNum type="arabicPeriod"/>
              <a:tabLst>
                <a:tab pos="455295" algn="l"/>
                <a:tab pos="455930" algn="l"/>
              </a:tabLst>
            </a:pPr>
            <a:r>
              <a:rPr dirty="0"/>
              <a:t>Metaphor-</a:t>
            </a:r>
            <a:r>
              <a:rPr dirty="0" spc="-75"/>
              <a:t> </a:t>
            </a:r>
            <a:r>
              <a:rPr dirty="0"/>
              <a:t>an</a:t>
            </a:r>
            <a:r>
              <a:rPr dirty="0" spc="-15"/>
              <a:t> </a:t>
            </a:r>
            <a:r>
              <a:rPr dirty="0"/>
              <a:t>implied</a:t>
            </a:r>
            <a:r>
              <a:rPr dirty="0" spc="-35"/>
              <a:t> </a:t>
            </a:r>
            <a:r>
              <a:rPr dirty="0"/>
              <a:t>comparison:</a:t>
            </a:r>
          </a:p>
          <a:p>
            <a:pPr marL="161290">
              <a:lnSpc>
                <a:spcPct val="100000"/>
              </a:lnSpc>
              <a:spcBef>
                <a:spcPts val="175"/>
              </a:spcBef>
            </a:pPr>
            <a:r>
              <a:rPr dirty="0"/>
              <a:t>leprous</a:t>
            </a:r>
            <a:r>
              <a:rPr dirty="0" spc="-30"/>
              <a:t> </a:t>
            </a:r>
            <a:r>
              <a:rPr dirty="0"/>
              <a:t>hide-The</a:t>
            </a:r>
            <a:r>
              <a:rPr dirty="0" spc="-45"/>
              <a:t> </a:t>
            </a:r>
            <a:r>
              <a:rPr dirty="0" spc="-5"/>
              <a:t>uneven</a:t>
            </a:r>
            <a:r>
              <a:rPr dirty="0"/>
              <a:t> colour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surface</a:t>
            </a:r>
            <a:r>
              <a:rPr dirty="0" spc="-55"/>
              <a:t> </a:t>
            </a:r>
            <a:r>
              <a:rPr dirty="0"/>
              <a:t>of the</a:t>
            </a:r>
            <a:r>
              <a:rPr dirty="0" spc="-30"/>
              <a:t> </a:t>
            </a:r>
            <a:r>
              <a:rPr dirty="0"/>
              <a:t>trunk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a</a:t>
            </a:r>
            <a:r>
              <a:rPr dirty="0" spc="-10"/>
              <a:t> </a:t>
            </a:r>
            <a:r>
              <a:rPr dirty="0"/>
              <a:t>tree</a:t>
            </a:r>
            <a:r>
              <a:rPr dirty="0" spc="-25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compared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/>
              <a:t>skin</a:t>
            </a:r>
            <a:r>
              <a:rPr dirty="0" spc="-30"/>
              <a:t> </a:t>
            </a:r>
            <a:r>
              <a:rPr dirty="0"/>
              <a:t>of a</a:t>
            </a:r>
            <a:r>
              <a:rPr dirty="0" spc="-20"/>
              <a:t> </a:t>
            </a:r>
            <a:r>
              <a:rPr dirty="0"/>
              <a:t>person</a:t>
            </a:r>
          </a:p>
          <a:p>
            <a:pPr marL="113030" marR="531495">
              <a:lnSpc>
                <a:spcPct val="114999"/>
              </a:lnSpc>
            </a:pPr>
            <a:r>
              <a:rPr dirty="0"/>
              <a:t>suffering</a:t>
            </a:r>
            <a:r>
              <a:rPr dirty="0" spc="-45"/>
              <a:t> </a:t>
            </a:r>
            <a:r>
              <a:rPr dirty="0"/>
              <a:t>from</a:t>
            </a:r>
            <a:r>
              <a:rPr dirty="0" spc="-20"/>
              <a:t> </a:t>
            </a:r>
            <a:r>
              <a:rPr dirty="0" spc="-5"/>
              <a:t>leprosy.</a:t>
            </a:r>
            <a:r>
              <a:rPr dirty="0" spc="-30"/>
              <a:t> </a:t>
            </a:r>
            <a:r>
              <a:rPr dirty="0"/>
              <a:t>Bleeding</a:t>
            </a:r>
            <a:r>
              <a:rPr dirty="0" spc="-15"/>
              <a:t> </a:t>
            </a:r>
            <a:r>
              <a:rPr dirty="0"/>
              <a:t>bark-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sap</a:t>
            </a:r>
            <a:r>
              <a:rPr dirty="0" spc="-20"/>
              <a:t> </a:t>
            </a:r>
            <a:r>
              <a:rPr dirty="0"/>
              <a:t>coming</a:t>
            </a:r>
            <a:r>
              <a:rPr dirty="0" spc="-25"/>
              <a:t> </a:t>
            </a:r>
            <a:r>
              <a:rPr dirty="0"/>
              <a:t>out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tree</a:t>
            </a:r>
            <a:r>
              <a:rPr dirty="0" spc="-15"/>
              <a:t> </a:t>
            </a:r>
            <a:r>
              <a:rPr dirty="0" spc="-5"/>
              <a:t>where</a:t>
            </a:r>
            <a:r>
              <a:rPr dirty="0" spc="-10"/>
              <a:t> </a:t>
            </a:r>
            <a:r>
              <a:rPr dirty="0"/>
              <a:t>it</a:t>
            </a:r>
            <a:r>
              <a:rPr dirty="0" spc="-10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cut</a:t>
            </a:r>
            <a:r>
              <a:rPr dirty="0" spc="-25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compared</a:t>
            </a:r>
            <a:r>
              <a:rPr dirty="0" spc="-4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the </a:t>
            </a:r>
            <a:r>
              <a:rPr dirty="0" spc="-370"/>
              <a:t> </a:t>
            </a:r>
            <a:r>
              <a:rPr dirty="0" spc="-5"/>
              <a:t>bleeding</a:t>
            </a:r>
            <a:r>
              <a:rPr dirty="0" spc="-35"/>
              <a:t> </a:t>
            </a:r>
            <a:r>
              <a:rPr dirty="0" spc="-5"/>
              <a:t>from</a:t>
            </a:r>
            <a:r>
              <a:rPr dirty="0" spc="-35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 spc="-5"/>
              <a:t>wound</a:t>
            </a:r>
            <a:r>
              <a:rPr dirty="0" spc="-10"/>
              <a:t> </a:t>
            </a:r>
            <a:r>
              <a:rPr dirty="0" spc="-5"/>
              <a:t>of</a:t>
            </a:r>
            <a:r>
              <a:rPr dirty="0" spc="-15"/>
              <a:t> </a:t>
            </a:r>
            <a:r>
              <a:rPr dirty="0"/>
              <a:t>a</a:t>
            </a:r>
            <a:r>
              <a:rPr dirty="0" spc="-10"/>
              <a:t> </a:t>
            </a:r>
            <a:r>
              <a:rPr dirty="0" spc="-5"/>
              <a:t>person</a:t>
            </a:r>
            <a:r>
              <a:rPr dirty="0" spc="-30"/>
              <a:t> </a:t>
            </a:r>
            <a:r>
              <a:rPr dirty="0"/>
              <a:t>.</a:t>
            </a:r>
          </a:p>
          <a:p>
            <a:pPr marL="113030" marR="1642110">
              <a:lnSpc>
                <a:spcPct val="114999"/>
              </a:lnSpc>
              <a:buAutoNum type="arabicPeriod" startAt="4"/>
              <a:tabLst>
                <a:tab pos="309880" algn="l"/>
              </a:tabLst>
            </a:pPr>
            <a:r>
              <a:rPr dirty="0"/>
              <a:t>Alliteration:</a:t>
            </a:r>
            <a:r>
              <a:rPr dirty="0" spc="-50"/>
              <a:t> </a:t>
            </a:r>
            <a:r>
              <a:rPr dirty="0"/>
              <a:t>Repetition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a</a:t>
            </a:r>
            <a:r>
              <a:rPr dirty="0" spc="-5"/>
              <a:t> </a:t>
            </a:r>
            <a:r>
              <a:rPr dirty="0"/>
              <a:t>consonant</a:t>
            </a:r>
            <a:r>
              <a:rPr dirty="0" spc="-40"/>
              <a:t> </a:t>
            </a:r>
            <a:r>
              <a:rPr dirty="0"/>
              <a:t>sound</a:t>
            </a:r>
            <a:r>
              <a:rPr dirty="0" spc="-3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 spc="-5"/>
              <a:t>two</a:t>
            </a:r>
            <a:r>
              <a:rPr dirty="0" spc="10"/>
              <a:t> </a:t>
            </a:r>
            <a:r>
              <a:rPr dirty="0"/>
              <a:t>or</a:t>
            </a:r>
            <a:r>
              <a:rPr dirty="0" spc="-20"/>
              <a:t> </a:t>
            </a:r>
            <a:r>
              <a:rPr dirty="0" spc="-5"/>
              <a:t>more</a:t>
            </a:r>
            <a:r>
              <a:rPr dirty="0" spc="-20"/>
              <a:t> </a:t>
            </a:r>
            <a:r>
              <a:rPr dirty="0"/>
              <a:t>closely</a:t>
            </a:r>
            <a:r>
              <a:rPr dirty="0" spc="-20"/>
              <a:t> </a:t>
            </a:r>
            <a:r>
              <a:rPr dirty="0"/>
              <a:t>placed</a:t>
            </a:r>
            <a:r>
              <a:rPr dirty="0" spc="-30"/>
              <a:t> </a:t>
            </a:r>
            <a:r>
              <a:rPr dirty="0" spc="-5"/>
              <a:t>words. </a:t>
            </a:r>
            <a:r>
              <a:rPr dirty="0" spc="-375"/>
              <a:t> </a:t>
            </a:r>
            <a:r>
              <a:rPr dirty="0" spc="-5"/>
              <a:t>Bleeding</a:t>
            </a:r>
            <a:r>
              <a:rPr dirty="0" spc="-35"/>
              <a:t> </a:t>
            </a:r>
            <a:r>
              <a:rPr dirty="0" spc="-5"/>
              <a:t>bark-</a:t>
            </a:r>
            <a:r>
              <a:rPr dirty="0" spc="-30"/>
              <a:t> </a:t>
            </a:r>
            <a:r>
              <a:rPr dirty="0" spc="-5"/>
              <a:t>‘b’</a:t>
            </a:r>
            <a:r>
              <a:rPr dirty="0"/>
              <a:t> sound</a:t>
            </a:r>
          </a:p>
          <a:p>
            <a:pPr marL="113030">
              <a:lnSpc>
                <a:spcPct val="100000"/>
              </a:lnSpc>
              <a:spcBef>
                <a:spcPts val="254"/>
              </a:spcBef>
            </a:pPr>
            <a:r>
              <a:rPr dirty="0" spc="5"/>
              <a:t>White</a:t>
            </a:r>
            <a:r>
              <a:rPr dirty="0" spc="-55"/>
              <a:t> </a:t>
            </a:r>
            <a:r>
              <a:rPr dirty="0"/>
              <a:t>and</a:t>
            </a:r>
            <a:r>
              <a:rPr dirty="0" spc="-30"/>
              <a:t> </a:t>
            </a:r>
            <a:r>
              <a:rPr dirty="0" spc="-5"/>
              <a:t>wet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‘w’</a:t>
            </a:r>
            <a:r>
              <a:rPr dirty="0" spc="-5"/>
              <a:t> sound</a:t>
            </a:r>
          </a:p>
          <a:p>
            <a:pPr marL="113030" marR="2924810">
              <a:lnSpc>
                <a:spcPct val="114999"/>
              </a:lnSpc>
              <a:buAutoNum type="arabicPeriod" startAt="5"/>
              <a:tabLst>
                <a:tab pos="309880" algn="l"/>
              </a:tabLst>
            </a:pPr>
            <a:r>
              <a:rPr dirty="0"/>
              <a:t>Repetition</a:t>
            </a:r>
            <a:r>
              <a:rPr dirty="0" spc="-50"/>
              <a:t> </a:t>
            </a:r>
            <a:r>
              <a:rPr dirty="0"/>
              <a:t>:</a:t>
            </a:r>
            <a:r>
              <a:rPr dirty="0" spc="-10"/>
              <a:t> </a:t>
            </a:r>
            <a:r>
              <a:rPr dirty="0"/>
              <a:t>a</a:t>
            </a:r>
            <a:r>
              <a:rPr dirty="0" spc="-10"/>
              <a:t> </a:t>
            </a:r>
            <a:r>
              <a:rPr dirty="0" spc="-5"/>
              <a:t>word</a:t>
            </a:r>
            <a:r>
              <a:rPr dirty="0" spc="-15"/>
              <a:t> </a:t>
            </a:r>
            <a:r>
              <a:rPr dirty="0"/>
              <a:t>or</a:t>
            </a:r>
            <a:r>
              <a:rPr dirty="0" spc="-15"/>
              <a:t> </a:t>
            </a:r>
            <a:r>
              <a:rPr dirty="0"/>
              <a:t>sentence</a:t>
            </a:r>
            <a:r>
              <a:rPr dirty="0" spc="-45"/>
              <a:t> </a:t>
            </a:r>
            <a:r>
              <a:rPr dirty="0"/>
              <a:t>is</a:t>
            </a:r>
            <a:r>
              <a:rPr dirty="0" spc="-10"/>
              <a:t> </a:t>
            </a:r>
            <a:r>
              <a:rPr dirty="0"/>
              <a:t>repeated</a:t>
            </a:r>
            <a:r>
              <a:rPr dirty="0" spc="-5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lay</a:t>
            </a:r>
            <a:r>
              <a:rPr dirty="0" spc="-10"/>
              <a:t> </a:t>
            </a:r>
            <a:r>
              <a:rPr dirty="0"/>
              <a:t>emphasis</a:t>
            </a:r>
            <a:r>
              <a:rPr dirty="0" spc="-45"/>
              <a:t> </a:t>
            </a:r>
            <a:r>
              <a:rPr dirty="0"/>
              <a:t>on</a:t>
            </a:r>
            <a:r>
              <a:rPr dirty="0" spc="-20"/>
              <a:t> </a:t>
            </a:r>
            <a:r>
              <a:rPr dirty="0"/>
              <a:t>it. </a:t>
            </a:r>
            <a:r>
              <a:rPr dirty="0" spc="-375"/>
              <a:t> </a:t>
            </a:r>
            <a:r>
              <a:rPr dirty="0" spc="-5"/>
              <a:t>‘Pulled</a:t>
            </a:r>
            <a:r>
              <a:rPr dirty="0" spc="-30"/>
              <a:t> </a:t>
            </a:r>
            <a:r>
              <a:rPr dirty="0" spc="-5"/>
              <a:t>out’</a:t>
            </a:r>
            <a:r>
              <a:rPr dirty="0" spc="-15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repeated.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2945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 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</a:t>
            </a:r>
            <a:r>
              <a:rPr dirty="0" sz="4000" spc="-2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EDUCATIONAL</a:t>
            </a:r>
            <a:r>
              <a:rPr dirty="0" sz="4000" spc="1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dc:title>PowerPoint Presentation</dc:title>
  <dcterms:created xsi:type="dcterms:W3CDTF">2022-04-01T17:44:06Z</dcterms:created>
  <dcterms:modified xsi:type="dcterms:W3CDTF">2022-04-01T17:44:06Z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2022-04-01T00:00:00Z</vt:filetime>
  </property>
</Properties>
</file>