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9" r:id="rId2"/>
    <p:sldId id="257" r:id="rId3"/>
    <p:sldId id="271" r:id="rId4"/>
    <p:sldId id="319" r:id="rId5"/>
    <p:sldId id="320" r:id="rId6"/>
    <p:sldId id="313" r:id="rId7"/>
    <p:sldId id="321" r:id="rId8"/>
    <p:sldId id="323" r:id="rId9"/>
    <p:sldId id="315" r:id="rId10"/>
    <p:sldId id="288" r:id="rId11"/>
    <p:sldId id="272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1">
    <p:pos x="6000" y="100"/>
    <p:text>+amanrouniyar@odmegroup.org How come the website here is ODM Egroup and not ODM PS?
_Assigned to you_
-Swoyan Satyendu</p:text>
  </p:cm>
  <p:cm authorId="0" dt="2020-06-17T16:36:04.724" idx="2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0D83E-96DA-4E95-9852-A5A0888B4FA0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09D4D-DCA5-42CE-AD13-116A9F0E3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09D4D-DCA5-42CE-AD13-116A9F0E329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09D4D-DCA5-42CE-AD13-116A9F0E329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09D4D-DCA5-42CE-AD13-116A9F0E329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09D4D-DCA5-42CE-AD13-116A9F0E329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09D4D-DCA5-42CE-AD13-116A9F0E329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09D4D-DCA5-42CE-AD13-116A9F0E329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9510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5740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95BC3-464E-46C3-8811-736621F8A725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36853"/>
            <a:ext cx="9144000" cy="182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22676" y="238381"/>
            <a:ext cx="1578401" cy="10447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08058306-BF91-46FC-AD56-319FF458E495}"/>
              </a:ext>
            </a:extLst>
          </p:cNvPr>
          <p:cNvSpPr/>
          <p:nvPr/>
        </p:nvSpPr>
        <p:spPr>
          <a:xfrm>
            <a:off x="17748" y="-3631"/>
            <a:ext cx="9108504" cy="6858000"/>
          </a:xfrm>
          <a:prstGeom prst="roundRect">
            <a:avLst>
              <a:gd name="adj" fmla="val 683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C1937871-2B51-4E25-95D2-9FBAAB52F7C6}"/>
              </a:ext>
            </a:extLst>
          </p:cNvPr>
          <p:cNvSpPr txBox="1">
            <a:spLocks/>
          </p:cNvSpPr>
          <p:nvPr/>
        </p:nvSpPr>
        <p:spPr>
          <a:xfrm>
            <a:off x="1156238" y="888409"/>
            <a:ext cx="7886700" cy="93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6600" u="sng" dirty="0">
                <a:solidFill>
                  <a:srgbClr val="FF0000"/>
                </a:solidFill>
              </a:rPr>
              <a:t>MORNING PRAYER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3FFA661-1113-45A2-9347-4089C8108E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837473B0-CC2E-450A-ABE3-18F120FF3D39}">
                <a1611:picAttrSrcUrl xmlns="" xmlns:a1611="http://schemas.microsoft.com/office/drawing/2016/11/main" r:id=""/>
              </a:ext>
            </a:extLst>
          </a:blip>
          <a:stretch>
            <a:fillRect/>
          </a:stretch>
        </p:blipFill>
        <p:spPr>
          <a:xfrm>
            <a:off x="1584417" y="1759112"/>
            <a:ext cx="3169118" cy="38157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2471295-C671-4398-A562-CBE748DACE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504" b="89474" l="3333" r="98000">
                        <a14:foregroundMark x1="67333" y1="14286" x2="77333" y2="17293"/>
                        <a14:foregroundMark x1="74000" y1="6015" x2="85333" y2="12782"/>
                        <a14:foregroundMark x1="92667" y1="14286" x2="92667" y2="53383"/>
                        <a14:foregroundMark x1="95333" y1="48120" x2="98000" y2="53383"/>
                        <a14:foregroundMark x1="78667" y1="1504" x2="76000" y2="2256"/>
                        <a14:foregroundMark x1="17333" y1="6767" x2="22667" y2="41353"/>
                        <a14:foregroundMark x1="22667" y1="41353" x2="18667" y2="78195"/>
                        <a14:foregroundMark x1="9333" y1="15038" x2="35333" y2="12782"/>
                        <a14:foregroundMark x1="3333" y1="19549" x2="3333" y2="33083"/>
                        <a14:foregroundMark x1="28000" y1="58647" x2="24000" y2="69173"/>
                        <a14:foregroundMark x1="10000" y1="60150" x2="10000" y2="66165"/>
                      </a14:backgroundRemoval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"/>
              </a:ext>
            </a:extLst>
          </a:blip>
          <a:stretch>
            <a:fillRect/>
          </a:stretch>
        </p:blipFill>
        <p:spPr>
          <a:xfrm>
            <a:off x="6633708" y="3425369"/>
            <a:ext cx="2242768" cy="2651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>
            <a:normAutofit/>
          </a:bodyPr>
          <a:lstStyle/>
          <a:p>
            <a:r>
              <a:rPr lang="or-IN" sz="5400" b="1" u="sng" dirty="0" smtClean="0">
                <a:solidFill>
                  <a:srgbClr val="FF0000"/>
                </a:solidFill>
              </a:rPr>
              <a:t>ଗୃହକର୍ମ</a:t>
            </a: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47800"/>
            <a:ext cx="8686800" cy="4800600"/>
          </a:xfrm>
        </p:spPr>
        <p:txBody>
          <a:bodyPr>
            <a:normAutofit/>
          </a:bodyPr>
          <a:lstStyle/>
          <a:p>
            <a:pPr algn="l"/>
            <a:r>
              <a:rPr lang="or-IN" sz="5100" b="1" dirty="0" smtClean="0">
                <a:solidFill>
                  <a:schemeClr val="tx1"/>
                </a:solidFill>
              </a:rPr>
              <a:t> ଅଭ୍ୟାସ-୭ କୁ ଖାତାରେ କର     |</a:t>
            </a:r>
            <a:r>
              <a:rPr lang="or-IN" sz="5800" b="1" dirty="0" smtClean="0"/>
              <a:t>     </a:t>
            </a:r>
            <a:endParaRPr lang="en-US" sz="5800" b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90800"/>
            <a:ext cx="6705600" cy="388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181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: Rounded Corners 5">
            <a:extLst>
              <a:ext uri="{FF2B5EF4-FFF2-40B4-BE49-F238E27FC236}">
                <a16:creationId xmlns="" xmlns:a16="http://schemas.microsoft.com/office/drawing/2014/main" id="{98147A21-62CD-4DE5-86D1-2253CA6B760D}"/>
              </a:ext>
            </a:extLst>
          </p:cNvPr>
          <p:cNvSpPr/>
          <p:nvPr/>
        </p:nvSpPr>
        <p:spPr>
          <a:xfrm>
            <a:off x="35442" y="30569"/>
            <a:ext cx="12156557" cy="6827432"/>
          </a:xfrm>
          <a:prstGeom prst="roundRect">
            <a:avLst>
              <a:gd name="adj" fmla="val 7712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>
            <a:noAutofit/>
          </a:bodyPr>
          <a:lstStyle/>
          <a:p>
            <a:r>
              <a:rPr lang="or-IN" sz="3600" b="1" u="sng" dirty="0" smtClean="0">
                <a:solidFill>
                  <a:srgbClr val="FF0000"/>
                </a:solidFill>
              </a:rPr>
              <a:t>ଲବ୍ଧ ଜ୍ଞାନର ଫଳାଫଳ-</a:t>
            </a:r>
            <a:r>
              <a:rPr lang="or-IN" sz="3600" dirty="0" smtClean="0">
                <a:solidFill>
                  <a:srgbClr val="FF0000"/>
                </a:solidFill>
              </a:rPr>
              <a:t/>
            </a:r>
            <a:br>
              <a:rPr lang="or-IN" sz="3600" dirty="0" smtClean="0">
                <a:solidFill>
                  <a:srgbClr val="FF0000"/>
                </a:solidFill>
              </a:rPr>
            </a:br>
            <a:r>
              <a:rPr lang="or-IN" sz="3600" dirty="0" smtClean="0">
                <a:solidFill>
                  <a:srgbClr val="FF0000"/>
                </a:solidFill>
              </a:rPr>
              <a:t>ପିଲାମାନଙ୍କର  ଶ୍ରବଣ,କଥନ,ପଠନ ଓ ଲିଖନ ଶୈଳୀର ଅଭିବୃଦ୍ଧି ଘଟିବ |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5943600" cy="4191000"/>
          </a:xfrm>
          <a:prstGeom prst="rect">
            <a:avLst/>
          </a:prstGeom>
        </p:spPr>
      </p:pic>
      <p:sp>
        <p:nvSpPr>
          <p:cNvPr id="5" name="Rectangle: Rounded Corners 5">
            <a:extLst>
              <a:ext uri="{FF2B5EF4-FFF2-40B4-BE49-F238E27FC236}">
                <a16:creationId xmlns="" xmlns:a16="http://schemas.microsoft.com/office/drawing/2014/main" id="{98147A21-62CD-4DE5-86D1-2253CA6B760D}"/>
              </a:ext>
            </a:extLst>
          </p:cNvPr>
          <p:cNvSpPr/>
          <p:nvPr/>
        </p:nvSpPr>
        <p:spPr>
          <a:xfrm>
            <a:off x="35442" y="30569"/>
            <a:ext cx="12156557" cy="6827432"/>
          </a:xfrm>
          <a:prstGeom prst="roundRect">
            <a:avLst>
              <a:gd name="adj" fmla="val 7712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45810" y="5838501"/>
            <a:ext cx="1232526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02638" y="1088900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5D0D2EB-B77D-47E5-9EB6-2484026EF594}"/>
              </a:ext>
            </a:extLst>
          </p:cNvPr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411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36829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0" y="533400"/>
            <a:ext cx="8763000" cy="917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sz="29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81000" y="1981200"/>
            <a:ext cx="8458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/>
              <a:t>SESSION </a:t>
            </a:r>
            <a:r>
              <a:rPr lang="en-US" sz="2800" b="1" smtClean="0"/>
              <a:t>:7</a:t>
            </a:r>
            <a:endParaRPr lang="en-US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1" dirty="0"/>
              <a:t>CLASS </a:t>
            </a:r>
            <a:r>
              <a:rPr lang="en-IN" sz="2800" b="1" dirty="0" smtClean="0"/>
              <a:t>:3</a:t>
            </a:r>
            <a:endParaRPr lang="en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SUBJECT : </a:t>
            </a:r>
            <a:r>
              <a:rPr lang="en" sz="2800" b="1" dirty="0" smtClean="0"/>
              <a:t>ODIA</a:t>
            </a:r>
            <a:endParaRPr sz="2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CHAPTER NUMBER</a:t>
            </a:r>
            <a:r>
              <a:rPr lang="en" sz="2800" b="1" dirty="0" smtClean="0"/>
              <a:t>: 0</a:t>
            </a:r>
            <a:r>
              <a:rPr lang="en-US" sz="2800" b="1" dirty="0" smtClean="0"/>
              <a:t>8</a:t>
            </a:r>
            <a:endParaRPr sz="2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/>
              <a:t>CHAPTER NAME :</a:t>
            </a:r>
            <a:r>
              <a:rPr lang="or-IN" sz="2800" b="1" dirty="0" smtClean="0"/>
              <a:t>ସୁନ୍ଦର ଆମ ଘର       </a:t>
            </a:r>
            <a:endParaRPr lang="en" sz="2800" b="1" dirty="0"/>
          </a:p>
          <a:p>
            <a:pPr lvl="0"/>
            <a:r>
              <a:rPr lang="en" sz="2800" b="1" dirty="0"/>
              <a:t>SUBTOPIC </a:t>
            </a:r>
            <a:r>
              <a:rPr lang="en" sz="2800" b="1" dirty="0" smtClean="0"/>
              <a:t>:</a:t>
            </a:r>
            <a:r>
              <a:rPr lang="or-IN" sz="2800" b="1" dirty="0" smtClean="0"/>
              <a:t>  ଅଭ୍ୟାସ – ୪, ୬ ଓ ୯     </a:t>
            </a:r>
            <a:endParaRPr sz="2800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228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: Rounded Corners 5">
            <a:extLst>
              <a:ext uri="{FF2B5EF4-FFF2-40B4-BE49-F238E27FC236}">
                <a16:creationId xmlns="" xmlns:a16="http://schemas.microsoft.com/office/drawing/2014/main" id="{98147A21-62CD-4DE5-86D1-2253CA6B760D}"/>
              </a:ext>
            </a:extLst>
          </p:cNvPr>
          <p:cNvSpPr/>
          <p:nvPr/>
        </p:nvSpPr>
        <p:spPr>
          <a:xfrm>
            <a:off x="35442" y="30569"/>
            <a:ext cx="12156557" cy="6827432"/>
          </a:xfrm>
          <a:prstGeom prst="roundRect">
            <a:avLst>
              <a:gd name="adj" fmla="val 7712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447800"/>
          </a:xfrm>
        </p:spPr>
        <p:txBody>
          <a:bodyPr>
            <a:noAutofit/>
          </a:bodyPr>
          <a:lstStyle/>
          <a:p>
            <a:r>
              <a:rPr lang="or-IN" sz="3200" u="sng" dirty="0" smtClean="0">
                <a:solidFill>
                  <a:srgbClr val="FF0000"/>
                </a:solidFill>
              </a:rPr>
              <a:t>ଅଧ୍ୟୟନର ଉଦ୍ଦେଶ୍ୟ </a:t>
            </a:r>
            <a:r>
              <a:rPr lang="or-IN" sz="3200" dirty="0" smtClean="0">
                <a:solidFill>
                  <a:srgbClr val="FF0000"/>
                </a:solidFill>
              </a:rPr>
              <a:t>–</a:t>
            </a:r>
            <a:br>
              <a:rPr lang="or-IN" sz="3200" dirty="0" smtClean="0">
                <a:solidFill>
                  <a:srgbClr val="FF0000"/>
                </a:solidFill>
              </a:rPr>
            </a:br>
            <a:r>
              <a:rPr lang="or-IN" sz="3200" dirty="0" smtClean="0">
                <a:solidFill>
                  <a:srgbClr val="FF0000"/>
                </a:solidFill>
              </a:rPr>
              <a:t>ପିଲାମାନଙ୍କର </a:t>
            </a:r>
            <a:r>
              <a:rPr lang="or-IN" sz="3200" smtClean="0">
                <a:solidFill>
                  <a:srgbClr val="FF0000"/>
                </a:solidFill>
              </a:rPr>
              <a:t>ପଠନ,କଥନ,ଶ୍ରବଣ </a:t>
            </a:r>
            <a:r>
              <a:rPr lang="or-IN" sz="3200" smtClean="0">
                <a:solidFill>
                  <a:srgbClr val="FF0000"/>
                </a:solidFill>
              </a:rPr>
              <a:t>ଓ ଲିଖନ ଶୈଳୀ </a:t>
            </a:r>
            <a:r>
              <a:rPr lang="or-IN" sz="3200" dirty="0" smtClean="0">
                <a:solidFill>
                  <a:srgbClr val="FF0000"/>
                </a:solidFill>
              </a:rPr>
              <a:t>ର ଅଭିବୃଦ୍ଧି କରାଇବା | 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248400" cy="4648200"/>
          </a:xfrm>
          <a:prstGeom prst="rect">
            <a:avLst/>
          </a:prstGeom>
        </p:spPr>
      </p:pic>
      <p:sp>
        <p:nvSpPr>
          <p:cNvPr id="7" name="Rectangle: Rounded Corners 5">
            <a:extLst>
              <a:ext uri="{FF2B5EF4-FFF2-40B4-BE49-F238E27FC236}">
                <a16:creationId xmlns="" xmlns:a16="http://schemas.microsoft.com/office/drawing/2014/main" id="{98147A21-62CD-4DE5-86D1-2253CA6B760D}"/>
              </a:ext>
            </a:extLst>
          </p:cNvPr>
          <p:cNvSpPr/>
          <p:nvPr/>
        </p:nvSpPr>
        <p:spPr>
          <a:xfrm>
            <a:off x="35442" y="30569"/>
            <a:ext cx="12156557" cy="6827432"/>
          </a:xfrm>
          <a:prstGeom prst="roundRect">
            <a:avLst>
              <a:gd name="adj" fmla="val 7712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: Rounded Corners 5">
            <a:extLst>
              <a:ext uri="{FF2B5EF4-FFF2-40B4-BE49-F238E27FC236}">
                <a16:creationId xmlns="" xmlns:a16="http://schemas.microsoft.com/office/drawing/2014/main" id="{98147A21-62CD-4DE5-86D1-2253CA6B760D}"/>
              </a:ext>
            </a:extLst>
          </p:cNvPr>
          <p:cNvSpPr/>
          <p:nvPr/>
        </p:nvSpPr>
        <p:spPr>
          <a:xfrm>
            <a:off x="35442" y="30569"/>
            <a:ext cx="12156557" cy="6827432"/>
          </a:xfrm>
          <a:prstGeom prst="roundRect">
            <a:avLst>
              <a:gd name="adj" fmla="val 7712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or-IN" sz="4800" dirty="0" smtClean="0">
                <a:solidFill>
                  <a:srgbClr val="FF0000"/>
                </a:solidFill>
              </a:rPr>
              <a:t>ସୁନ୍ଦର  ଆମ  ଘର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686800" cy="5562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or-IN" b="1" dirty="0" smtClean="0">
                <a:latin typeface="+mj-lt"/>
                <a:cs typeface="+mj-cs"/>
              </a:rPr>
              <a:t> ଆମେ ଯେଉଁ ଘରେ ରହୁ ସିଏ ଭାରି ସୁନ୍ଦର</a:t>
            </a:r>
          </a:p>
          <a:p>
            <a:pPr>
              <a:buNone/>
            </a:pPr>
            <a:r>
              <a:rPr lang="or-IN" b="1" dirty="0" smtClean="0">
                <a:latin typeface="+mj-lt"/>
                <a:cs typeface="+mj-cs"/>
              </a:rPr>
              <a:t> ଧୂଳି ଅଳନ୍ଧୁ  ନଥାଏ ବଡ ସଫାସୁତର     |</a:t>
            </a:r>
          </a:p>
          <a:p>
            <a:pPr>
              <a:buNone/>
            </a:pPr>
            <a:r>
              <a:rPr lang="or-IN" b="1" dirty="0" smtClean="0">
                <a:latin typeface="+mj-lt"/>
                <a:cs typeface="+mj-cs"/>
              </a:rPr>
              <a:t> ଜାତିଜାତି  ମନ୍ଦାରରେ ହସେ ଆମ ବଗିଚା </a:t>
            </a:r>
          </a:p>
          <a:p>
            <a:pPr>
              <a:buNone/>
            </a:pPr>
            <a:r>
              <a:rPr lang="or-IN" b="1" dirty="0" smtClean="0">
                <a:latin typeface="+mj-lt"/>
                <a:cs typeface="+mj-cs"/>
              </a:rPr>
              <a:t> ନିରିମଳ  ପରିବେଶ  ଚାରିଆଡ  ଫରଚା   |</a:t>
            </a:r>
          </a:p>
          <a:p>
            <a:pPr>
              <a:buNone/>
            </a:pPr>
            <a:r>
              <a:rPr lang="or-IN" b="1" dirty="0" smtClean="0">
                <a:latin typeface="+mj-lt"/>
                <a:cs typeface="+mj-cs"/>
              </a:rPr>
              <a:t> ଘରଟି ଆମର ଅଛି ନଈବନ୍ଧ କଡରେ</a:t>
            </a:r>
          </a:p>
          <a:p>
            <a:pPr>
              <a:buNone/>
            </a:pPr>
            <a:r>
              <a:rPr lang="or-IN" b="1" dirty="0" smtClean="0">
                <a:latin typeface="+mj-lt"/>
                <a:cs typeface="+mj-cs"/>
              </a:rPr>
              <a:t> ଅପରାଜିତାର  ଲତା  ମାଡିଥାଏ  ବାଡରେ  |</a:t>
            </a:r>
          </a:p>
          <a:p>
            <a:pPr>
              <a:buNone/>
            </a:pPr>
            <a:r>
              <a:rPr lang="or-IN" b="1" dirty="0" smtClean="0">
                <a:latin typeface="+mj-lt"/>
                <a:cs typeface="+mj-cs"/>
              </a:rPr>
              <a:t> ପଢାପଢି  ସାରିଦେଇ  ଭାଇବନ୍ଧୁ  ମେଳରେ</a:t>
            </a:r>
          </a:p>
          <a:p>
            <a:pPr>
              <a:buNone/>
            </a:pPr>
            <a:r>
              <a:rPr lang="or-IN" b="1" dirty="0" smtClean="0">
                <a:latin typeface="+mj-lt"/>
                <a:cs typeface="+mj-cs"/>
              </a:rPr>
              <a:t> ଆନନ୍ଦରେ  ଖେଳ ଖେଳୁ ନିତି  ସଞ୍ଜବେଳରେ  |</a:t>
            </a:r>
          </a:p>
          <a:p>
            <a:pPr>
              <a:buNone/>
            </a:pPr>
            <a:r>
              <a:rPr lang="or-IN" b="1" dirty="0" smtClean="0">
                <a:latin typeface="+mj-lt"/>
                <a:cs typeface="+mj-cs"/>
              </a:rPr>
              <a:t> ସୁନ୍ଦର ଘରକୁ  ଆମେ  କରୁନା  ତ  ଅସନା</a:t>
            </a:r>
          </a:p>
          <a:p>
            <a:pPr>
              <a:buNone/>
            </a:pPr>
            <a:r>
              <a:rPr lang="or-IN" b="1" dirty="0" smtClean="0">
                <a:latin typeface="+mj-lt"/>
                <a:cs typeface="+mj-cs"/>
              </a:rPr>
              <a:t> ଆନନ୍ଦରେ  ଥାଉ ସଦା  ମନମାରି  ବସୁନା    |</a:t>
            </a:r>
          </a:p>
          <a:p>
            <a:endParaRPr lang="or-IN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0"/>
            <a:ext cx="2895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286000"/>
            <a:ext cx="289560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3505200"/>
            <a:ext cx="1066800" cy="96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54862" y="2209800"/>
            <a:ext cx="10891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0400" y="5410201"/>
            <a:ext cx="2133600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: Rounded Corners 5">
            <a:extLst>
              <a:ext uri="{FF2B5EF4-FFF2-40B4-BE49-F238E27FC236}">
                <a16:creationId xmlns="" xmlns:a16="http://schemas.microsoft.com/office/drawing/2014/main" id="{98147A21-62CD-4DE5-86D1-2253CA6B760D}"/>
              </a:ext>
            </a:extLst>
          </p:cNvPr>
          <p:cNvSpPr/>
          <p:nvPr/>
        </p:nvSpPr>
        <p:spPr>
          <a:xfrm>
            <a:off x="35442" y="30569"/>
            <a:ext cx="12156557" cy="6827432"/>
          </a:xfrm>
          <a:prstGeom prst="roundRect">
            <a:avLst>
              <a:gd name="adj" fmla="val 7712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705600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solidFill>
                  <a:srgbClr val="FF0000"/>
                </a:solidFill>
              </a:rPr>
              <a:t> </a:t>
            </a:r>
            <a:r>
              <a:rPr lang="or-IN" sz="3600" u="sng" dirty="0" smtClean="0">
                <a:solidFill>
                  <a:srgbClr val="FF0000"/>
                </a:solidFill>
              </a:rPr>
              <a:t>ଅଭ୍ୟାସ -୪ ପ୍ରତ୍ୟେକ ଶବ୍ଦକୁ ବ୍ୟବହାର କରିଗୋଟିଏ ଲେଖାଏଁ ବାକ୍ୟ ଲେଖ |   </a:t>
            </a:r>
            <a:r>
              <a:rPr lang="en-US" sz="3600" u="sng" dirty="0" smtClean="0">
                <a:solidFill>
                  <a:srgbClr val="FF0000"/>
                </a:solidFill>
              </a:rPr>
              <a:t/>
            </a:r>
            <a:br>
              <a:rPr lang="en-US" sz="3600" u="sng" dirty="0" smtClean="0">
                <a:solidFill>
                  <a:srgbClr val="FF0000"/>
                </a:solidFill>
              </a:rPr>
            </a:br>
            <a:r>
              <a:rPr lang="or-IN" sz="3200" dirty="0" smtClean="0"/>
              <a:t>ଚାନ୍ଦୁଆ – </a:t>
            </a:r>
            <a:br>
              <a:rPr lang="or-IN" sz="3200" dirty="0" smtClean="0"/>
            </a:br>
            <a:r>
              <a:rPr lang="or-IN" sz="3200" dirty="0" smtClean="0"/>
              <a:t>ସୁନ୍ଦର - </a:t>
            </a:r>
            <a:br>
              <a:rPr lang="or-IN" sz="3200" dirty="0" smtClean="0"/>
            </a:br>
            <a:r>
              <a:rPr lang="or-IN" sz="3200" dirty="0" smtClean="0"/>
              <a:t>ଅନ୍ଧାର - </a:t>
            </a:r>
            <a:br>
              <a:rPr lang="or-IN" sz="3200" dirty="0" smtClean="0"/>
            </a:br>
            <a:r>
              <a:rPr lang="or-IN" sz="3200" dirty="0" smtClean="0"/>
              <a:t>ନଈବନ୍ଧ -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or-IN" sz="3200" u="sng" dirty="0" smtClean="0">
                <a:solidFill>
                  <a:srgbClr val="FF0000"/>
                </a:solidFill>
              </a:rPr>
              <a:t>ଅଭ୍ୟାସ -୬ ଧନ୍ଦାକୁ ପଢ ଓ କୁହ |</a:t>
            </a:r>
            <a:r>
              <a:rPr lang="or-IN" dirty="0" smtClean="0"/>
              <a:t/>
            </a:r>
            <a:br>
              <a:rPr lang="or-IN" dirty="0" smtClean="0"/>
            </a:br>
            <a:r>
              <a:rPr lang="or-IN" sz="3600" dirty="0" smtClean="0"/>
              <a:t> ମୋ ମୁହଁ ଚାହିଁଲେ ତୋ ମୁହଁ ଦିଶେ  </a:t>
            </a:r>
            <a:r>
              <a:rPr lang="en-US" sz="3600" u="sng" dirty="0" smtClean="0">
                <a:solidFill>
                  <a:srgbClr val="FF0000"/>
                </a:solidFill>
              </a:rPr>
              <a:t/>
            </a:r>
            <a:br>
              <a:rPr lang="en-US" sz="3600" u="sng" dirty="0" smtClean="0">
                <a:solidFill>
                  <a:srgbClr val="FF0000"/>
                </a:solidFill>
              </a:rPr>
            </a:br>
            <a:r>
              <a:rPr lang="or-IN" sz="3600" dirty="0" smtClean="0"/>
              <a:t>                          ଗାଁ ସହରରେ ସବୁଠି ମିଳେ  </a:t>
            </a:r>
            <a:br>
              <a:rPr lang="or-IN" sz="3600" dirty="0" smtClean="0"/>
            </a:br>
            <a:r>
              <a:rPr lang="or-IN" sz="3600" dirty="0" smtClean="0"/>
              <a:t> ମୋରି  ଭିତରେ କରେ ମୁଁ ବନ୍ଦୀ </a:t>
            </a:r>
            <a:br>
              <a:rPr lang="or-IN" sz="3600" dirty="0" smtClean="0"/>
            </a:br>
            <a:r>
              <a:rPr lang="or-IN" sz="3600" dirty="0" smtClean="0"/>
              <a:t>                             ଜଗତ  ଯାକକୁ  ପାରଇ ବାନ୍ଧି  |</a:t>
            </a:r>
            <a:br>
              <a:rPr lang="or-IN" sz="3600" dirty="0" smtClean="0"/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Rectangle: Rounded Corners 5">
            <a:extLst>
              <a:ext uri="{FF2B5EF4-FFF2-40B4-BE49-F238E27FC236}">
                <a16:creationId xmlns="" xmlns:a16="http://schemas.microsoft.com/office/drawing/2014/main" id="{98147A21-62CD-4DE5-86D1-2253CA6B760D}"/>
              </a:ext>
            </a:extLst>
          </p:cNvPr>
          <p:cNvSpPr/>
          <p:nvPr/>
        </p:nvSpPr>
        <p:spPr>
          <a:xfrm>
            <a:off x="35442" y="30569"/>
            <a:ext cx="12156557" cy="6827432"/>
          </a:xfrm>
          <a:prstGeom prst="roundRect">
            <a:avLst>
              <a:gd name="adj" fmla="val 7712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705600"/>
          </a:xfrm>
        </p:spPr>
        <p:txBody>
          <a:bodyPr>
            <a:normAutofit fontScale="90000"/>
          </a:bodyPr>
          <a:lstStyle/>
          <a:p>
            <a:r>
              <a:rPr lang="en-US" sz="3600" u="sng" dirty="0" smtClean="0">
                <a:solidFill>
                  <a:srgbClr val="FF0000"/>
                </a:solidFill>
              </a:rPr>
              <a:t> </a:t>
            </a:r>
            <a:r>
              <a:rPr lang="or-IN" sz="3600" u="sng" dirty="0" smtClean="0">
                <a:solidFill>
                  <a:srgbClr val="FF0000"/>
                </a:solidFill>
              </a:rPr>
              <a:t>ଅଭ୍ୟାସ -୪ ପ୍ରତ୍ୟେକ ଶବ୍ଦକୁ ବ୍ୟବହାର କରିଗୋଟିଏ ଲେଖାଏଁ ବାକ୍ୟ ଲେଖ |   </a:t>
            </a:r>
            <a:r>
              <a:rPr lang="en-US" sz="3600" u="sng" dirty="0" smtClean="0">
                <a:solidFill>
                  <a:srgbClr val="FF0000"/>
                </a:solidFill>
              </a:rPr>
              <a:t/>
            </a:r>
            <a:br>
              <a:rPr lang="en-US" sz="3600" u="sng" dirty="0" smtClean="0">
                <a:solidFill>
                  <a:srgbClr val="FF0000"/>
                </a:solidFill>
              </a:rPr>
            </a:br>
            <a:r>
              <a:rPr lang="or-IN" dirty="0" smtClean="0"/>
              <a:t>ଚାନ୍ଦୁଆ – ପିପିଲିରେ  ଚାନ୍ଦୁଆ  ମିଳେ |</a:t>
            </a:r>
            <a:br>
              <a:rPr lang="or-IN" dirty="0" smtClean="0"/>
            </a:br>
            <a:r>
              <a:rPr lang="or-IN" dirty="0" smtClean="0"/>
              <a:t>ସୁନ୍ଦର –ବଗିଚାରେ ଫୁଲ ଗୁଡିକ ବହୁତ ସୁନ୍ଦର ଦେଖାଯାଉଛି  | </a:t>
            </a:r>
            <a:br>
              <a:rPr lang="or-IN" dirty="0" smtClean="0"/>
            </a:br>
            <a:r>
              <a:rPr lang="or-IN" dirty="0" smtClean="0"/>
              <a:t>ଅନ୍ଧାର – ସାଧାରଣତଃ ପିଲାମାନେ ଅନ୍ଧାରକୁ ଡରନ୍ତି  |</a:t>
            </a:r>
            <a:br>
              <a:rPr lang="or-IN" dirty="0" smtClean="0"/>
            </a:br>
            <a:r>
              <a:rPr lang="or-IN" dirty="0" smtClean="0"/>
              <a:t>ନଈବନ୍ଧ – ଆମ ଗ୍ରାମଟି ନଈବନ୍ଧ କଡରେ ଅବସ୍ଥିତ  |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or-IN" sz="3200" u="sng" dirty="0" smtClean="0">
                <a:solidFill>
                  <a:srgbClr val="FF0000"/>
                </a:solidFill>
              </a:rPr>
              <a:t>ଅଭ୍ୟାସ -୬ ଧନ୍ଦାକୁ ପଢ ଓ କୁହ |</a:t>
            </a:r>
            <a:r>
              <a:rPr lang="or-IN" dirty="0" smtClean="0"/>
              <a:t/>
            </a:r>
            <a:br>
              <a:rPr lang="or-IN" dirty="0" smtClean="0"/>
            </a:br>
            <a:r>
              <a:rPr lang="or-IN" sz="3600" dirty="0" smtClean="0"/>
              <a:t> </a:t>
            </a:r>
            <a:r>
              <a:rPr lang="or-IN" dirty="0" smtClean="0"/>
              <a:t>ମୋ ମୁହଁ ଚାହିଁଲେ ତୋ ମୁହଁ ଦିଶେ  </a:t>
            </a:r>
            <a:r>
              <a:rPr lang="en-US" u="sng" dirty="0" smtClean="0">
                <a:solidFill>
                  <a:srgbClr val="FF0000"/>
                </a:solidFill>
              </a:rPr>
              <a:t/>
            </a:r>
            <a:br>
              <a:rPr lang="en-US" u="sng" dirty="0" smtClean="0">
                <a:solidFill>
                  <a:srgbClr val="FF0000"/>
                </a:solidFill>
              </a:rPr>
            </a:br>
            <a:r>
              <a:rPr lang="or-IN" dirty="0" smtClean="0"/>
              <a:t>                          ଗାଁ ସହରରେ ସବୁଠି ମିଳେ  </a:t>
            </a:r>
            <a:br>
              <a:rPr lang="or-IN" dirty="0" smtClean="0"/>
            </a:br>
            <a:r>
              <a:rPr lang="or-IN" dirty="0" smtClean="0"/>
              <a:t> ମୋରି  ଭିତରେ କରେ ମୁଁ ବନ୍ଦୀ </a:t>
            </a:r>
            <a:br>
              <a:rPr lang="or-IN" dirty="0" smtClean="0"/>
            </a:br>
            <a:r>
              <a:rPr lang="or-IN" dirty="0" smtClean="0"/>
              <a:t>                             ଜଗତ  ଯାକକୁ  ପାରଇ ବାନ୍ଧି  |</a:t>
            </a:r>
            <a:br>
              <a:rPr lang="or-IN" dirty="0" smtClean="0"/>
            </a:br>
            <a:r>
              <a:rPr lang="or-IN" dirty="0" smtClean="0"/>
              <a:t> ଊ - </a:t>
            </a:r>
            <a:r>
              <a:rPr lang="or-IN" dirty="0" smtClean="0">
                <a:solidFill>
                  <a:srgbClr val="FF0000"/>
                </a:solidFill>
              </a:rPr>
              <a:t>ଦର୍ପଣ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: Rounded Corners 5">
            <a:extLst>
              <a:ext uri="{FF2B5EF4-FFF2-40B4-BE49-F238E27FC236}">
                <a16:creationId xmlns="" xmlns:a16="http://schemas.microsoft.com/office/drawing/2014/main" id="{98147A21-62CD-4DE5-86D1-2253CA6B760D}"/>
              </a:ext>
            </a:extLst>
          </p:cNvPr>
          <p:cNvSpPr/>
          <p:nvPr/>
        </p:nvSpPr>
        <p:spPr>
          <a:xfrm>
            <a:off x="35442" y="30569"/>
            <a:ext cx="12156557" cy="6827432"/>
          </a:xfrm>
          <a:prstGeom prst="roundRect">
            <a:avLst>
              <a:gd name="adj" fmla="val 7712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05600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solidFill>
                  <a:srgbClr val="FF0000"/>
                </a:solidFill>
              </a:rPr>
              <a:t> </a:t>
            </a:r>
            <a:r>
              <a:rPr lang="or-IN" sz="3600" u="sng" dirty="0" smtClean="0">
                <a:solidFill>
                  <a:srgbClr val="FF0000"/>
                </a:solidFill>
              </a:rPr>
              <a:t>ଅଭ୍ୟାସ -୯ ତଳେ କେତୋଟି କଥା କୁହାଯାଇଛି |ତୁମେ ସେଥିରୁ କେଉଁଟିକୁ  ପସନ୍ଦ କରୁଛ ତା ନିକଟରେ ଠିକ ଚିହ୍ନ ଦିଅ</a:t>
            </a:r>
            <a:br>
              <a:rPr lang="or-IN" sz="3600" u="sng" dirty="0" smtClean="0">
                <a:solidFill>
                  <a:srgbClr val="FF0000"/>
                </a:solidFill>
              </a:rPr>
            </a:br>
            <a:r>
              <a:rPr lang="or-IN" sz="3600" u="sng" dirty="0" smtClean="0">
                <a:solidFill>
                  <a:srgbClr val="FF0000"/>
                </a:solidFill>
              </a:rPr>
              <a:t> </a:t>
            </a:r>
            <a:br>
              <a:rPr lang="or-IN" sz="3600" u="sng" dirty="0" smtClean="0">
                <a:solidFill>
                  <a:srgbClr val="FF0000"/>
                </a:solidFill>
              </a:rPr>
            </a:br>
            <a:r>
              <a:rPr lang="or-IN" sz="3600" dirty="0" smtClean="0"/>
              <a:t>କ-ଘରର ଚାରିପାଖରେ ଥିବା ଅଳିଆଗୁଡିକୁ ସଫା କରିବା  |</a:t>
            </a:r>
            <a:br>
              <a:rPr lang="or-IN" sz="3600" dirty="0" smtClean="0"/>
            </a:br>
            <a:r>
              <a:rPr lang="or-IN" sz="3600" dirty="0" smtClean="0"/>
              <a:t> </a:t>
            </a:r>
            <a:br>
              <a:rPr lang="or-IN" sz="3600" dirty="0" smtClean="0"/>
            </a:br>
            <a:r>
              <a:rPr lang="or-IN" sz="3600" dirty="0" smtClean="0"/>
              <a:t/>
            </a:r>
            <a:br>
              <a:rPr lang="or-IN" sz="3600" dirty="0" smtClean="0"/>
            </a:br>
            <a:r>
              <a:rPr lang="or-IN" sz="3600" dirty="0" smtClean="0"/>
              <a:t>ଖ- ଅଳିଆଗୁଡିକୁ  ଘର ନିକଟରେ ଗଦା କରିବା  |</a:t>
            </a:r>
            <a:br>
              <a:rPr lang="or-IN" sz="3600" dirty="0" smtClean="0"/>
            </a:br>
            <a:r>
              <a:rPr lang="or-IN" sz="3600" dirty="0" smtClean="0"/>
              <a:t/>
            </a:r>
            <a:br>
              <a:rPr lang="or-IN" sz="3600" dirty="0" smtClean="0"/>
            </a:br>
            <a:r>
              <a:rPr lang="or-IN" sz="3600" dirty="0" smtClean="0"/>
              <a:t>ଗ- ଘରଠାରୁ  ଦୂରରେ ଅଳିଆଗୁଡିକୁ  ପୋତିଦେବା |</a:t>
            </a:r>
            <a:br>
              <a:rPr lang="or-IN" sz="3600" dirty="0" smtClean="0"/>
            </a:br>
            <a:r>
              <a:rPr lang="or-IN" sz="3600" dirty="0" smtClean="0"/>
              <a:t/>
            </a:r>
            <a:br>
              <a:rPr lang="or-IN" sz="3600" dirty="0" smtClean="0"/>
            </a:br>
            <a:r>
              <a:rPr lang="or-IN" sz="3600" dirty="0" smtClean="0"/>
              <a:t>ଘ –ଅଳିଆଗୁଡିକୁ ରାସ୍ତାରେ ଫୋପାଡିଦେବା  |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6858000" y="2209800"/>
            <a:ext cx="15240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0" y="4419600"/>
            <a:ext cx="12954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15200" y="3276600"/>
            <a:ext cx="15240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29200" y="6019800"/>
            <a:ext cx="15240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/>
        </p:nvSpPr>
        <p:spPr>
          <a:xfrm rot="18881870">
            <a:off x="7228134" y="2323177"/>
            <a:ext cx="630428" cy="232511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-Shape 10"/>
          <p:cNvSpPr/>
          <p:nvPr/>
        </p:nvSpPr>
        <p:spPr>
          <a:xfrm rot="18881870">
            <a:off x="7837734" y="4532977"/>
            <a:ext cx="630428" cy="232511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8991600" cy="6324600"/>
          </a:xfrm>
        </p:spPr>
        <p:txBody>
          <a:bodyPr>
            <a:normAutofit fontScale="90000"/>
          </a:bodyPr>
          <a:lstStyle/>
          <a:p>
            <a:r>
              <a:rPr lang="or-IN" sz="4900" u="sng" dirty="0" smtClean="0">
                <a:solidFill>
                  <a:srgbClr val="FF0000"/>
                </a:solidFill>
              </a:rPr>
              <a:t>ପ୍ରଶ୍ନ ଉତ୍ତର ଦିଅ </a:t>
            </a:r>
            <a:r>
              <a:rPr lang="or-IN" u="sng" dirty="0" smtClean="0">
                <a:solidFill>
                  <a:srgbClr val="FF0000"/>
                </a:solidFill>
              </a:rPr>
              <a:t/>
            </a:r>
            <a:br>
              <a:rPr lang="or-IN" u="sng" dirty="0" smtClean="0">
                <a:solidFill>
                  <a:srgbClr val="FF0000"/>
                </a:solidFill>
              </a:rPr>
            </a:br>
            <a:r>
              <a:rPr lang="or-IN" sz="3100" u="sng" dirty="0" smtClean="0">
                <a:solidFill>
                  <a:srgbClr val="FF0000"/>
                </a:solidFill>
              </a:rPr>
              <a:t/>
            </a:r>
            <a:br>
              <a:rPr lang="or-IN" sz="3100" u="sng" dirty="0" smtClean="0">
                <a:solidFill>
                  <a:srgbClr val="FF0000"/>
                </a:solidFill>
              </a:rPr>
            </a:br>
            <a:r>
              <a:rPr lang="or-IN" dirty="0" smtClean="0"/>
              <a:t>ଆମେ ରହୁଥିବା ଘରଟି କିପରି ଅଟେ ?</a:t>
            </a:r>
            <a:br>
              <a:rPr lang="or-IN" dirty="0" smtClean="0"/>
            </a:br>
            <a:r>
              <a:rPr lang="or-IN" dirty="0" smtClean="0"/>
              <a:t>ଆମେ ଆମ ଘରକୁ କିପରି ରଖିବା ଉଚିତ ? </a:t>
            </a:r>
            <a:br>
              <a:rPr lang="or-IN" dirty="0" smtClean="0"/>
            </a:br>
            <a:r>
              <a:rPr lang="or-IN" dirty="0" smtClean="0"/>
              <a:t>ଜାତି ଜାତି  ମନ୍ଦାରରେ କଣ ହସିଉଠେ ?</a:t>
            </a:r>
            <a:br>
              <a:rPr lang="or-IN" dirty="0" smtClean="0"/>
            </a:br>
            <a:r>
              <a:rPr lang="or-IN" dirty="0" smtClean="0"/>
              <a:t>ଘରଟି ଆମର କେଉଁଠାରେ ଅବସ୍ଥିତ ?</a:t>
            </a:r>
            <a:br>
              <a:rPr lang="or-IN" dirty="0" smtClean="0"/>
            </a:br>
            <a:r>
              <a:rPr lang="or-IN" dirty="0" smtClean="0"/>
              <a:t>ବାଡରେ କେଉଁ ଲତା ମାଡିଥାଏ ?</a:t>
            </a:r>
            <a:br>
              <a:rPr lang="or-IN" dirty="0" smtClean="0"/>
            </a:br>
            <a:r>
              <a:rPr lang="or-IN" dirty="0" smtClean="0"/>
              <a:t>ଆମେ କଣ ସାରିଦେଇ ଭାଇବନ୍ଧୁ ମେଳରେ ଖେଳ ଖେଳୁ ?</a:t>
            </a:r>
            <a:br>
              <a:rPr lang="or-IN" dirty="0" smtClean="0"/>
            </a:br>
            <a:r>
              <a:rPr lang="or-IN" dirty="0" smtClean="0"/>
              <a:t>ଆମେ ଆନନ୍ଦ ମନରେ କେତେ ବେଳେ ଖେଳ ଖେଳୁ ?</a:t>
            </a:r>
            <a:br>
              <a:rPr lang="or-IN" dirty="0" smtClean="0"/>
            </a:br>
            <a:r>
              <a:rPr lang="or-IN" dirty="0" smtClean="0"/>
              <a:t>ସୁନ୍ଦର ଘରକୁ ଆମେ କଣ କରିବା ଉଚିତ ନୁହେଁ ଓ କିପରି ରଖିବା ଉଚିତ ?</a:t>
            </a:r>
            <a:r>
              <a:rPr lang="or-IN" sz="3600" dirty="0" smtClean="0"/>
              <a:t/>
            </a:r>
            <a:br>
              <a:rPr lang="or-IN" sz="3600" dirty="0" smtClean="0"/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Rectangle: Rounded Corners 5">
            <a:extLst>
              <a:ext uri="{FF2B5EF4-FFF2-40B4-BE49-F238E27FC236}">
                <a16:creationId xmlns="" xmlns:a16="http://schemas.microsoft.com/office/drawing/2014/main" id="{98147A21-62CD-4DE5-86D1-2253CA6B760D}"/>
              </a:ext>
            </a:extLst>
          </p:cNvPr>
          <p:cNvSpPr/>
          <p:nvPr/>
        </p:nvSpPr>
        <p:spPr>
          <a:xfrm>
            <a:off x="35442" y="30569"/>
            <a:ext cx="12156557" cy="6827432"/>
          </a:xfrm>
          <a:prstGeom prst="roundRect">
            <a:avLst>
              <a:gd name="adj" fmla="val 7712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6286" y="0"/>
            <a:ext cx="275771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3548</TotalTime>
  <Words>172</Words>
  <Application>Microsoft Office PowerPoint</Application>
  <PresentationFormat>On-screen Show (4:3)</PresentationFormat>
  <Paragraphs>36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ଅଧ୍ୟୟନର ଉଦ୍ଦେଶ୍ୟ – ପିଲାମାନଙ୍କର ପଠନ,କଥନ,ଶ୍ରବଣ ଓ ଲିଖନ ଶୈଳୀ ର ଅଭିବୃଦ୍ଧି କରାଇବା |  </vt:lpstr>
      <vt:lpstr>Slide 4</vt:lpstr>
      <vt:lpstr>ସୁନ୍ଦର  ଆମ  ଘର</vt:lpstr>
      <vt:lpstr> ଅଭ୍ୟାସ -୪ ପ୍ରତ୍ୟେକ ଶବ୍ଦକୁ ବ୍ୟବହାର କରିଗୋଟିଏ ଲେଖାଏଁ ବାକ୍ୟ ଲେଖ |    ଚାନ୍ଦୁଆ –  ସୁନ୍ଦର -  ଅନ୍ଧାର -  ନଈବନ୍ଧ - ଅଭ୍ୟାସ -୬ ଧନ୍ଦାକୁ ପଢ ଓ କୁହ |  ମୋ ମୁହଁ ଚାହିଁଲେ ତୋ ମୁହଁ ଦିଶେ                             ଗାଁ ସହରରେ ସବୁଠି ମିଳେ    ମୋରି  ଭିତରେ କରେ ମୁଁ ବନ୍ଦୀ                               ଜଗତ  ଯାକକୁ  ପାରଇ ବାନ୍ଧି  | </vt:lpstr>
      <vt:lpstr> ଅଭ୍ୟାସ -୪ ପ୍ରତ୍ୟେକ ଶବ୍ଦକୁ ବ୍ୟବହାର କରିଗୋଟିଏ ଲେଖାଏଁ ବାକ୍ୟ ଲେଖ |    ଚାନ୍ଦୁଆ – ପିପିଲିରେ  ଚାନ୍ଦୁଆ  ମିଳେ | ସୁନ୍ଦର –ବଗିଚାରେ ଫୁଲ ଗୁଡିକ ବହୁତ ସୁନ୍ଦର ଦେଖାଯାଉଛି  |  ଅନ୍ଧାର – ସାଧାରଣତଃ ପିଲାମାନେ ଅନ୍ଧାରକୁ ଡରନ୍ତି  | ନଈବନ୍ଧ – ଆମ ଗ୍ରାମଟି ନଈବନ୍ଧ କଡରେ ଅବସ୍ଥିତ  | ଅଭ୍ୟାସ -୬ ଧନ୍ଦାକୁ ପଢ ଓ କୁହ |  ମୋ ମୁହଁ ଚାହିଁଲେ ତୋ ମୁହଁ ଦିଶେ                             ଗାଁ ସହରରେ ସବୁଠି ମିଳେ    ମୋରି  ଭିତରେ କରେ ମୁଁ ବନ୍ଦୀ                               ଜଗତ  ଯାକକୁ  ପାରଇ ବାନ୍ଧି  |  ଊ - ଦର୍ପଣ </vt:lpstr>
      <vt:lpstr> ଅଭ୍ୟାସ -୯ ତଳେ କେତୋଟି କଥା କୁହାଯାଇଛି |ତୁମେ ସେଥିରୁ କେଉଁଟିକୁ  ପସନ୍ଦ କରୁଛ ତା ନିକଟରେ ଠିକ ଚିହ୍ନ ଦିଅ   କ-ଘରର ଚାରିପାଖରେ ଥିବା ଅଳିଆଗୁଡିକୁ ସଫା କରିବା  |    ଖ- ଅଳିଆଗୁଡିକୁ  ଘର ନିକଟରେ ଗଦା କରିବା  |  ଗ- ଘରଠାରୁ  ଦୂରରେ ଅଳିଆଗୁଡିକୁ  ପୋତିଦେବା |  ଘ –ଅଳିଆଗୁଡିକୁ ରାସ୍ତାରେ ଫୋପାଡିଦେବା  |</vt:lpstr>
      <vt:lpstr>ପ୍ରଶ୍ନ ଉତ୍ତର ଦିଅ   ଆମେ ରହୁଥିବା ଘରଟି କିପରି ଅଟେ ? ଆମେ ଆମ ଘରକୁ କିପରି ରଖିବା ଉଚିତ ?  ଜାତି ଜାତି  ମନ୍ଦାରରେ କଣ ହସିଉଠେ ? ଘରଟି ଆମର କେଉଁଠାରେ ଅବସ୍ଥିତ ? ବାଡରେ କେଉଁ ଲତା ମାଡିଥାଏ ? ଆମେ କଣ ସାରିଦେଇ ଭାଇବନ୍ଧୁ ମେଳରେ ଖେଳ ଖେଳୁ ? ଆମେ ଆନନ୍ଦ ମନରେ କେତେ ବେଳେ ଖେଳ ଖେଳୁ ? ସୁନ୍ଦର ଘରକୁ ଆମେ କଣ କରିବା ଉଚିତ ନୁହେଁ ଓ କିପରି ରଖିବା ଉଚିତ ? </vt:lpstr>
      <vt:lpstr>ଗୃହକର୍ମ</vt:lpstr>
      <vt:lpstr>ଲବ୍ଧ ଜ୍ଞାନର ଫଳାଫଳ- ପିଲାମାନଙ୍କର  ଶ୍ରବଣ,କଥନ,ପଠନ ଓ ଲିଖନ ଶୈଳୀର ଅଭିବୃଦ୍ଧି ଘଟିବ |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52</cp:revision>
  <dcterms:created xsi:type="dcterms:W3CDTF">2021-03-21T16:27:02Z</dcterms:created>
  <dcterms:modified xsi:type="dcterms:W3CDTF">2021-08-13T15:14:26Z</dcterms:modified>
</cp:coreProperties>
</file>