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9" r:id="rId2"/>
    <p:sldId id="257" r:id="rId3"/>
    <p:sldId id="271" r:id="rId4"/>
    <p:sldId id="289" r:id="rId5"/>
    <p:sldId id="300" r:id="rId6"/>
    <p:sldId id="274" r:id="rId7"/>
    <p:sldId id="299" r:id="rId8"/>
    <p:sldId id="275" r:id="rId9"/>
    <p:sldId id="296" r:id="rId10"/>
    <p:sldId id="290" r:id="rId11"/>
    <p:sldId id="288" r:id="rId12"/>
    <p:sldId id="272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2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09D4D-DCA5-42CE-AD13-116A9F0E329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53"/>
            <a:ext cx="9144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22676" y="238381"/>
            <a:ext cx="1578401" cy="10447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8058306-BF91-46FC-AD56-319FF458E495}"/>
              </a:ext>
            </a:extLst>
          </p:cNvPr>
          <p:cNvSpPr/>
          <p:nvPr/>
        </p:nvSpPr>
        <p:spPr>
          <a:xfrm>
            <a:off x="17748" y="-3631"/>
            <a:ext cx="9108504" cy="6858000"/>
          </a:xfrm>
          <a:prstGeom prst="roundRect">
            <a:avLst>
              <a:gd name="adj" fmla="val 683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C1937871-2B51-4E25-95D2-9FBAAB52F7C6}"/>
              </a:ext>
            </a:extLst>
          </p:cNvPr>
          <p:cNvSpPr txBox="1">
            <a:spLocks/>
          </p:cNvSpPr>
          <p:nvPr/>
        </p:nvSpPr>
        <p:spPr>
          <a:xfrm>
            <a:off x="1156238" y="888409"/>
            <a:ext cx="7886700" cy="93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6600" u="sng" dirty="0">
                <a:solidFill>
                  <a:srgbClr val="FF0000"/>
                </a:solidFill>
              </a:rPr>
              <a:t>MORNING PRAYER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3FFA661-1113-45A2-9347-4089C8108E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837473B0-CC2E-450A-ABE3-18F120FF3D39}">
                <a1611:picAttrSrcUrl xmlns=""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1584417" y="1759112"/>
            <a:ext cx="3169118" cy="3815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2471295-C671-4398-A562-CBE748DACE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504" b="89474" l="3333" r="98000">
                        <a14:foregroundMark x1="67333" y1="14286" x2="77333" y2="17293"/>
                        <a14:foregroundMark x1="74000" y1="6015" x2="85333" y2="12782"/>
                        <a14:foregroundMark x1="92667" y1="14286" x2="92667" y2="53383"/>
                        <a14:foregroundMark x1="95333" y1="48120" x2="98000" y2="53383"/>
                        <a14:foregroundMark x1="78667" y1="1504" x2="76000" y2="2256"/>
                        <a14:foregroundMark x1="17333" y1="6767" x2="22667" y2="41353"/>
                        <a14:foregroundMark x1="22667" y1="41353" x2="18667" y2="78195"/>
                        <a14:foregroundMark x1="9333" y1="15038" x2="35333" y2="12782"/>
                        <a14:foregroundMark x1="3333" y1="19549" x2="3333" y2="33083"/>
                        <a14:foregroundMark x1="28000" y1="58647" x2="24000" y2="69173"/>
                        <a14:foregroundMark x1="10000" y1="60150" x2="10000" y2="66165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"/>
              </a:ext>
            </a:extLst>
          </a:blip>
          <a:stretch>
            <a:fillRect/>
          </a:stretch>
        </p:blipFill>
        <p:spPr>
          <a:xfrm>
            <a:off x="6633708" y="3425369"/>
            <a:ext cx="2242768" cy="265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or-IN" sz="4400" u="sng" dirty="0" smtClean="0">
                <a:solidFill>
                  <a:srgbClr val="FF0000"/>
                </a:solidFill>
              </a:rPr>
              <a:t>ପ୍ରଶ୍ନ ଗୁଡିକର ଉତ୍ତର ଦିଅ |</a:t>
            </a:r>
            <a:r>
              <a:rPr lang="or-IN" u="sng" dirty="0" smtClean="0">
                <a:solidFill>
                  <a:srgbClr val="FF0000"/>
                </a:solidFill>
              </a:rPr>
              <a:t/>
            </a:r>
            <a:br>
              <a:rPr lang="or-IN" u="sng" dirty="0" smtClean="0">
                <a:solidFill>
                  <a:srgbClr val="FF0000"/>
                </a:solidFill>
              </a:rPr>
            </a:br>
            <a:r>
              <a:rPr lang="or-IN" dirty="0" smtClean="0"/>
              <a:t>୧ –</a:t>
            </a:r>
            <a:r>
              <a:rPr lang="or-IN" sz="3200" dirty="0" smtClean="0"/>
              <a:t>ଦୁଷ୍ମନ୍ତ ବାବୁଙ୍କ ଘର କେଉଁ ଠାରେ ଅବସ୍ଥିତ  ?</a:t>
            </a:r>
            <a:br>
              <a:rPr lang="or-IN" sz="3200" dirty="0" smtClean="0"/>
            </a:br>
            <a:r>
              <a:rPr lang="or-IN" sz="3200" dirty="0" smtClean="0"/>
              <a:t>୨ –ଦୁଷ୍ମନ୍ତ ବାବୁ କୁଆଡେ ବୁଲିଯିବା ପାଇଁ ଯୋଜନା କଲେ  ?</a:t>
            </a:r>
            <a:br>
              <a:rPr lang="or-IN" sz="3200" dirty="0" smtClean="0"/>
            </a:br>
            <a:r>
              <a:rPr lang="or-IN" sz="3200" dirty="0" smtClean="0"/>
              <a:t>୩ – ଦୁଷ୍ମନ୍ତ ବାବୁ କେଉଁ ମାନଙ୍କୁ ନେଇ ବୁଲି ବାହାରିଲେ ?</a:t>
            </a:r>
            <a:br>
              <a:rPr lang="or-IN" sz="3200" dirty="0" smtClean="0"/>
            </a:br>
            <a:r>
              <a:rPr lang="or-IN" sz="3200" dirty="0" smtClean="0"/>
              <a:t>୪ –ଭଟ୍ଟାରିକା ରେ କିଏ ପୂଜା ପାଆନ୍ତି ?</a:t>
            </a:r>
            <a:br>
              <a:rPr lang="or-IN" sz="3200" dirty="0" smtClean="0"/>
            </a:br>
            <a:r>
              <a:rPr lang="or-IN" sz="3200" dirty="0" smtClean="0"/>
              <a:t>୫ –ଜେଜେଙ୍କର କଣ ନେବାକୁ ସେମାନେ ଭୁଲିଲେ ନାହିଁ ?</a:t>
            </a:r>
            <a:br>
              <a:rPr lang="or-IN" sz="3200" dirty="0" smtClean="0"/>
            </a:br>
            <a:r>
              <a:rPr lang="or-IN" sz="3200" dirty="0" smtClean="0"/>
              <a:t>୬ – ଗାଡି ଆସି କେଉଁ ଠାରେ  ରହିଲା  ?</a:t>
            </a:r>
            <a:br>
              <a:rPr lang="or-IN" sz="3200" dirty="0" smtClean="0"/>
            </a:br>
            <a:r>
              <a:rPr lang="or-IN" sz="3200" dirty="0" smtClean="0"/>
              <a:t>୭ –ଗାଡିଟି ମନ୍ଥର ଗତିରେ କେଉଁଠାରେ ଚାଲିଲା  ?</a:t>
            </a:r>
            <a:br>
              <a:rPr lang="or-IN" sz="3200" dirty="0" smtClean="0"/>
            </a:br>
            <a:r>
              <a:rPr lang="or-IN" sz="3200" dirty="0" smtClean="0"/>
              <a:t>୮ –ଖାଦ୍ୟ ନ ଖାଇଲେ କଣ ହେବ ବୋଲି ଜେଜେ କହିଲେ    ?</a:t>
            </a:r>
            <a:br>
              <a:rPr lang="or-IN" sz="3200" dirty="0" smtClean="0"/>
            </a:br>
            <a:r>
              <a:rPr lang="or-IN" sz="3200" dirty="0" smtClean="0"/>
              <a:t>୯-ପିଲାମାନେ ଜେଜେଙ୍କୁ କଣ କହିବା ପାଇଁ ଅନୁରୋଧ କଲେ ?</a:t>
            </a:r>
            <a:br>
              <a:rPr lang="or-IN" sz="3200" dirty="0" smtClean="0"/>
            </a:br>
            <a:r>
              <a:rPr lang="or-IN" sz="3200" dirty="0" smtClean="0"/>
              <a:t>୧୦ –ପଦ୍ୟାନ୍ତ ଓ ଥଟ୍ଟାତାମସା  ଭିତରେ ଗାଡିଟି କେଉଁଠାରେ </a:t>
            </a:r>
            <a:br>
              <a:rPr lang="or-IN" sz="3200" dirty="0" smtClean="0"/>
            </a:br>
            <a:r>
              <a:rPr lang="or-IN" sz="3200" dirty="0" smtClean="0"/>
              <a:t>        ପହଂଚିଗଲା 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or-IN" sz="5400" b="1" u="sng" dirty="0" smtClean="0">
                <a:solidFill>
                  <a:srgbClr val="FF0000"/>
                </a:solidFill>
              </a:rPr>
              <a:t>ଗୃହକର୍ମ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8686800" cy="4800600"/>
          </a:xfrm>
        </p:spPr>
        <p:txBody>
          <a:bodyPr>
            <a:normAutofit/>
          </a:bodyPr>
          <a:lstStyle/>
          <a:p>
            <a:pPr algn="l"/>
            <a:r>
              <a:rPr lang="or-IN" sz="5100" b="1" dirty="0" smtClean="0">
                <a:solidFill>
                  <a:schemeClr val="tx1"/>
                </a:solidFill>
              </a:rPr>
              <a:t>କଠିନ ଶବ୍ଦ ର ଅର୍ଥ ଗୁଡିକୁ ମନେରଖ   |</a:t>
            </a:r>
            <a:r>
              <a:rPr lang="or-IN" sz="5800" b="1" dirty="0" smtClean="0"/>
              <a:t>     </a:t>
            </a:r>
            <a:endParaRPr lang="en-US" sz="58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90800"/>
            <a:ext cx="67056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Autofit/>
          </a:bodyPr>
          <a:lstStyle/>
          <a:p>
            <a:r>
              <a:rPr lang="or-IN" sz="3600" b="1" u="sng" dirty="0" smtClean="0">
                <a:solidFill>
                  <a:srgbClr val="FF0000"/>
                </a:solidFill>
              </a:rPr>
              <a:t>ଲବ୍ଧ ଜ୍ଞାନର ଫଳାଫଳ-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ଶ୍ରବଣ,କଥନ,ପଠନ  ଓ ଲିଖନ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5943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09600" y="1981200"/>
            <a:ext cx="81534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:10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:3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CHAPTER NUMBER</a:t>
            </a:r>
            <a:r>
              <a:rPr lang="en" sz="2800" b="1" dirty="0" smtClean="0"/>
              <a:t>: 0</a:t>
            </a:r>
            <a:r>
              <a:rPr lang="en-US" sz="2800" b="1" dirty="0" smtClean="0"/>
              <a:t>7</a:t>
            </a:r>
            <a:r>
              <a:rPr lang="or-IN" sz="2800" b="1" dirty="0" smtClean="0"/>
              <a:t> 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/>
              <a:t>CHAPTER NAME : </a:t>
            </a:r>
            <a:r>
              <a:rPr lang="or-IN" sz="2800" b="1" dirty="0" smtClean="0"/>
              <a:t>ଆସ ବୁଲିଯିବା ଭଟ୍ଟାରିକା       </a:t>
            </a:r>
            <a:endParaRPr lang="en" sz="2800" b="1" dirty="0"/>
          </a:p>
          <a:p>
            <a:pPr lvl="0"/>
            <a:r>
              <a:rPr lang="en" sz="2800" b="1" dirty="0"/>
              <a:t>SUBTOPIC </a:t>
            </a:r>
            <a:r>
              <a:rPr lang="en" sz="2800" b="1" dirty="0" smtClean="0"/>
              <a:t>:</a:t>
            </a:r>
            <a:r>
              <a:rPr lang="or-IN" sz="2800" b="1" dirty="0" smtClean="0"/>
              <a:t>  ଉପକ୍ରମ ,ପଠନ କ୍ରିୟା ଓ କଠିନ ଶବ୍ଦ  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47800"/>
          </a:xfrm>
        </p:spPr>
        <p:txBody>
          <a:bodyPr>
            <a:noAutofit/>
          </a:bodyPr>
          <a:lstStyle/>
          <a:p>
            <a:r>
              <a:rPr lang="or-IN" sz="3200" u="sng" dirty="0" smtClean="0">
                <a:solidFill>
                  <a:srgbClr val="FF0000"/>
                </a:solidFill>
              </a:rPr>
              <a:t>ଅଧ୍ୟୟନର ଉଦ୍ଦେଶ୍ୟ </a:t>
            </a:r>
            <a:r>
              <a:rPr lang="or-IN" sz="3200" dirty="0" smtClean="0">
                <a:solidFill>
                  <a:srgbClr val="FF0000"/>
                </a:solidFill>
              </a:rPr>
              <a:t>–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ଶ୍ରବଣ ,କଥନ</a:t>
            </a:r>
            <a:r>
              <a:rPr lang="en-US" sz="3200" dirty="0" smtClean="0">
                <a:solidFill>
                  <a:srgbClr val="FF0000"/>
                </a:solidFill>
              </a:rPr>
              <a:t>,</a:t>
            </a:r>
            <a:r>
              <a:rPr lang="or-IN" sz="3200" dirty="0" smtClean="0">
                <a:solidFill>
                  <a:srgbClr val="FF0000"/>
                </a:solidFill>
              </a:rPr>
              <a:t>ପଠନ ଓ ଯୁକ୍ତାକ୍ଷର ଶବ୍ଦ ଉଚ୍ଚାରଣ  ଶୈଳୀ ର ଅଭିବୃଦ୍ଧି କରାଇବା  |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62484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524000"/>
          </a:xfrm>
        </p:spPr>
        <p:txBody>
          <a:bodyPr>
            <a:noAutofit/>
          </a:bodyPr>
          <a:lstStyle/>
          <a:p>
            <a:r>
              <a:rPr lang="or-IN" sz="4400" dirty="0" smtClean="0">
                <a:solidFill>
                  <a:srgbClr val="FF0000"/>
                </a:solidFill>
              </a:rPr>
              <a:t>              ଆସ ବୁଲିଯିବା ଭଟ୍ଟାରିକା   </a:t>
            </a:r>
            <a:br>
              <a:rPr lang="or-IN" sz="4400" dirty="0" smtClean="0">
                <a:solidFill>
                  <a:srgbClr val="FF0000"/>
                </a:solidFill>
              </a:rPr>
            </a:br>
            <a:r>
              <a:rPr lang="or-IN" sz="4400" dirty="0" smtClean="0">
                <a:solidFill>
                  <a:srgbClr val="FF0000"/>
                </a:solidFill>
              </a:rPr>
              <a:t> 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026" name="AutoShape 2" descr="animated low-poly Animated Elephant 3D model | CGTr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animated low-poly Animated Elephant 3D model | CGTr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animated low-poly Animated Elephant 3D model | CGTra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6" name="AutoShape 2" descr="45,149 Indian Family Stock Photos, Pictures &amp;amp; Royalty-Free Image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0" y="56388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or-IN" dirty="0" smtClean="0"/>
              <a:t>ଭଟ୍ଟାରିକା</a:t>
            </a:r>
            <a:endParaRPr lang="en-US" dirty="0"/>
          </a:p>
        </p:txBody>
      </p:sp>
      <p:pic>
        <p:nvPicPr>
          <p:cNvPr id="1026" name="Picture 2" descr="C:\Users\HOME\Downloads\img_1917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4416323" cy="4525963"/>
          </a:xfrm>
          <a:prstGeom prst="rect">
            <a:avLst/>
          </a:prstGeom>
          <a:noFill/>
        </p:spPr>
      </p:pic>
      <p:pic>
        <p:nvPicPr>
          <p:cNvPr id="1027" name="Picture 3" descr="C:\Users\HOME\Downloads\mq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828800"/>
            <a:ext cx="3429000" cy="426720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blob:https://web.whatsapp.com/a0c40815-65d3-42ca-b015-4fba181d7c9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" name="AutoShape 2" descr="blob:https://web.whatsapp.com/a5089883-ea02-4e22-a8c6-e61f820760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blob:https://web.whatsapp.com/a5089883-ea02-4e22-a8c6-e61f820760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9000" y="56388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or-IN" dirty="0" smtClean="0"/>
              <a:t/>
            </a:r>
            <a:br>
              <a:rPr lang="or-IN" dirty="0" smtClean="0"/>
            </a:br>
            <a:endParaRPr lang="en-US" dirty="0"/>
          </a:p>
        </p:txBody>
      </p:sp>
      <p:sp>
        <p:nvSpPr>
          <p:cNvPr id="11266" name="AutoShape 2" descr="blob:https://web.whatsapp.com/bf9cc30e-d39e-4bcf-8e86-ff5eaccfe8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4" name="AutoShape 2" descr="blob:https://web.whatsapp.com/a73bbd3d-77b8-40b4-811f-bcfc781ef55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Google Shape;77;p16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911474" y="6042167"/>
            <a:ext cx="1232526" cy="81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6166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6858000"/>
          </a:xfrm>
        </p:spPr>
        <p:txBody>
          <a:bodyPr>
            <a:normAutofit fontScale="90000"/>
          </a:bodyPr>
          <a:lstStyle/>
          <a:p>
            <a:r>
              <a:rPr lang="or-IN" sz="3100" dirty="0" smtClean="0"/>
              <a:t/>
            </a:r>
            <a:br>
              <a:rPr lang="or-IN" sz="3100" dirty="0" smtClean="0"/>
            </a:br>
            <a:r>
              <a:rPr lang="or-IN" sz="4400" u="sng" dirty="0" smtClean="0">
                <a:solidFill>
                  <a:srgbClr val="FF0000"/>
                </a:solidFill>
              </a:rPr>
              <a:t>କଠିନ ଶବ୍ଦ</a:t>
            </a:r>
            <a:r>
              <a:rPr lang="or-IN" sz="3200" u="sng" dirty="0" smtClean="0">
                <a:solidFill>
                  <a:srgbClr val="FF0000"/>
                </a:solidFill>
              </a:rPr>
              <a:t/>
            </a:r>
            <a:br>
              <a:rPr lang="or-IN" sz="3200" u="sng" dirty="0" smtClean="0">
                <a:solidFill>
                  <a:srgbClr val="FF0000"/>
                </a:solidFill>
              </a:rPr>
            </a:br>
            <a:r>
              <a:rPr lang="or-IN" dirty="0" smtClean="0"/>
              <a:t> ଗ୍ରନ୍ଥ -  ପୁସ୍ତକ </a:t>
            </a:r>
            <a:br>
              <a:rPr lang="or-IN" dirty="0" smtClean="0"/>
            </a:br>
            <a:r>
              <a:rPr lang="or-IN" dirty="0" smtClean="0"/>
              <a:t> ଅଟ୍ଟାଳିକା –କୋଠାଘର  </a:t>
            </a:r>
            <a:br>
              <a:rPr lang="or-IN" dirty="0" smtClean="0"/>
            </a:br>
            <a:r>
              <a:rPr lang="or-IN" dirty="0" smtClean="0"/>
              <a:t> ମନ୍ଥର –ଧୀର ଗତି ,ଧୀରେ  ଧୀରେ </a:t>
            </a:r>
            <a:br>
              <a:rPr lang="or-IN" dirty="0" smtClean="0"/>
            </a:br>
            <a:r>
              <a:rPr lang="or-IN" dirty="0" smtClean="0"/>
              <a:t> ଶାନ୍ତିରେ  -ଧୀର ସ୍ଥିର,ଶିଷ୍ଟ </a:t>
            </a:r>
            <a:br>
              <a:rPr lang="or-IN" dirty="0" smtClean="0"/>
            </a:br>
            <a:r>
              <a:rPr lang="or-IN" dirty="0" smtClean="0"/>
              <a:t> ଦୁର୍ବଳ –ବଳହୀନ </a:t>
            </a:r>
            <a:br>
              <a:rPr lang="or-IN" dirty="0" smtClean="0"/>
            </a:br>
            <a:r>
              <a:rPr lang="or-IN" dirty="0" smtClean="0"/>
              <a:t> ପଦ୍ୟାନ୍ତ-ପଦ ବୋଲିବା </a:t>
            </a:r>
            <a:br>
              <a:rPr lang="or-IN" dirty="0" smtClean="0"/>
            </a:br>
            <a:r>
              <a:rPr lang="or-IN" dirty="0" smtClean="0"/>
              <a:t> ଥଟ୍ଟାତାମସା –ପରିହାସ ,ଟାପରା </a:t>
            </a:r>
            <a:br>
              <a:rPr lang="or-IN" dirty="0" smtClean="0"/>
            </a:br>
            <a:r>
              <a:rPr lang="or-IN" dirty="0" smtClean="0"/>
              <a:t> ଯୋଜନା –ଖସଡା (ନଦୀ ବନ୍ଧ ଯୋଜନା )</a:t>
            </a:r>
            <a:br>
              <a:rPr lang="or-IN" dirty="0" smtClean="0"/>
            </a:br>
            <a:r>
              <a:rPr lang="or-IN" dirty="0" smtClean="0"/>
              <a:t> ତଟକା – ସଜ ,ସତେଜ </a:t>
            </a:r>
            <a:br>
              <a:rPr lang="or-IN" dirty="0" smtClean="0"/>
            </a:br>
            <a:r>
              <a:rPr lang="or-IN" sz="3200" u="sng" dirty="0" smtClean="0">
                <a:solidFill>
                  <a:srgbClr val="FF0000"/>
                </a:solidFill>
              </a:rPr>
              <a:t/>
            </a:r>
            <a:br>
              <a:rPr lang="or-IN" sz="3200" u="sng" dirty="0" smtClean="0">
                <a:solidFill>
                  <a:srgbClr val="FF0000"/>
                </a:solidFill>
              </a:rPr>
            </a:br>
            <a:r>
              <a:rPr lang="or-IN" dirty="0" smtClean="0">
                <a:solidFill>
                  <a:srgbClr val="FF0000"/>
                </a:solidFill>
              </a:rPr>
              <a:t>  </a:t>
            </a:r>
            <a:r>
              <a:rPr lang="or-IN" sz="3200" dirty="0" smtClean="0">
                <a:solidFill>
                  <a:srgbClr val="FF0000"/>
                </a:solidFill>
              </a:rPr>
              <a:t/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/>
              <a:t/>
            </a:r>
            <a:br>
              <a:rPr lang="or-IN" sz="3200" dirty="0" smtClean="0"/>
            </a:br>
            <a:r>
              <a:rPr lang="or-IN" sz="3200" dirty="0" smtClean="0"/>
              <a:t/>
            </a:r>
            <a:br>
              <a:rPr lang="or-IN" sz="3200" dirty="0" smtClean="0"/>
            </a:br>
            <a:r>
              <a:rPr lang="or-IN" sz="3200" dirty="0" smtClean="0"/>
              <a:t/>
            </a:r>
            <a:br>
              <a:rPr lang="or-IN" sz="3200" dirty="0" smtClean="0"/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196" name="AutoShape 4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How To Control Snails Naturally In The Gard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64</Words>
  <Application>Microsoft Office PowerPoint</Application>
  <PresentationFormat>On-screen Show (4:3)</PresentationFormat>
  <Paragraphs>21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ଅଧ୍ୟୟନର ଉଦ୍ଦେଶ୍ୟ – ପିଲାମାନଙ୍କର ଶ୍ରବଣ ,କଥନ,ପଠନ ଓ ଯୁକ୍ତାକ୍ଷର ଶବ୍ଦ ଉଚ୍ଚାରଣ  ଶୈଳୀ ର ଅଭିବୃଦ୍ଧି କରାଇବା  |  </vt:lpstr>
      <vt:lpstr>              ଆସ ବୁଲିଯିବା ଭଟ୍ଟାରିକା      </vt:lpstr>
      <vt:lpstr>ଭଟ୍ଟାରିକା</vt:lpstr>
      <vt:lpstr>Slide 6</vt:lpstr>
      <vt:lpstr>Slide 7</vt:lpstr>
      <vt:lpstr> </vt:lpstr>
      <vt:lpstr> କଠିନ ଶବ୍ଦ  ଗ୍ରନ୍ଥ -  ପୁସ୍ତକ   ଅଟ୍ଟାଳିକା –କୋଠାଘର    ମନ୍ଥର –ଧୀର ଗତି ,ଧୀରେ  ଧୀରେ   ଶାନ୍ତିରେ  -ଧୀର ସ୍ଥିର,ଶିଷ୍ଟ   ଦୁର୍ବଳ –ବଳହୀନ   ପଦ୍ୟାନ୍ତ-ପଦ ବୋଲିବା   ଥଟ୍ଟାତାମସା –ପରିହାସ ,ଟାପରା   ଯୋଜନା –ଖସଡା (ନଦୀ ବନ୍ଧ ଯୋଜନା )  ତଟକା – ସଜ ,ସତେଜ         </vt:lpstr>
      <vt:lpstr>ପ୍ରଶ୍ନ ଗୁଡିକର ଉତ୍ତର ଦିଅ | ୧ –ଦୁଷ୍ମନ୍ତ ବାବୁଙ୍କ ଘର କେଉଁ ଠାରେ ଅବସ୍ଥିତ  ? ୨ –ଦୁଷ୍ମନ୍ତ ବାବୁ କୁଆଡେ ବୁଲିଯିବା ପାଇଁ ଯୋଜନା କଲେ  ? ୩ – ଦୁଷ୍ମନ୍ତ ବାବୁ କେଉଁ ମାନଙ୍କୁ ନେଇ ବୁଲି ବାହାରିଲେ ? ୪ –ଭଟ୍ଟାରିକା ରେ କିଏ ପୂଜା ପାଆନ୍ତି ? ୫ –ଜେଜେଙ୍କର କଣ ନେବାକୁ ସେମାନେ ଭୁଲିଲେ ନାହିଁ ? ୬ – ଗାଡି ଆସି କେଉଁ ଠାରେ  ରହିଲା  ? ୭ –ଗାଡିଟି ମନ୍ଥର ଗତିରେ କେଉଁଠାରେ ଚାଲିଲା  ? ୮ –ଖାଦ୍ୟ ନ ଖାଇଲେ କଣ ହେବ ବୋଲି ଜେଜେ କହିଲେ    ? ୯-ପିଲାମାନେ ଜେଜେଙ୍କୁ କଣ କହିବା ପାଇଁ ଅନୁରୋଧ କଲେ ? ୧୦ –ପଦ୍ୟାନ୍ତ ଓ ଥଟ୍ଟାତାମସା  ଭିତରେ ଗାଡିଟି କେଉଁଠାରେ          ପହଂଚିଗଲା ?</vt:lpstr>
      <vt:lpstr>ଗୃହକର୍ମ</vt:lpstr>
      <vt:lpstr>ଲବ୍ଧ ଜ୍ଞାନର ଫଳାଫଳ- ପିଲାମାନଙ୍କର ଶ୍ରବଣ,କଥନ,ପଠନ  ଓ ଲିଖନ ଶୈଳୀର ଅଭିବୃଦ୍ଧି ଘଟିବ |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41</cp:revision>
  <dcterms:created xsi:type="dcterms:W3CDTF">2021-03-21T16:27:02Z</dcterms:created>
  <dcterms:modified xsi:type="dcterms:W3CDTF">2021-06-30T04:30:12Z</dcterms:modified>
</cp:coreProperties>
</file>