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83011" y="5838444"/>
            <a:ext cx="1644396" cy="8153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6737" y="551179"/>
            <a:ext cx="2339340" cy="4718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98373" y="2011426"/>
            <a:ext cx="11395252" cy="3440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481366"/>
            <a:ext cx="12191999" cy="137313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7179" y="284988"/>
            <a:ext cx="2104644" cy="104546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063109" y="1739595"/>
            <a:ext cx="1809114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>
                <a:latin typeface="Calibri"/>
                <a:cs typeface="Calibri"/>
              </a:rPr>
              <a:t>BE</a:t>
            </a:r>
            <a:r>
              <a:rPr dirty="0" sz="4000" spc="-20">
                <a:latin typeface="Calibri"/>
                <a:cs typeface="Calibri"/>
              </a:rPr>
              <a:t>E</a:t>
            </a:r>
            <a:r>
              <a:rPr dirty="0" sz="4000" spc="-5">
                <a:latin typeface="Calibri"/>
                <a:cs typeface="Calibri"/>
              </a:rPr>
              <a:t>HIVE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06951" y="2358898"/>
            <a:ext cx="3319779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0" b="1">
                <a:latin typeface="Calibri"/>
                <a:cs typeface="Calibri"/>
              </a:rPr>
              <a:t>REACH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 </a:t>
            </a:r>
            <a:r>
              <a:rPr dirty="0" sz="2800" spc="-10" b="1">
                <a:latin typeface="Calibri"/>
                <a:cs typeface="Calibri"/>
              </a:rPr>
              <a:t>THE </a:t>
            </a:r>
            <a:r>
              <a:rPr dirty="0" sz="2800" spc="-25" b="1">
                <a:latin typeface="Calibri"/>
                <a:cs typeface="Calibri"/>
              </a:rPr>
              <a:t>TOP-2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07384" y="3146805"/>
            <a:ext cx="4561205" cy="87376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492500" algn="l"/>
              </a:tabLst>
            </a:pPr>
            <a:r>
              <a:rPr dirty="0" sz="1850" spc="15" b="1">
                <a:latin typeface="Arial"/>
                <a:cs typeface="Arial"/>
              </a:rPr>
              <a:t>SU</a:t>
            </a:r>
            <a:r>
              <a:rPr dirty="0" sz="1850" spc="20" b="1">
                <a:latin typeface="Arial"/>
                <a:cs typeface="Arial"/>
              </a:rPr>
              <a:t>B</a:t>
            </a:r>
            <a:r>
              <a:rPr dirty="0" sz="1850" spc="10" b="1">
                <a:latin typeface="Arial"/>
                <a:cs typeface="Arial"/>
              </a:rPr>
              <a:t>JE</a:t>
            </a:r>
            <a:r>
              <a:rPr dirty="0" sz="1850" spc="20" b="1">
                <a:latin typeface="Arial"/>
                <a:cs typeface="Arial"/>
              </a:rPr>
              <a:t>C</a:t>
            </a:r>
            <a:r>
              <a:rPr dirty="0" sz="1850" spc="10" b="1">
                <a:latin typeface="Arial"/>
                <a:cs typeface="Arial"/>
              </a:rPr>
              <a:t>T</a:t>
            </a:r>
            <a:r>
              <a:rPr dirty="0" sz="1850" spc="-30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:</a:t>
            </a:r>
            <a:r>
              <a:rPr dirty="0" sz="1850" spc="5" b="1">
                <a:latin typeface="Arial"/>
                <a:cs typeface="Arial"/>
              </a:rPr>
              <a:t> </a:t>
            </a:r>
            <a:r>
              <a:rPr dirty="0" sz="1850" spc="10" b="1">
                <a:latin typeface="Arial"/>
                <a:cs typeface="Arial"/>
              </a:rPr>
              <a:t>(SUB</a:t>
            </a:r>
            <a:r>
              <a:rPr dirty="0" sz="1850" spc="15" b="1">
                <a:latin typeface="Arial"/>
                <a:cs typeface="Arial"/>
              </a:rPr>
              <a:t>J</a:t>
            </a:r>
            <a:r>
              <a:rPr dirty="0" sz="1850" spc="10" b="1">
                <a:latin typeface="Arial"/>
                <a:cs typeface="Arial"/>
              </a:rPr>
              <a:t>ECT</a:t>
            </a:r>
            <a:r>
              <a:rPr dirty="0" sz="1850" spc="-35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</a:t>
            </a:r>
            <a:r>
              <a:rPr dirty="0" sz="1850" spc="20" b="1">
                <a:latin typeface="Arial"/>
                <a:cs typeface="Arial"/>
              </a:rPr>
              <a:t>A</a:t>
            </a:r>
            <a:r>
              <a:rPr dirty="0" sz="1850" spc="10" b="1">
                <a:latin typeface="Arial"/>
                <a:cs typeface="Arial"/>
              </a:rPr>
              <a:t>ME)</a:t>
            </a:r>
            <a:r>
              <a:rPr dirty="0" sz="1850" b="1">
                <a:latin typeface="Arial"/>
                <a:cs typeface="Arial"/>
              </a:rPr>
              <a:t>	</a:t>
            </a:r>
            <a:r>
              <a:rPr dirty="0" sz="1850" spc="15" b="1">
                <a:latin typeface="Arial"/>
                <a:cs typeface="Arial"/>
              </a:rPr>
              <a:t>ENGL</a:t>
            </a:r>
            <a:r>
              <a:rPr dirty="0" sz="1850" spc="-5" b="1">
                <a:latin typeface="Arial"/>
                <a:cs typeface="Arial"/>
              </a:rPr>
              <a:t>I</a:t>
            </a:r>
            <a:r>
              <a:rPr dirty="0" sz="1850" spc="15" b="1">
                <a:latin typeface="Arial"/>
                <a:cs typeface="Arial"/>
              </a:rPr>
              <a:t>SH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ts val="2205"/>
              </a:lnSpc>
              <a:spcBef>
                <a:spcPts val="25"/>
              </a:spcBef>
            </a:pPr>
            <a:r>
              <a:rPr dirty="0" sz="1850" spc="15" b="1">
                <a:latin typeface="Arial"/>
                <a:cs typeface="Arial"/>
              </a:rPr>
              <a:t>CHAPTER</a:t>
            </a:r>
            <a:r>
              <a:rPr dirty="0" sz="1850" spc="-5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NUMBER:</a:t>
            </a:r>
            <a:r>
              <a:rPr dirty="0" sz="1850" spc="-55" b="1">
                <a:latin typeface="Arial"/>
                <a:cs typeface="Arial"/>
              </a:rPr>
              <a:t> </a:t>
            </a:r>
            <a:r>
              <a:rPr dirty="0" sz="1850" spc="10" b="1">
                <a:latin typeface="Arial"/>
                <a:cs typeface="Arial"/>
              </a:rPr>
              <a:t>08</a:t>
            </a:r>
            <a:endParaRPr sz="1850">
              <a:latin typeface="Arial"/>
              <a:cs typeface="Arial"/>
            </a:endParaRPr>
          </a:p>
          <a:p>
            <a:pPr marL="12700">
              <a:lnSpc>
                <a:spcPts val="2205"/>
              </a:lnSpc>
              <a:tabLst>
                <a:tab pos="2197735" algn="l"/>
              </a:tabLst>
            </a:pPr>
            <a:r>
              <a:rPr dirty="0" sz="1850" spc="15" b="1">
                <a:latin typeface="Arial"/>
                <a:cs typeface="Arial"/>
              </a:rPr>
              <a:t>C</a:t>
            </a:r>
            <a:r>
              <a:rPr dirty="0" sz="1850" spc="20" b="1">
                <a:latin typeface="Arial"/>
                <a:cs typeface="Arial"/>
              </a:rPr>
              <a:t>H</a:t>
            </a:r>
            <a:r>
              <a:rPr dirty="0" sz="1850" spc="10" b="1">
                <a:latin typeface="Arial"/>
                <a:cs typeface="Arial"/>
              </a:rPr>
              <a:t>APTER</a:t>
            </a:r>
            <a:r>
              <a:rPr dirty="0" sz="1850" spc="-20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N</a:t>
            </a:r>
            <a:r>
              <a:rPr dirty="0" sz="1850" spc="20" b="1">
                <a:latin typeface="Arial"/>
                <a:cs typeface="Arial"/>
              </a:rPr>
              <a:t>A</a:t>
            </a:r>
            <a:r>
              <a:rPr dirty="0" sz="1850" spc="15" b="1">
                <a:latin typeface="Arial"/>
                <a:cs typeface="Arial"/>
              </a:rPr>
              <a:t>ME</a:t>
            </a:r>
            <a:r>
              <a:rPr dirty="0" sz="1850" spc="-25" b="1">
                <a:latin typeface="Arial"/>
                <a:cs typeface="Arial"/>
              </a:rPr>
              <a:t> </a:t>
            </a:r>
            <a:r>
              <a:rPr dirty="0" sz="1850" spc="5" b="1">
                <a:latin typeface="Arial"/>
                <a:cs typeface="Arial"/>
              </a:rPr>
              <a:t>:</a:t>
            </a:r>
            <a:r>
              <a:rPr dirty="0" sz="1850" b="1">
                <a:latin typeface="Arial"/>
                <a:cs typeface="Arial"/>
              </a:rPr>
              <a:t>	</a:t>
            </a:r>
            <a:r>
              <a:rPr dirty="0" sz="1850" spc="15" b="1">
                <a:latin typeface="Arial"/>
                <a:cs typeface="Arial"/>
              </a:rPr>
              <a:t>MA</a:t>
            </a:r>
            <a:r>
              <a:rPr dirty="0" sz="1850" spc="20" b="1">
                <a:latin typeface="Arial"/>
                <a:cs typeface="Arial"/>
              </a:rPr>
              <a:t>R</a:t>
            </a:r>
            <a:r>
              <a:rPr dirty="0" sz="1850" spc="10" b="1">
                <a:latin typeface="Arial"/>
                <a:cs typeface="Arial"/>
              </a:rPr>
              <a:t>IA</a:t>
            </a:r>
            <a:r>
              <a:rPr dirty="0" sz="1850" spc="-95" b="1">
                <a:latin typeface="Arial"/>
                <a:cs typeface="Arial"/>
              </a:rPr>
              <a:t> </a:t>
            </a:r>
            <a:r>
              <a:rPr dirty="0" sz="1850" spc="15" b="1">
                <a:latin typeface="Arial"/>
                <a:cs typeface="Arial"/>
              </a:rPr>
              <a:t>SH</a:t>
            </a:r>
            <a:r>
              <a:rPr dirty="0" sz="1850" spc="20" b="1">
                <a:latin typeface="Arial"/>
                <a:cs typeface="Arial"/>
              </a:rPr>
              <a:t>A</a:t>
            </a:r>
            <a:r>
              <a:rPr dirty="0" sz="1850" spc="15" b="1">
                <a:latin typeface="Arial"/>
                <a:cs typeface="Arial"/>
              </a:rPr>
              <a:t>R</a:t>
            </a:r>
            <a:r>
              <a:rPr dirty="0" sz="1850" spc="20" b="1">
                <a:latin typeface="Arial"/>
                <a:cs typeface="Arial"/>
              </a:rPr>
              <a:t>A</a:t>
            </a:r>
            <a:r>
              <a:rPr dirty="0" sz="1850" spc="15" b="1">
                <a:latin typeface="Arial"/>
                <a:cs typeface="Arial"/>
              </a:rPr>
              <a:t>PO</a:t>
            </a:r>
            <a:r>
              <a:rPr dirty="0" sz="1850" spc="-140" b="1">
                <a:latin typeface="Arial"/>
                <a:cs typeface="Arial"/>
              </a:rPr>
              <a:t>V</a:t>
            </a:r>
            <a:r>
              <a:rPr dirty="0" sz="1850" spc="15" b="1">
                <a:latin typeface="Arial"/>
                <a:cs typeface="Arial"/>
              </a:rPr>
              <a:t>A</a:t>
            </a:r>
            <a:endParaRPr sz="1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15"/>
              <a:t>BIOSKETCH: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6925" y="999235"/>
            <a:ext cx="7186930" cy="40278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Arial"/>
                <a:cs typeface="Arial"/>
              </a:rPr>
              <a:t>MARIA</a:t>
            </a:r>
            <a:r>
              <a:rPr dirty="0" sz="2400" spc="-110" b="1">
                <a:latin typeface="Arial"/>
                <a:cs typeface="Arial"/>
              </a:rPr>
              <a:t> </a:t>
            </a:r>
            <a:r>
              <a:rPr dirty="0" sz="2400" spc="-25" b="1">
                <a:latin typeface="Arial"/>
                <a:cs typeface="Arial"/>
              </a:rPr>
              <a:t>SHARAPOVA</a:t>
            </a:r>
            <a:r>
              <a:rPr dirty="0" sz="2400" spc="-65" b="1">
                <a:latin typeface="Arial"/>
                <a:cs typeface="Arial"/>
              </a:rPr>
              <a:t> </a:t>
            </a:r>
            <a:r>
              <a:rPr dirty="0" sz="2400" b="1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689610" indent="-457834">
              <a:lnSpc>
                <a:spcPct val="100000"/>
              </a:lnSpc>
              <a:spcBef>
                <a:spcPts val="1764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FULL NAME: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Maria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Yuryevna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Sharapova.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1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Nationality: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Russian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20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Birth: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19</a:t>
            </a:r>
            <a:r>
              <a:rPr dirty="0" sz="1850" spc="5">
                <a:latin typeface="Calibri"/>
                <a:cs typeface="Calibri"/>
              </a:rPr>
              <a:t> April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1987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at</a:t>
            </a:r>
            <a:r>
              <a:rPr dirty="0" sz="1850">
                <a:latin typeface="Calibri"/>
                <a:cs typeface="Calibri"/>
              </a:rPr>
              <a:t> Nyagan,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Russia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2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>
                <a:latin typeface="Calibri"/>
                <a:cs typeface="Calibri"/>
              </a:rPr>
              <a:t>Height:</a:t>
            </a:r>
            <a:r>
              <a:rPr dirty="0" sz="1850" spc="-5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1.88 </a:t>
            </a:r>
            <a:r>
              <a:rPr dirty="0" sz="1850" spc="15">
                <a:latin typeface="Calibri"/>
                <a:cs typeface="Calibri"/>
              </a:rPr>
              <a:t>m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1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Wimbledon: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2004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2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>
                <a:latin typeface="Calibri"/>
                <a:cs typeface="Calibri"/>
              </a:rPr>
              <a:t>French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Open: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2012,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2014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2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Playing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preference: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Right-handed(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two-handed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backhand)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20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-5">
                <a:latin typeface="Calibri"/>
                <a:cs typeface="Calibri"/>
              </a:rPr>
              <a:t>Retired: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26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February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2020</a:t>
            </a:r>
            <a:endParaRPr sz="1850">
              <a:latin typeface="Calibri"/>
              <a:cs typeface="Calibri"/>
            </a:endParaRPr>
          </a:p>
          <a:p>
            <a:pPr marL="689610" indent="-457834">
              <a:lnSpc>
                <a:spcPct val="100000"/>
              </a:lnSpc>
              <a:spcBef>
                <a:spcPts val="15"/>
              </a:spcBef>
              <a:buSzPct val="75675"/>
              <a:buAutoNum type="arabicPeriod"/>
              <a:tabLst>
                <a:tab pos="689610" algn="l"/>
                <a:tab pos="690245" algn="l"/>
              </a:tabLst>
            </a:pPr>
            <a:r>
              <a:rPr dirty="0" sz="1850" spc="5">
                <a:latin typeface="Calibri"/>
                <a:cs typeface="Calibri"/>
              </a:rPr>
              <a:t>Olympic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medallist: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silver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medal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women’s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singles at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2012 Summer</a:t>
            </a:r>
            <a:endParaRPr sz="1850">
              <a:latin typeface="Calibri"/>
              <a:cs typeface="Calibri"/>
            </a:endParaRPr>
          </a:p>
          <a:p>
            <a:pPr marL="1146810">
              <a:lnSpc>
                <a:spcPct val="100000"/>
              </a:lnSpc>
              <a:spcBef>
                <a:spcPts val="25"/>
              </a:spcBef>
            </a:pPr>
            <a:r>
              <a:rPr dirty="0" sz="1850" spc="5">
                <a:latin typeface="Calibri"/>
                <a:cs typeface="Calibri"/>
              </a:rPr>
              <a:t>Olympics</a:t>
            </a:r>
            <a:r>
              <a:rPr dirty="0" sz="1850" spc="-7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London.</a:t>
            </a:r>
            <a:endParaRPr sz="1850">
              <a:latin typeface="Calibri"/>
              <a:cs typeface="Calibri"/>
            </a:endParaRPr>
          </a:p>
          <a:p>
            <a:pPr marL="534670" indent="-302895">
              <a:lnSpc>
                <a:spcPct val="100000"/>
              </a:lnSpc>
              <a:spcBef>
                <a:spcPts val="20"/>
              </a:spcBef>
              <a:buSzPct val="94594"/>
              <a:buAutoNum type="arabicPeriod" startAt="10"/>
              <a:tabLst>
                <a:tab pos="535305" algn="l"/>
              </a:tabLst>
            </a:pPr>
            <a:r>
              <a:rPr dirty="0" sz="1850" spc="5">
                <a:latin typeface="Calibri"/>
                <a:cs typeface="Calibri"/>
              </a:rPr>
              <a:t>She has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lived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been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United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States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permanent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resident</a:t>
            </a:r>
            <a:endParaRPr sz="1850">
              <a:latin typeface="Calibri"/>
              <a:cs typeface="Calibri"/>
            </a:endParaRPr>
          </a:p>
          <a:p>
            <a:pPr marL="1146810">
              <a:lnSpc>
                <a:spcPct val="100000"/>
              </a:lnSpc>
              <a:spcBef>
                <a:spcPts val="15"/>
              </a:spcBef>
            </a:pPr>
            <a:r>
              <a:rPr dirty="0" sz="1850" spc="5">
                <a:latin typeface="Calibri"/>
                <a:cs typeface="Calibri"/>
              </a:rPr>
              <a:t>since</a:t>
            </a:r>
            <a:r>
              <a:rPr dirty="0" sz="1850" spc="-7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1994.</a:t>
            </a:r>
            <a:endParaRPr sz="185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92211" y="1491996"/>
            <a:ext cx="3022092" cy="31196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105" y="540511"/>
            <a:ext cx="1789430" cy="47180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25">
                <a:latin typeface="Calibri"/>
                <a:cs typeface="Calibri"/>
              </a:rPr>
              <a:t>SUMMARY: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7705" y="1490852"/>
            <a:ext cx="11351895" cy="37268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 marR="75565">
              <a:lnSpc>
                <a:spcPct val="101099"/>
              </a:lnSpc>
              <a:spcBef>
                <a:spcPts val="95"/>
              </a:spcBef>
            </a:pPr>
            <a:r>
              <a:rPr dirty="0" sz="1850" spc="5">
                <a:latin typeface="Calibri"/>
                <a:cs typeface="Calibri"/>
              </a:rPr>
              <a:t>This </a:t>
            </a:r>
            <a:r>
              <a:rPr dirty="0" sz="1850">
                <a:latin typeface="Calibri"/>
                <a:cs typeface="Calibri"/>
              </a:rPr>
              <a:t>write </a:t>
            </a:r>
            <a:r>
              <a:rPr dirty="0" sz="1850" spc="5">
                <a:latin typeface="Calibri"/>
                <a:cs typeface="Calibri"/>
              </a:rPr>
              <a:t>up </a:t>
            </a:r>
            <a:r>
              <a:rPr dirty="0" sz="1850" spc="10">
                <a:latin typeface="Calibri"/>
                <a:cs typeface="Calibri"/>
              </a:rPr>
              <a:t>about </a:t>
            </a:r>
            <a:r>
              <a:rPr dirty="0" sz="1850" spc="5">
                <a:latin typeface="Calibri"/>
                <a:cs typeface="Calibri"/>
              </a:rPr>
              <a:t>Maria </a:t>
            </a:r>
            <a:r>
              <a:rPr dirty="0" sz="1850">
                <a:latin typeface="Calibri"/>
                <a:cs typeface="Calibri"/>
              </a:rPr>
              <a:t>Sharapova inspires </a:t>
            </a:r>
            <a:r>
              <a:rPr dirty="0" sz="1850" spc="5">
                <a:latin typeface="Calibri"/>
                <a:cs typeface="Calibri"/>
              </a:rPr>
              <a:t>us </a:t>
            </a:r>
            <a:r>
              <a:rPr dirty="0" sz="1850" spc="-5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remain </a:t>
            </a:r>
            <a:r>
              <a:rPr dirty="0" sz="1850">
                <a:latin typeface="Calibri"/>
                <a:cs typeface="Calibri"/>
              </a:rPr>
              <a:t>determined </a:t>
            </a:r>
            <a:r>
              <a:rPr dirty="0" sz="1850" spc="10">
                <a:latin typeface="Calibri"/>
                <a:cs typeface="Calibri"/>
              </a:rPr>
              <a:t>and </a:t>
            </a:r>
            <a:r>
              <a:rPr dirty="0" sz="1850" spc="-5">
                <a:latin typeface="Calibri"/>
                <a:cs typeface="Calibri"/>
              </a:rPr>
              <a:t>make </a:t>
            </a:r>
            <a:r>
              <a:rPr dirty="0" sz="1850" spc="5">
                <a:latin typeface="Calibri"/>
                <a:cs typeface="Calibri"/>
              </a:rPr>
              <a:t>sacrifices in </a:t>
            </a:r>
            <a:r>
              <a:rPr dirty="0" sz="1850" spc="-5">
                <a:latin typeface="Calibri"/>
                <a:cs typeface="Calibri"/>
              </a:rPr>
              <a:t>order </a:t>
            </a:r>
            <a:r>
              <a:rPr dirty="0" sz="1850">
                <a:latin typeface="Calibri"/>
                <a:cs typeface="Calibri"/>
              </a:rPr>
              <a:t>to </a:t>
            </a:r>
            <a:r>
              <a:rPr dirty="0" sz="1850" spc="5">
                <a:latin typeface="Calibri"/>
                <a:cs typeface="Calibri"/>
              </a:rPr>
              <a:t>fulfill our 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dreams. </a:t>
            </a:r>
            <a:r>
              <a:rPr dirty="0" sz="1850" spc="10">
                <a:latin typeface="Calibri"/>
                <a:cs typeface="Calibri"/>
              </a:rPr>
              <a:t>On </a:t>
            </a:r>
            <a:r>
              <a:rPr dirty="0" sz="1850" spc="5">
                <a:latin typeface="Calibri"/>
                <a:cs typeface="Calibri"/>
              </a:rPr>
              <a:t>22</a:t>
            </a:r>
            <a:r>
              <a:rPr dirty="0" baseline="24444" sz="1875" spc="7">
                <a:latin typeface="Calibri"/>
                <a:cs typeface="Calibri"/>
              </a:rPr>
              <a:t>nd </a:t>
            </a:r>
            <a:r>
              <a:rPr dirty="0" sz="1850">
                <a:latin typeface="Calibri"/>
                <a:cs typeface="Calibri"/>
              </a:rPr>
              <a:t>August </a:t>
            </a:r>
            <a:r>
              <a:rPr dirty="0" sz="1850" spc="5">
                <a:latin typeface="Calibri"/>
                <a:cs typeface="Calibri"/>
              </a:rPr>
              <a:t>2005, </a:t>
            </a:r>
            <a:r>
              <a:rPr dirty="0" sz="1850" spc="10">
                <a:latin typeface="Calibri"/>
                <a:cs typeface="Calibri"/>
              </a:rPr>
              <a:t>Maria </a:t>
            </a:r>
            <a:r>
              <a:rPr dirty="0" sz="1850" spc="5">
                <a:latin typeface="Calibri"/>
                <a:cs typeface="Calibri"/>
              </a:rPr>
              <a:t>became </a:t>
            </a:r>
            <a:r>
              <a:rPr dirty="0" sz="1850" spc="10">
                <a:latin typeface="Calibri"/>
                <a:cs typeface="Calibri"/>
              </a:rPr>
              <a:t>the </a:t>
            </a:r>
            <a:r>
              <a:rPr dirty="0" sz="1850">
                <a:latin typeface="Calibri"/>
                <a:cs typeface="Calibri"/>
              </a:rPr>
              <a:t>top-seeded </a:t>
            </a:r>
            <a:r>
              <a:rPr dirty="0" sz="1850" spc="-5">
                <a:latin typeface="Calibri"/>
                <a:cs typeface="Calibri"/>
              </a:rPr>
              <a:t>player </a:t>
            </a:r>
            <a:r>
              <a:rPr dirty="0" sz="1850" spc="5">
                <a:latin typeface="Calibri"/>
                <a:cs typeface="Calibri"/>
              </a:rPr>
              <a:t>in </a:t>
            </a:r>
            <a:r>
              <a:rPr dirty="0" sz="1850" spc="10">
                <a:latin typeface="Calibri"/>
                <a:cs typeface="Calibri"/>
              </a:rPr>
              <a:t>the </a:t>
            </a:r>
            <a:r>
              <a:rPr dirty="0" sz="1850" spc="5">
                <a:latin typeface="Calibri"/>
                <a:cs typeface="Calibri"/>
              </a:rPr>
              <a:t>world </a:t>
            </a:r>
            <a:r>
              <a:rPr dirty="0" sz="1850" spc="-10">
                <a:latin typeface="Calibri"/>
                <a:cs typeface="Calibri"/>
              </a:rPr>
              <a:t>women’s </a:t>
            </a:r>
            <a:r>
              <a:rPr dirty="0" sz="1850" spc="-5">
                <a:latin typeface="Calibri"/>
                <a:cs typeface="Calibri"/>
              </a:rPr>
              <a:t>tennis player </a:t>
            </a:r>
            <a:r>
              <a:rPr dirty="0" sz="1850">
                <a:latin typeface="Calibri"/>
                <a:cs typeface="Calibri"/>
              </a:rPr>
              <a:t>rankings. </a:t>
            </a:r>
            <a:r>
              <a:rPr dirty="0" sz="1850" spc="5">
                <a:latin typeface="Calibri"/>
                <a:cs typeface="Calibri"/>
              </a:rPr>
              <a:t>She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made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great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sacrifices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achieve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goal.</a:t>
            </a:r>
            <a:endParaRPr sz="1850">
              <a:latin typeface="Calibri"/>
              <a:cs typeface="Calibri"/>
            </a:endParaRPr>
          </a:p>
          <a:p>
            <a:pPr algn="just" marL="38100" marR="30480" indent="914400">
              <a:lnSpc>
                <a:spcPts val="2240"/>
              </a:lnSpc>
              <a:spcBef>
                <a:spcPts val="70"/>
              </a:spcBef>
            </a:pPr>
            <a:r>
              <a:rPr dirty="0" sz="1850" spc="-20">
                <a:latin typeface="Calibri"/>
                <a:cs typeface="Calibri"/>
              </a:rPr>
              <a:t>At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tender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age of nine,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she</a:t>
            </a:r>
            <a:r>
              <a:rPr dirty="0" sz="1850">
                <a:latin typeface="Calibri"/>
                <a:cs typeface="Calibri"/>
              </a:rPr>
              <a:t> left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home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Siberia,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Russia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 </a:t>
            </a:r>
            <a:r>
              <a:rPr dirty="0" sz="1850" spc="-5">
                <a:latin typeface="Calibri"/>
                <a:cs typeface="Calibri"/>
              </a:rPr>
              <a:t>get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training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tennis.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went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Florida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USA </a:t>
            </a:r>
            <a:r>
              <a:rPr dirty="0" sz="1850" spc="10">
                <a:latin typeface="Calibri"/>
                <a:cs typeface="Calibri"/>
              </a:rPr>
              <a:t>with </a:t>
            </a:r>
            <a:r>
              <a:rPr dirty="0" sz="1850" spc="5">
                <a:latin typeface="Calibri"/>
                <a:cs typeface="Calibri"/>
              </a:rPr>
              <a:t>her </a:t>
            </a:r>
            <a:r>
              <a:rPr dirty="0" sz="1850" spc="-30">
                <a:latin typeface="Calibri"/>
                <a:cs typeface="Calibri"/>
              </a:rPr>
              <a:t>father. </a:t>
            </a:r>
            <a:r>
              <a:rPr dirty="0" sz="1850" spc="5">
                <a:latin typeface="Calibri"/>
                <a:cs typeface="Calibri"/>
              </a:rPr>
              <a:t>Maria </a:t>
            </a:r>
            <a:r>
              <a:rPr dirty="0" sz="1850" spc="-5">
                <a:latin typeface="Calibri"/>
                <a:cs typeface="Calibri"/>
              </a:rPr>
              <a:t>suffered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>
                <a:latin typeface="Calibri"/>
                <a:cs typeface="Calibri"/>
              </a:rPr>
              <a:t>painful separation from </a:t>
            </a:r>
            <a:r>
              <a:rPr dirty="0" sz="1850" spc="5">
                <a:latin typeface="Calibri"/>
                <a:cs typeface="Calibri"/>
              </a:rPr>
              <a:t>her </a:t>
            </a:r>
            <a:r>
              <a:rPr dirty="0" sz="1850" spc="10">
                <a:latin typeface="Calibri"/>
                <a:cs typeface="Calibri"/>
              </a:rPr>
              <a:t>mother </a:t>
            </a:r>
            <a:r>
              <a:rPr dirty="0" sz="1850" spc="-5">
                <a:latin typeface="Calibri"/>
                <a:cs typeface="Calibri"/>
              </a:rPr>
              <a:t>for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 spc="5">
                <a:latin typeface="Calibri"/>
                <a:cs typeface="Calibri"/>
              </a:rPr>
              <a:t>period of two </a:t>
            </a:r>
            <a:r>
              <a:rPr dirty="0" sz="1850" spc="-5">
                <a:latin typeface="Calibri"/>
                <a:cs typeface="Calibri"/>
              </a:rPr>
              <a:t>years. </a:t>
            </a:r>
            <a:r>
              <a:rPr dirty="0" sz="1850" spc="5">
                <a:latin typeface="Calibri"/>
                <a:cs typeface="Calibri"/>
              </a:rPr>
              <a:t>She </a:t>
            </a:r>
            <a:r>
              <a:rPr dirty="0" sz="1850">
                <a:latin typeface="Calibri"/>
                <a:cs typeface="Calibri"/>
              </a:rPr>
              <a:t>could </a:t>
            </a:r>
            <a:r>
              <a:rPr dirty="0" sz="1850" spc="5">
                <a:latin typeface="Calibri"/>
                <a:cs typeface="Calibri"/>
              </a:rPr>
              <a:t>not see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father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too</a:t>
            </a:r>
            <a:r>
              <a:rPr dirty="0" sz="1850" spc="10">
                <a:latin typeface="Calibri"/>
                <a:cs typeface="Calibri"/>
              </a:rPr>
              <a:t> as</a:t>
            </a:r>
            <a:r>
              <a:rPr dirty="0" sz="1850" spc="5">
                <a:latin typeface="Calibri"/>
                <a:cs typeface="Calibri"/>
              </a:rPr>
              <a:t> 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remained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busy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working,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arranging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funds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 spc="5">
                <a:latin typeface="Calibri"/>
                <a:cs typeface="Calibri"/>
              </a:rPr>
              <a:t> all 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needs.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was </a:t>
            </a:r>
            <a:r>
              <a:rPr dirty="0" sz="1850">
                <a:latin typeface="Calibri"/>
                <a:cs typeface="Calibri"/>
              </a:rPr>
              <a:t>bullied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by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seniors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endParaRPr sz="1850">
              <a:latin typeface="Calibri"/>
              <a:cs typeface="Calibri"/>
            </a:endParaRPr>
          </a:p>
          <a:p>
            <a:pPr algn="just" marL="38100" marR="698500">
              <a:lnSpc>
                <a:spcPts val="2230"/>
              </a:lnSpc>
              <a:spcBef>
                <a:spcPts val="20"/>
              </a:spcBef>
            </a:pPr>
            <a:r>
              <a:rPr dirty="0" sz="1850" spc="5">
                <a:latin typeface="Calibri"/>
                <a:cs typeface="Calibri"/>
              </a:rPr>
              <a:t>being </a:t>
            </a:r>
            <a:r>
              <a:rPr dirty="0" sz="1850" spc="10">
                <a:latin typeface="Calibri"/>
                <a:cs typeface="Calibri"/>
              </a:rPr>
              <a:t>a </a:t>
            </a:r>
            <a:r>
              <a:rPr dirty="0" sz="1850" spc="-20">
                <a:latin typeface="Calibri"/>
                <a:cs typeface="Calibri"/>
              </a:rPr>
              <a:t>foreigner, </a:t>
            </a:r>
            <a:r>
              <a:rPr dirty="0" sz="1850" spc="5">
                <a:latin typeface="Calibri"/>
                <a:cs typeface="Calibri"/>
              </a:rPr>
              <a:t>she had </a:t>
            </a:r>
            <a:r>
              <a:rPr dirty="0" sz="1850">
                <a:latin typeface="Calibri"/>
                <a:cs typeface="Calibri"/>
              </a:rPr>
              <a:t>to </a:t>
            </a:r>
            <a:r>
              <a:rPr dirty="0" sz="1850" spc="-5">
                <a:latin typeface="Calibri"/>
                <a:cs typeface="Calibri"/>
              </a:rPr>
              <a:t>suffer </a:t>
            </a:r>
            <a:r>
              <a:rPr dirty="0" sz="1850" spc="5">
                <a:latin typeface="Calibri"/>
                <a:cs typeface="Calibri"/>
              </a:rPr>
              <a:t>all that </a:t>
            </a:r>
            <a:r>
              <a:rPr dirty="0" sz="1850" spc="-10">
                <a:latin typeface="Calibri"/>
                <a:cs typeface="Calibri"/>
              </a:rPr>
              <a:t>patiently. </a:t>
            </a:r>
            <a:r>
              <a:rPr dirty="0" sz="1850" spc="5">
                <a:latin typeface="Calibri"/>
                <a:cs typeface="Calibri"/>
              </a:rPr>
              <a:t>Maria did not </a:t>
            </a:r>
            <a:r>
              <a:rPr dirty="0" sz="1850" spc="-5">
                <a:latin typeface="Calibri"/>
                <a:cs typeface="Calibri"/>
              </a:rPr>
              <a:t>feel </a:t>
            </a:r>
            <a:r>
              <a:rPr dirty="0" sz="1850">
                <a:latin typeface="Calibri"/>
                <a:cs typeface="Calibri"/>
              </a:rPr>
              <a:t>depressed, rather </a:t>
            </a:r>
            <a:r>
              <a:rPr dirty="0" sz="1850" spc="5">
                <a:latin typeface="Calibri"/>
                <a:cs typeface="Calibri"/>
              </a:rPr>
              <a:t>she was </a:t>
            </a:r>
            <a:r>
              <a:rPr dirty="0" sz="1850">
                <a:latin typeface="Calibri"/>
                <a:cs typeface="Calibri"/>
              </a:rPr>
              <a:t>prepared </a:t>
            </a:r>
            <a:r>
              <a:rPr dirty="0" sz="1850" spc="-10">
                <a:latin typeface="Calibri"/>
                <a:cs typeface="Calibri"/>
              </a:rPr>
              <a:t>for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greater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insults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too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order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achieve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aim.</a:t>
            </a:r>
            <a:endParaRPr sz="1850">
              <a:latin typeface="Calibri"/>
              <a:cs typeface="Calibri"/>
            </a:endParaRPr>
          </a:p>
          <a:p>
            <a:pPr algn="just" marL="38100" marR="121920" indent="914400">
              <a:lnSpc>
                <a:spcPts val="2240"/>
              </a:lnSpc>
              <a:spcBef>
                <a:spcPts val="10"/>
              </a:spcBef>
            </a:pP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mantra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success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-5">
                <a:latin typeface="Calibri"/>
                <a:cs typeface="Calibri"/>
              </a:rPr>
              <a:t> to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work </a:t>
            </a:r>
            <a:r>
              <a:rPr dirty="0" sz="1850">
                <a:latin typeface="Calibri"/>
                <a:cs typeface="Calibri"/>
              </a:rPr>
              <a:t>hard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face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toughest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competition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.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Although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she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was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trained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US, she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considers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herself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be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russian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willing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represent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Russia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Olympics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too.</a:t>
            </a:r>
            <a:endParaRPr sz="1850">
              <a:latin typeface="Calibri"/>
              <a:cs typeface="Calibri"/>
            </a:endParaRPr>
          </a:p>
          <a:p>
            <a:pPr algn="just" marL="952500">
              <a:lnSpc>
                <a:spcPts val="2160"/>
              </a:lnSpc>
            </a:pP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favourite </a:t>
            </a:r>
            <a:r>
              <a:rPr dirty="0" sz="1850" spc="5">
                <a:latin typeface="Calibri"/>
                <a:cs typeface="Calibri"/>
              </a:rPr>
              <a:t>hobbies</a:t>
            </a:r>
            <a:r>
              <a:rPr dirty="0" sz="1850" spc="-5">
                <a:latin typeface="Calibri"/>
                <a:cs typeface="Calibri"/>
              </a:rPr>
              <a:t> are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fashion,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singing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dancing.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She</a:t>
            </a:r>
            <a:r>
              <a:rPr dirty="0" sz="1850">
                <a:latin typeface="Calibri"/>
                <a:cs typeface="Calibri"/>
              </a:rPr>
              <a:t> loves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reading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novels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written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by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Arthur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Conan</a:t>
            </a:r>
            <a:endParaRPr sz="1850">
              <a:latin typeface="Calibri"/>
              <a:cs typeface="Calibri"/>
            </a:endParaRPr>
          </a:p>
          <a:p>
            <a:pPr algn="just" marL="38100">
              <a:lnSpc>
                <a:spcPct val="100000"/>
              </a:lnSpc>
              <a:spcBef>
                <a:spcPts val="25"/>
              </a:spcBef>
            </a:pPr>
            <a:r>
              <a:rPr dirty="0" sz="1850" spc="5">
                <a:latin typeface="Calibri"/>
                <a:cs typeface="Calibri"/>
              </a:rPr>
              <a:t>Doyle.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Her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love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 spc="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fashionable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evening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gowns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contrast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to</a:t>
            </a:r>
            <a:r>
              <a:rPr dirty="0" sz="1850" spc="5">
                <a:latin typeface="Calibri"/>
                <a:cs typeface="Calibri"/>
              </a:rPr>
              <a:t> her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liking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for</a:t>
            </a:r>
            <a:r>
              <a:rPr dirty="0" sz="1850" spc="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pancakes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with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chocolate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spread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endParaRPr sz="1850">
              <a:latin typeface="Calibri"/>
              <a:cs typeface="Calibri"/>
            </a:endParaRPr>
          </a:p>
          <a:p>
            <a:pPr algn="just" marL="38100">
              <a:lnSpc>
                <a:spcPct val="100000"/>
              </a:lnSpc>
              <a:spcBef>
                <a:spcPts val="25"/>
              </a:spcBef>
            </a:pPr>
            <a:r>
              <a:rPr dirty="0" sz="1850" spc="-5">
                <a:latin typeface="Calibri"/>
                <a:cs typeface="Calibri"/>
              </a:rPr>
              <a:t>orange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flavoured</a:t>
            </a:r>
            <a:r>
              <a:rPr dirty="0" sz="1850" spc="-2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aerated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drinks.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The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monetary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gains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and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fame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incurred </a:t>
            </a:r>
            <a:r>
              <a:rPr dirty="0" sz="1850">
                <a:latin typeface="Calibri"/>
                <a:cs typeface="Calibri"/>
              </a:rPr>
              <a:t>by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Maria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are</a:t>
            </a:r>
            <a:r>
              <a:rPr dirty="0" sz="1850" spc="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well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deserved.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2846" y="469214"/>
            <a:ext cx="3097530" cy="47244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25">
                <a:latin typeface="Calibri"/>
                <a:cs typeface="Calibri"/>
              </a:rPr>
              <a:t>STORY</a:t>
            </a:r>
            <a:r>
              <a:rPr dirty="0" spc="-35">
                <a:latin typeface="Calibri"/>
                <a:cs typeface="Calibri"/>
              </a:rPr>
              <a:t> </a:t>
            </a:r>
            <a:r>
              <a:rPr dirty="0" spc="10">
                <a:latin typeface="Calibri"/>
                <a:cs typeface="Calibri"/>
              </a:rPr>
              <a:t>HIGHLIGHTS: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483234" indent="-396240">
              <a:lnSpc>
                <a:spcPct val="100000"/>
              </a:lnSpc>
              <a:spcBef>
                <a:spcPts val="120"/>
              </a:spcBef>
              <a:buSzPct val="75675"/>
              <a:buFont typeface="Arial MT"/>
              <a:buChar char="•"/>
              <a:tabLst>
                <a:tab pos="482600" algn="l"/>
                <a:tab pos="483234" algn="l"/>
              </a:tabLst>
            </a:pPr>
            <a:r>
              <a:rPr dirty="0" spc="5"/>
              <a:t>The</a:t>
            </a:r>
            <a:r>
              <a:rPr dirty="0" spc="-10"/>
              <a:t> </a:t>
            </a:r>
            <a:r>
              <a:rPr dirty="0" spc="5"/>
              <a:t>humble</a:t>
            </a:r>
            <a:r>
              <a:rPr dirty="0" spc="-5"/>
              <a:t> </a:t>
            </a:r>
            <a:r>
              <a:rPr dirty="0"/>
              <a:t>beginning:</a:t>
            </a:r>
            <a:r>
              <a:rPr dirty="0" spc="-15"/>
              <a:t> </a:t>
            </a:r>
            <a:r>
              <a:rPr dirty="0"/>
              <a:t>she</a:t>
            </a:r>
            <a:r>
              <a:rPr dirty="0" spc="-5"/>
              <a:t> </a:t>
            </a:r>
            <a:r>
              <a:rPr dirty="0"/>
              <a:t>was</a:t>
            </a:r>
            <a:r>
              <a:rPr dirty="0" spc="-35"/>
              <a:t> </a:t>
            </a:r>
            <a:r>
              <a:rPr dirty="0" spc="5"/>
              <a:t>born</a:t>
            </a:r>
            <a:r>
              <a:rPr dirty="0"/>
              <a:t> </a:t>
            </a:r>
            <a:r>
              <a:rPr dirty="0" spc="5"/>
              <a:t>in</a:t>
            </a:r>
            <a:r>
              <a:rPr dirty="0" spc="-10"/>
              <a:t> </a:t>
            </a:r>
            <a:r>
              <a:rPr dirty="0" spc="10"/>
              <a:t>the</a:t>
            </a:r>
            <a:r>
              <a:rPr dirty="0" spc="-5"/>
              <a:t> </a:t>
            </a:r>
            <a:r>
              <a:rPr dirty="0" spc="-10"/>
              <a:t>frozen</a:t>
            </a:r>
            <a:r>
              <a:rPr dirty="0" spc="-30"/>
              <a:t> </a:t>
            </a:r>
            <a:r>
              <a:rPr dirty="0" spc="5"/>
              <a:t>plains</a:t>
            </a:r>
            <a:r>
              <a:rPr dirty="0" spc="-30"/>
              <a:t> </a:t>
            </a:r>
            <a:r>
              <a:rPr dirty="0" spc="5"/>
              <a:t>of</a:t>
            </a:r>
            <a:r>
              <a:rPr dirty="0" spc="10"/>
              <a:t> </a:t>
            </a:r>
            <a:r>
              <a:rPr dirty="0" spc="5"/>
              <a:t>siberia.</a:t>
            </a:r>
          </a:p>
          <a:p>
            <a:pPr marL="74295">
              <a:lnSpc>
                <a:spcPct val="100000"/>
              </a:lnSpc>
              <a:spcBef>
                <a:spcPts val="60"/>
              </a:spcBef>
              <a:buFont typeface="Arial MT"/>
              <a:buChar char="•"/>
            </a:pPr>
            <a:endParaRPr sz="1800"/>
          </a:p>
          <a:p>
            <a:pPr marL="429895" indent="-342900">
              <a:lnSpc>
                <a:spcPct val="100000"/>
              </a:lnSpc>
              <a:buSzPct val="75675"/>
              <a:buFont typeface="Arial MT"/>
              <a:buChar char="•"/>
              <a:tabLst>
                <a:tab pos="429259" algn="l"/>
                <a:tab pos="429895" algn="l"/>
              </a:tabLst>
            </a:pPr>
            <a:r>
              <a:rPr dirty="0" spc="-5"/>
              <a:t>Parents’</a:t>
            </a:r>
            <a:r>
              <a:rPr dirty="0" spc="-35"/>
              <a:t> </a:t>
            </a:r>
            <a:r>
              <a:rPr dirty="0"/>
              <a:t>approach:</a:t>
            </a:r>
            <a:r>
              <a:rPr dirty="0" spc="-15"/>
              <a:t> </a:t>
            </a:r>
            <a:r>
              <a:rPr dirty="0" spc="5"/>
              <a:t>her</a:t>
            </a:r>
            <a:r>
              <a:rPr dirty="0" spc="-10"/>
              <a:t> </a:t>
            </a:r>
            <a:r>
              <a:rPr dirty="0"/>
              <a:t>father</a:t>
            </a:r>
            <a:r>
              <a:rPr dirty="0" spc="-25"/>
              <a:t> </a:t>
            </a:r>
            <a:r>
              <a:rPr dirty="0" spc="-5"/>
              <a:t>worked</a:t>
            </a:r>
            <a:r>
              <a:rPr dirty="0" spc="-15"/>
              <a:t> </a:t>
            </a:r>
            <a:r>
              <a:rPr dirty="0"/>
              <a:t>hard</a:t>
            </a:r>
            <a:r>
              <a:rPr dirty="0" spc="-5"/>
              <a:t> </a:t>
            </a:r>
            <a:r>
              <a:rPr dirty="0"/>
              <a:t>to</a:t>
            </a:r>
            <a:r>
              <a:rPr dirty="0" spc="-5"/>
              <a:t> </a:t>
            </a:r>
            <a:r>
              <a:rPr dirty="0"/>
              <a:t>arrange </a:t>
            </a:r>
            <a:r>
              <a:rPr dirty="0" spc="5"/>
              <a:t>funds</a:t>
            </a:r>
            <a:r>
              <a:rPr dirty="0" spc="-30"/>
              <a:t> </a:t>
            </a:r>
            <a:r>
              <a:rPr dirty="0" spc="-5"/>
              <a:t>for</a:t>
            </a:r>
            <a:r>
              <a:rPr dirty="0"/>
              <a:t> </a:t>
            </a:r>
            <a:r>
              <a:rPr dirty="0" spc="5"/>
              <a:t>her</a:t>
            </a:r>
            <a:r>
              <a:rPr dirty="0" spc="-10"/>
              <a:t> </a:t>
            </a:r>
            <a:r>
              <a:rPr dirty="0"/>
              <a:t>training</a:t>
            </a:r>
            <a:r>
              <a:rPr dirty="0" spc="-20"/>
              <a:t> </a:t>
            </a:r>
            <a:r>
              <a:rPr dirty="0" spc="5"/>
              <a:t>.</a:t>
            </a:r>
          </a:p>
          <a:p>
            <a:pPr marL="74295"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1800"/>
          </a:p>
          <a:p>
            <a:pPr marL="429895" indent="-342900">
              <a:lnSpc>
                <a:spcPct val="100000"/>
              </a:lnSpc>
              <a:spcBef>
                <a:spcPts val="5"/>
              </a:spcBef>
              <a:buSzPct val="75675"/>
              <a:buFont typeface="Arial MT"/>
              <a:buChar char="•"/>
              <a:tabLst>
                <a:tab pos="429259" algn="l"/>
                <a:tab pos="429895" algn="l"/>
              </a:tabLst>
            </a:pPr>
            <a:r>
              <a:rPr dirty="0" spc="5"/>
              <a:t>Will</a:t>
            </a:r>
            <a:r>
              <a:rPr dirty="0" spc="-20"/>
              <a:t> </a:t>
            </a:r>
            <a:r>
              <a:rPr dirty="0" spc="5"/>
              <a:t>power</a:t>
            </a:r>
            <a:r>
              <a:rPr dirty="0" spc="-10"/>
              <a:t> </a:t>
            </a:r>
            <a:r>
              <a:rPr dirty="0" spc="10"/>
              <a:t>and</a:t>
            </a:r>
            <a:r>
              <a:rPr dirty="0" spc="-5"/>
              <a:t> strong</a:t>
            </a:r>
            <a:r>
              <a:rPr dirty="0" spc="-15"/>
              <a:t> </a:t>
            </a:r>
            <a:r>
              <a:rPr dirty="0"/>
              <a:t>desire </a:t>
            </a:r>
            <a:r>
              <a:rPr dirty="0" spc="-5"/>
              <a:t>to</a:t>
            </a:r>
            <a:r>
              <a:rPr dirty="0" spc="-25"/>
              <a:t> </a:t>
            </a:r>
            <a:r>
              <a:rPr dirty="0" spc="5"/>
              <a:t>succeed:</a:t>
            </a:r>
            <a:r>
              <a:rPr dirty="0" spc="395"/>
              <a:t> </a:t>
            </a:r>
            <a:r>
              <a:rPr dirty="0" spc="10"/>
              <a:t>“When</a:t>
            </a:r>
            <a:r>
              <a:rPr dirty="0" spc="-25"/>
              <a:t> </a:t>
            </a:r>
            <a:r>
              <a:rPr dirty="0"/>
              <a:t>you</a:t>
            </a:r>
            <a:r>
              <a:rPr dirty="0" spc="5"/>
              <a:t> </a:t>
            </a:r>
            <a:r>
              <a:rPr dirty="0"/>
              <a:t>come</a:t>
            </a:r>
            <a:r>
              <a:rPr dirty="0" spc="-15"/>
              <a:t> </a:t>
            </a:r>
            <a:r>
              <a:rPr dirty="0"/>
              <a:t>from</a:t>
            </a:r>
            <a:r>
              <a:rPr dirty="0" spc="-5"/>
              <a:t> </a:t>
            </a:r>
            <a:r>
              <a:rPr dirty="0" spc="5"/>
              <a:t>nothing</a:t>
            </a:r>
            <a:r>
              <a:rPr dirty="0" spc="-25"/>
              <a:t> </a:t>
            </a:r>
            <a:r>
              <a:rPr dirty="0" spc="10"/>
              <a:t>and</a:t>
            </a:r>
            <a:r>
              <a:rPr dirty="0" spc="-5"/>
              <a:t> </a:t>
            </a:r>
            <a:r>
              <a:rPr dirty="0"/>
              <a:t>you</a:t>
            </a:r>
            <a:r>
              <a:rPr dirty="0" spc="5"/>
              <a:t> </a:t>
            </a:r>
            <a:r>
              <a:rPr dirty="0" spc="-10"/>
              <a:t>have</a:t>
            </a:r>
            <a:r>
              <a:rPr dirty="0" spc="-15"/>
              <a:t> </a:t>
            </a:r>
            <a:r>
              <a:rPr dirty="0" spc="5"/>
              <a:t>nothing,</a:t>
            </a:r>
            <a:r>
              <a:rPr dirty="0" spc="-15"/>
              <a:t> </a:t>
            </a:r>
            <a:r>
              <a:rPr dirty="0" spc="10"/>
              <a:t>then</a:t>
            </a:r>
            <a:r>
              <a:rPr dirty="0" spc="-15"/>
              <a:t> </a:t>
            </a:r>
            <a:r>
              <a:rPr dirty="0" spc="5"/>
              <a:t>it</a:t>
            </a:r>
            <a:r>
              <a:rPr dirty="0" spc="10"/>
              <a:t> </a:t>
            </a:r>
            <a:r>
              <a:rPr dirty="0" spc="-5"/>
              <a:t>makes</a:t>
            </a:r>
            <a:r>
              <a:rPr dirty="0" spc="-25"/>
              <a:t> </a:t>
            </a:r>
            <a:r>
              <a:rPr dirty="0"/>
              <a:t>you</a:t>
            </a:r>
          </a:p>
          <a:p>
            <a:pPr marL="429895">
              <a:lnSpc>
                <a:spcPct val="100000"/>
              </a:lnSpc>
              <a:spcBef>
                <a:spcPts val="20"/>
              </a:spcBef>
            </a:pPr>
            <a:r>
              <a:rPr dirty="0" spc="5"/>
              <a:t>very</a:t>
            </a:r>
            <a:r>
              <a:rPr dirty="0" spc="-25"/>
              <a:t> </a:t>
            </a:r>
            <a:r>
              <a:rPr dirty="0" spc="5"/>
              <a:t>hungry</a:t>
            </a:r>
            <a:r>
              <a:rPr dirty="0" spc="-45"/>
              <a:t> </a:t>
            </a:r>
            <a:r>
              <a:rPr dirty="0" spc="10"/>
              <a:t>and</a:t>
            </a:r>
            <a:r>
              <a:rPr dirty="0" spc="-20"/>
              <a:t> </a:t>
            </a:r>
            <a:r>
              <a:rPr dirty="0" spc="-10"/>
              <a:t>determined.”</a:t>
            </a:r>
          </a:p>
          <a:p>
            <a:pPr marL="74295">
              <a:lnSpc>
                <a:spcPct val="100000"/>
              </a:lnSpc>
              <a:spcBef>
                <a:spcPts val="5"/>
              </a:spcBef>
            </a:pPr>
          </a:p>
          <a:p>
            <a:pPr marL="429895" marR="659130" indent="-342900">
              <a:lnSpc>
                <a:spcPct val="100499"/>
              </a:lnSpc>
              <a:buSzPct val="75675"/>
              <a:buFont typeface="Arial MT"/>
              <a:buChar char="•"/>
              <a:tabLst>
                <a:tab pos="482600" algn="l"/>
                <a:tab pos="483234" algn="l"/>
              </a:tabLst>
            </a:pPr>
            <a:r>
              <a:rPr dirty="0"/>
              <a:t>	</a:t>
            </a:r>
            <a:r>
              <a:rPr dirty="0"/>
              <a:t>Evidence of mental toughness: </a:t>
            </a:r>
            <a:r>
              <a:rPr dirty="0" spc="5"/>
              <a:t>“ </a:t>
            </a:r>
            <a:r>
              <a:rPr dirty="0"/>
              <a:t>Instead </a:t>
            </a:r>
            <a:r>
              <a:rPr dirty="0" spc="5"/>
              <a:t>of </a:t>
            </a:r>
            <a:r>
              <a:rPr dirty="0"/>
              <a:t>letting </a:t>
            </a:r>
            <a:r>
              <a:rPr dirty="0" spc="5"/>
              <a:t>that </a:t>
            </a:r>
            <a:r>
              <a:rPr dirty="0"/>
              <a:t>depress </a:t>
            </a:r>
            <a:r>
              <a:rPr dirty="0" spc="10"/>
              <a:t>me, </a:t>
            </a:r>
            <a:r>
              <a:rPr dirty="0" spc="5"/>
              <a:t>I </a:t>
            </a:r>
            <a:r>
              <a:rPr dirty="0" spc="10"/>
              <a:t>became </a:t>
            </a:r>
            <a:r>
              <a:rPr dirty="0"/>
              <a:t>more quietly determined </a:t>
            </a:r>
            <a:r>
              <a:rPr dirty="0" spc="10"/>
              <a:t>and </a:t>
            </a:r>
            <a:r>
              <a:rPr dirty="0" spc="-405"/>
              <a:t> </a:t>
            </a:r>
            <a:r>
              <a:rPr dirty="0"/>
              <a:t>mentally</a:t>
            </a:r>
            <a:r>
              <a:rPr dirty="0" spc="-30"/>
              <a:t> </a:t>
            </a:r>
            <a:r>
              <a:rPr dirty="0"/>
              <a:t>tough.</a:t>
            </a:r>
            <a:r>
              <a:rPr dirty="0" spc="-15"/>
              <a:t> </a:t>
            </a:r>
            <a:r>
              <a:rPr dirty="0" spc="5"/>
              <a:t>I learnt</a:t>
            </a:r>
            <a:r>
              <a:rPr dirty="0" spc="-25"/>
              <a:t> </a:t>
            </a:r>
            <a:r>
              <a:rPr dirty="0" spc="5"/>
              <a:t>how </a:t>
            </a:r>
            <a:r>
              <a:rPr dirty="0"/>
              <a:t>to</a:t>
            </a:r>
            <a:r>
              <a:rPr dirty="0" spc="-5"/>
              <a:t> </a:t>
            </a:r>
            <a:r>
              <a:rPr dirty="0" spc="-15"/>
              <a:t>take</a:t>
            </a:r>
            <a:r>
              <a:rPr dirty="0" spc="5"/>
              <a:t> </a:t>
            </a:r>
            <a:r>
              <a:rPr dirty="0" spc="-5"/>
              <a:t>care </a:t>
            </a:r>
            <a:r>
              <a:rPr dirty="0" spc="5"/>
              <a:t>of</a:t>
            </a:r>
            <a:r>
              <a:rPr dirty="0" spc="10"/>
              <a:t> </a:t>
            </a:r>
            <a:r>
              <a:rPr dirty="0" spc="-20"/>
              <a:t>myself.</a:t>
            </a:r>
            <a:r>
              <a:rPr dirty="0" spc="-30"/>
              <a:t> </a:t>
            </a:r>
            <a:r>
              <a:rPr dirty="0" spc="5"/>
              <a:t>“</a:t>
            </a:r>
          </a:p>
          <a:p>
            <a:pPr marL="74295"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</a:p>
          <a:p>
            <a:pPr marL="429895" indent="-342900">
              <a:lnSpc>
                <a:spcPct val="100000"/>
              </a:lnSpc>
              <a:spcBef>
                <a:spcPts val="5"/>
              </a:spcBef>
              <a:buSzPct val="75675"/>
              <a:buFont typeface="Arial MT"/>
              <a:buChar char="•"/>
              <a:tabLst>
                <a:tab pos="429259" algn="l"/>
                <a:tab pos="429895" algn="l"/>
              </a:tabLst>
            </a:pPr>
            <a:r>
              <a:rPr dirty="0"/>
              <a:t>Patriotism:</a:t>
            </a:r>
            <a:r>
              <a:rPr dirty="0" spc="-25"/>
              <a:t> </a:t>
            </a:r>
            <a:r>
              <a:rPr dirty="0" spc="5"/>
              <a:t>Though</a:t>
            </a:r>
            <a:r>
              <a:rPr dirty="0" spc="-5"/>
              <a:t> </a:t>
            </a:r>
            <a:r>
              <a:rPr dirty="0" spc="5"/>
              <a:t>Maria</a:t>
            </a:r>
            <a:r>
              <a:rPr dirty="0" spc="20"/>
              <a:t> </a:t>
            </a:r>
            <a:r>
              <a:rPr dirty="0" spc="-5"/>
              <a:t>Sharapova</a:t>
            </a:r>
            <a:r>
              <a:rPr dirty="0"/>
              <a:t> </a:t>
            </a:r>
            <a:r>
              <a:rPr dirty="0" spc="5"/>
              <a:t>speaks</a:t>
            </a:r>
            <a:r>
              <a:rPr dirty="0" spc="-25"/>
              <a:t> </a:t>
            </a:r>
            <a:r>
              <a:rPr dirty="0" spc="10"/>
              <a:t>with</a:t>
            </a:r>
            <a:r>
              <a:rPr dirty="0"/>
              <a:t> </a:t>
            </a:r>
            <a:r>
              <a:rPr dirty="0" spc="10"/>
              <a:t>a</a:t>
            </a:r>
            <a:r>
              <a:rPr dirty="0" spc="20"/>
              <a:t> </a:t>
            </a:r>
            <a:r>
              <a:rPr dirty="0"/>
              <a:t>pronounced American</a:t>
            </a:r>
            <a:r>
              <a:rPr dirty="0" spc="10"/>
              <a:t> </a:t>
            </a:r>
            <a:r>
              <a:rPr dirty="0"/>
              <a:t>accent,</a:t>
            </a:r>
            <a:r>
              <a:rPr dirty="0" spc="-30"/>
              <a:t> </a:t>
            </a:r>
            <a:r>
              <a:rPr dirty="0" spc="5"/>
              <a:t>she</a:t>
            </a:r>
            <a:r>
              <a:rPr dirty="0" spc="-15"/>
              <a:t> </a:t>
            </a:r>
            <a:r>
              <a:rPr dirty="0"/>
              <a:t>proudly</a:t>
            </a:r>
            <a:r>
              <a:rPr dirty="0" spc="-10"/>
              <a:t> </a:t>
            </a:r>
            <a:r>
              <a:rPr dirty="0"/>
              <a:t>parades</a:t>
            </a:r>
            <a:r>
              <a:rPr dirty="0" spc="5"/>
              <a:t> </a:t>
            </a:r>
            <a:r>
              <a:rPr dirty="0"/>
              <a:t>her</a:t>
            </a:r>
            <a:r>
              <a:rPr dirty="0" spc="-15"/>
              <a:t> </a:t>
            </a:r>
            <a:r>
              <a:rPr dirty="0" spc="10"/>
              <a:t>Russian</a:t>
            </a:r>
          </a:p>
          <a:p>
            <a:pPr marL="429895">
              <a:lnSpc>
                <a:spcPct val="100000"/>
              </a:lnSpc>
              <a:spcBef>
                <a:spcPts val="10"/>
              </a:spcBef>
            </a:pPr>
            <a:r>
              <a:rPr dirty="0" spc="-5"/>
              <a:t>nationality.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105" y="540511"/>
            <a:ext cx="2215515" cy="47180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20">
                <a:latin typeface="Calibri"/>
                <a:cs typeface="Calibri"/>
              </a:rPr>
              <a:t>VOCABULARY: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2846" y="1366520"/>
            <a:ext cx="5200650" cy="429514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Disarming: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likable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20">
                <a:latin typeface="Calibri"/>
                <a:cs typeface="Calibri"/>
              </a:rPr>
              <a:t>At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odds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with</a:t>
            </a:r>
            <a:r>
              <a:rPr dirty="0" sz="1850" spc="-3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>
                <a:latin typeface="Calibri"/>
                <a:cs typeface="Calibri"/>
              </a:rPr>
              <a:t> conflict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with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Poised</a:t>
            </a:r>
            <a:r>
              <a:rPr dirty="0" sz="1850" spc="-6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: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calm,elegant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Pinnacle: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10">
                <a:latin typeface="Calibri"/>
                <a:cs typeface="Calibri"/>
              </a:rPr>
              <a:t>the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most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successful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point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Ascent:</a:t>
            </a:r>
            <a:r>
              <a:rPr dirty="0" sz="1850" spc="-5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growth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Endure:suffer</a:t>
            </a:r>
            <a:r>
              <a:rPr dirty="0" sz="1850" spc="-5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patiently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Heart-wrenching: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extremely</a:t>
            </a:r>
            <a:r>
              <a:rPr dirty="0" sz="1850" spc="-4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sad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Depress:</a:t>
            </a:r>
            <a:r>
              <a:rPr dirty="0" sz="1850" spc="-6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sadden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Pursue: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follow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5">
                <a:latin typeface="Calibri"/>
                <a:cs typeface="Calibri"/>
              </a:rPr>
              <a:t>Meteoric:very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rapid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Amply:plentiful</a:t>
            </a:r>
            <a:r>
              <a:rPr dirty="0" sz="1850" spc="-20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in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amount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Parades:displays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Pigeon-holed:categorized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10">
                <a:latin typeface="Calibri"/>
                <a:cs typeface="Calibri"/>
              </a:rPr>
              <a:t>Unwavering:steady,firm</a:t>
            </a:r>
            <a:endParaRPr sz="18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SzPct val="75675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Grudge:oppose,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hold</a:t>
            </a:r>
            <a:r>
              <a:rPr dirty="0" sz="1850" spc="-3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something</a:t>
            </a:r>
            <a:r>
              <a:rPr dirty="0" sz="1850" spc="-40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against</a:t>
            </a:r>
            <a:r>
              <a:rPr dirty="0" sz="1850" spc="-15">
                <a:latin typeface="Calibri"/>
                <a:cs typeface="Calibri"/>
              </a:rPr>
              <a:t> </a:t>
            </a:r>
            <a:r>
              <a:rPr dirty="0" sz="1850" spc="5">
                <a:latin typeface="Calibri"/>
                <a:cs typeface="Calibri"/>
              </a:rPr>
              <a:t>someone.</a:t>
            </a:r>
            <a:endParaRPr sz="18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8017" y="2178948"/>
            <a:ext cx="9333230" cy="1894839"/>
          </a:xfrm>
          <a:prstGeom prst="rect"/>
        </p:spPr>
        <p:txBody>
          <a:bodyPr wrap="square" lIns="0" tIns="13843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90"/>
              </a:spcBef>
            </a:pPr>
            <a:r>
              <a:rPr dirty="0" sz="5300" spc="15">
                <a:solidFill>
                  <a:srgbClr val="000000"/>
                </a:solidFill>
              </a:rPr>
              <a:t>THANKING</a:t>
            </a:r>
            <a:r>
              <a:rPr dirty="0" sz="5300" spc="-80">
                <a:solidFill>
                  <a:srgbClr val="000000"/>
                </a:solidFill>
              </a:rPr>
              <a:t> </a:t>
            </a:r>
            <a:r>
              <a:rPr dirty="0" sz="5300" spc="20">
                <a:solidFill>
                  <a:srgbClr val="000000"/>
                </a:solidFill>
              </a:rPr>
              <a:t>YOU</a:t>
            </a:r>
            <a:endParaRPr sz="5300"/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dirty="0" sz="5300" spc="20"/>
              <a:t>ODM</a:t>
            </a:r>
            <a:r>
              <a:rPr dirty="0" sz="5300" spc="-20"/>
              <a:t> EDUCATIONAL</a:t>
            </a:r>
            <a:r>
              <a:rPr dirty="0" sz="5300" spc="-55"/>
              <a:t> </a:t>
            </a:r>
            <a:r>
              <a:rPr dirty="0" sz="5300" spc="20"/>
              <a:t>GROUP</a:t>
            </a:r>
            <a:endParaRPr sz="5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Viswo Vinita Samal</dc:creator>
  <dc:title>PowerPoint Presentation</dc:title>
  <dcterms:created xsi:type="dcterms:W3CDTF">2022-04-01T17:38:58Z</dcterms:created>
  <dcterms:modified xsi:type="dcterms:W3CDTF">2022-04-01T17:38:58Z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2022-04-01T00:00:00Z</vt:filetime>
  </property>
</Properties>
</file>