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69" r:id="rId3"/>
    <p:sldId id="257" r:id="rId4"/>
    <p:sldId id="271" r:id="rId5"/>
    <p:sldId id="258" r:id="rId6"/>
    <p:sldId id="260" r:id="rId7"/>
    <p:sldId id="261" r:id="rId8"/>
    <p:sldId id="262" r:id="rId9"/>
    <p:sldId id="263" r:id="rId10"/>
    <p:sldId id="264" r:id="rId11"/>
    <p:sldId id="265" r:id="rId12"/>
    <p:sldId id="266" r:id="rId13"/>
    <p:sldId id="267" r:id="rId14"/>
    <p:sldId id="25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1" d="100"/>
          <a:sy n="91" d="100"/>
        </p:scale>
        <p:origin x="560" y="48"/>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Mzv12-pmi0s" TargetMode="External"/><Relationship Id="rId2" Type="http://schemas.openxmlformats.org/officeDocument/2006/relationships/hyperlink" Target="https://www.youtube.com/watch?v=AhQrf8sXPWs" TargetMode="Externa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a:solidFill>
                  <a:srgbClr val="FF0000"/>
                </a:solidFill>
                <a:latin typeface="Calibri"/>
                <a:ea typeface="Calibri"/>
                <a:cs typeface="Calibri"/>
                <a:sym typeface="Calibri"/>
              </a:rPr>
              <a:t>THE LABURNUN TOP</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dirty="0">
                <a:latin typeface="Calibri"/>
                <a:ea typeface="Calibri"/>
                <a:cs typeface="Calibri"/>
                <a:sym typeface="Calibri"/>
              </a:rPr>
              <a:t>TED HUGHES</a:t>
            </a: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ENGLISH</a:t>
            </a:r>
            <a:endParaRPr b="1" dirty="0"/>
          </a:p>
          <a:p>
            <a:pPr marL="0" lvl="0" indent="0" algn="l" rtl="0">
              <a:spcBef>
                <a:spcPts val="0"/>
              </a:spcBef>
              <a:spcAft>
                <a:spcPts val="0"/>
              </a:spcAft>
              <a:buNone/>
            </a:pPr>
            <a:r>
              <a:rPr lang="en" b="1" dirty="0"/>
              <a:t>CHAPTER NUMBER: 2</a:t>
            </a:r>
            <a:endParaRPr b="1" dirty="0"/>
          </a:p>
          <a:p>
            <a:pPr marL="0" lvl="0" indent="0" algn="l" rtl="0">
              <a:spcBef>
                <a:spcPts val="0"/>
              </a:spcBef>
              <a:spcAft>
                <a:spcPts val="0"/>
              </a:spcAft>
              <a:buNone/>
            </a:pPr>
            <a:r>
              <a:rPr lang="en" b="1" dirty="0"/>
              <a:t>CHAPTER NAME : THE LABURNUN TOP</a:t>
            </a:r>
            <a:endParaRPr b="1" dirty="0"/>
          </a:p>
        </p:txBody>
      </p:sp>
      <p:pic>
        <p:nvPicPr>
          <p:cNvPr id="3" name="Picture 2">
            <a:extLst>
              <a:ext uri="{FF2B5EF4-FFF2-40B4-BE49-F238E27FC236}">
                <a16:creationId xmlns:a16="http://schemas.microsoft.com/office/drawing/2014/main" id="{71EF745A-B7CD-4F6D-A5A6-24E8102BA35C}"/>
              </a:ext>
            </a:extLst>
          </p:cNvPr>
          <p:cNvPicPr>
            <a:picLocks noChangeAspect="1"/>
          </p:cNvPicPr>
          <p:nvPr/>
        </p:nvPicPr>
        <p:blipFill>
          <a:blip r:embed="rId4"/>
          <a:stretch>
            <a:fillRect/>
          </a:stretch>
        </p:blipFill>
        <p:spPr>
          <a:xfrm>
            <a:off x="7608366" y="0"/>
            <a:ext cx="1478809" cy="104702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503854"/>
            <a:ext cx="8520600" cy="942392"/>
          </a:xfrm>
        </p:spPr>
        <p:txBody>
          <a:bodyPr/>
          <a:lstStyle/>
          <a:p>
            <a:r>
              <a:rPr lang="en-US" sz="2200" b="1" dirty="0">
                <a:solidFill>
                  <a:srgbClr val="FF0000"/>
                </a:solidFill>
                <a:latin typeface="Calibri" panose="020F0502020204030204" pitchFamily="34" charset="0"/>
                <a:cs typeface="Calibri" panose="020F0502020204030204" pitchFamily="34" charset="0"/>
              </a:rPr>
              <a:t>STANZA-3 ANALYSIS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854180" y="1388626"/>
            <a:ext cx="7875036" cy="3754874"/>
          </a:xfrm>
          <a:prstGeom prst="rect">
            <a:avLst/>
          </a:prstGeom>
          <a:noFill/>
        </p:spPr>
        <p:txBody>
          <a:bodyPr wrap="square" rtlCol="0">
            <a:spAutoFit/>
          </a:bodyPr>
          <a:lstStyle/>
          <a:p>
            <a:r>
              <a:rPr lang="en-IN" b="1" i="1" dirty="0">
                <a:latin typeface="Calibri" panose="020F0502020204030204" pitchFamily="34" charset="0"/>
                <a:cs typeface="Calibri" panose="020F0502020204030204" pitchFamily="34" charset="0"/>
              </a:rPr>
              <a:t>Then with eerie delicate whistle-chirrup whisperings She launches away, towards the infinite</a:t>
            </a:r>
            <a:br>
              <a:rPr lang="en-IN" b="1" i="1" dirty="0">
                <a:latin typeface="Calibri" panose="020F0502020204030204" pitchFamily="34" charset="0"/>
                <a:cs typeface="Calibri" panose="020F0502020204030204" pitchFamily="34" charset="0"/>
              </a:rPr>
            </a:br>
            <a:r>
              <a:rPr lang="en-IN" b="1" i="1" dirty="0">
                <a:latin typeface="Calibri" panose="020F0502020204030204" pitchFamily="34" charset="0"/>
                <a:cs typeface="Calibri" panose="020F0502020204030204" pitchFamily="34" charset="0"/>
              </a:rPr>
              <a:t>And the Laburnum subsides to empty.</a:t>
            </a:r>
          </a:p>
          <a:p>
            <a:endParaRPr lang="en-US" dirty="0">
              <a:latin typeface="Calibri" panose="020F0502020204030204" pitchFamily="34" charset="0"/>
              <a:cs typeface="Calibri" panose="020F0502020204030204" pitchFamily="34" charset="0"/>
            </a:endParaRPr>
          </a:p>
          <a:p>
            <a:endParaRPr lang="en-IN" dirty="0"/>
          </a:p>
          <a:p>
            <a:endParaRPr lang="en-IN" dirty="0"/>
          </a:p>
          <a:p>
            <a:endParaRPr lang="en-IN" dirty="0"/>
          </a:p>
          <a:p>
            <a:endParaRPr lang="en-IN" dirty="0"/>
          </a:p>
          <a:p>
            <a:endParaRPr lang="en-IN" dirty="0"/>
          </a:p>
          <a:p>
            <a:endParaRPr lang="en-IN" dirty="0"/>
          </a:p>
          <a:p>
            <a:endParaRPr lang="en-IN" b="1" dirty="0">
              <a:latin typeface="Calibri" panose="020F0502020204030204" pitchFamily="34" charset="0"/>
              <a:cs typeface="Calibri" panose="020F0502020204030204" pitchFamily="34" charset="0"/>
            </a:endParaRPr>
          </a:p>
          <a:p>
            <a:r>
              <a:rPr lang="en-IN" b="1" dirty="0">
                <a:latin typeface="Calibri" panose="020F0502020204030204" pitchFamily="34" charset="0"/>
                <a:cs typeface="Calibri" panose="020F0502020204030204" pitchFamily="34" charset="0"/>
              </a:rPr>
              <a:t>Explanation:</a:t>
            </a:r>
            <a:endParaRPr lang="en-IN" dirty="0">
              <a:latin typeface="Calibri" panose="020F0502020204030204" pitchFamily="34" charset="0"/>
              <a:cs typeface="Calibri" panose="020F0502020204030204" pitchFamily="34" charset="0"/>
            </a:endParaRPr>
          </a:p>
          <a:p>
            <a:pPr>
              <a:buFont typeface="Arial" pitchFamily="34" charset="0"/>
              <a:buChar char="•"/>
            </a:pPr>
            <a:r>
              <a:rPr lang="en-IN" dirty="0">
                <a:latin typeface="Calibri" panose="020F0502020204030204" pitchFamily="34" charset="0"/>
                <a:cs typeface="Calibri" panose="020F0502020204030204" pitchFamily="34" charset="0"/>
              </a:rPr>
              <a:t>  After some time, the goldfinch makes a strange short, high-pitched sound.</a:t>
            </a:r>
          </a:p>
          <a:p>
            <a:pPr>
              <a:buFont typeface="Arial" pitchFamily="34" charset="0"/>
              <a:buChar char="•"/>
            </a:pPr>
            <a:r>
              <a:rPr lang="en-IN" dirty="0">
                <a:latin typeface="Calibri" panose="020F0502020204030204" pitchFamily="34" charset="0"/>
                <a:cs typeface="Calibri" panose="020F0502020204030204" pitchFamily="34" charset="0"/>
              </a:rPr>
              <a:t>  Then she flies away towards the infinite sky.</a:t>
            </a:r>
          </a:p>
          <a:p>
            <a:pPr>
              <a:buFont typeface="Arial" pitchFamily="34" charset="0"/>
              <a:buChar char="•"/>
            </a:pPr>
            <a:r>
              <a:rPr lang="en-IN" dirty="0">
                <a:latin typeface="Calibri" panose="020F0502020204030204" pitchFamily="34" charset="0"/>
                <a:cs typeface="Calibri" panose="020F0502020204030204" pitchFamily="34" charset="0"/>
              </a:rPr>
              <a:t>  The Laburnum tree becomes silent again after the departure of the goldfinch and everything seems to be the same as it was before the arrival of the goldfinch.</a:t>
            </a:r>
          </a:p>
          <a:p>
            <a:br>
              <a:rPr lang="en-IN" dirty="0">
                <a:latin typeface="Calibri" panose="020F0502020204030204" pitchFamily="34" charset="0"/>
                <a:cs typeface="Calibri" panose="020F0502020204030204" pitchFamily="34" charset="0"/>
              </a:rPr>
            </a:br>
            <a:endParaRPr lang="en-IN" i="1" dirty="0">
              <a:latin typeface="Calibri" panose="020F0502020204030204" pitchFamily="34" charset="0"/>
              <a:cs typeface="Calibri" panose="020F0502020204030204" pitchFamily="34" charset="0"/>
            </a:endParaRPr>
          </a:p>
        </p:txBody>
      </p:sp>
      <p:pic>
        <p:nvPicPr>
          <p:cNvPr id="4098" name="Picture 2">
            <a:extLst>
              <a:ext uri="{FF2B5EF4-FFF2-40B4-BE49-F238E27FC236}">
                <a16:creationId xmlns:a16="http://schemas.microsoft.com/office/drawing/2014/main" id="{7571CBB0-19CD-4E73-AAA9-BA16467CE4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8455" y="1996565"/>
            <a:ext cx="2973545" cy="1298308"/>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The laburnum top | English - Quizizz">
            <a:extLst>
              <a:ext uri="{FF2B5EF4-FFF2-40B4-BE49-F238E27FC236}">
                <a16:creationId xmlns:a16="http://schemas.microsoft.com/office/drawing/2014/main" id="{0C3224FE-E0BA-41B6-92D1-43887731B9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1614" y="1996565"/>
            <a:ext cx="3125218" cy="129830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8F820A50-6E50-4447-B554-78A6C2B3EEA3}"/>
              </a:ext>
            </a:extLst>
          </p:cNvPr>
          <p:cNvPicPr>
            <a:picLocks noChangeAspect="1"/>
          </p:cNvPicPr>
          <p:nvPr/>
        </p:nvPicPr>
        <p:blipFill>
          <a:blip r:embed="rId4"/>
          <a:stretch>
            <a:fillRect/>
          </a:stretch>
        </p:blipFill>
        <p:spPr>
          <a:xfrm>
            <a:off x="7538566" y="0"/>
            <a:ext cx="1478809" cy="111682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70588"/>
            <a:ext cx="8520600" cy="634481"/>
          </a:xfrm>
        </p:spPr>
        <p:txBody>
          <a:bodyPr/>
          <a:lstStyle/>
          <a:p>
            <a:r>
              <a:rPr lang="en-IN" sz="2200" b="1" dirty="0">
                <a:solidFill>
                  <a:srgbClr val="FF0000"/>
                </a:solidFill>
                <a:latin typeface="Calibri" panose="020F0502020204030204" pitchFamily="34" charset="0"/>
                <a:cs typeface="Calibri" panose="020F0502020204030204" pitchFamily="34" charset="0"/>
              </a:rPr>
              <a:t>Word Meanings</a:t>
            </a:r>
          </a:p>
        </p:txBody>
      </p:sp>
      <p:sp>
        <p:nvSpPr>
          <p:cNvPr id="3" name="TextBox 2"/>
          <p:cNvSpPr txBox="1"/>
          <p:nvPr/>
        </p:nvSpPr>
        <p:spPr>
          <a:xfrm>
            <a:off x="615820" y="1045029"/>
            <a:ext cx="7520474" cy="3323987"/>
          </a:xfrm>
          <a:prstGeom prst="rect">
            <a:avLst/>
          </a:prstGeom>
          <a:noFill/>
        </p:spPr>
        <p:txBody>
          <a:bodyPr wrap="square" rtlCol="0">
            <a:spAutoFit/>
          </a:bodyPr>
          <a:lstStyle/>
          <a:p>
            <a:br>
              <a:rPr lang="en-IN" dirty="0"/>
            </a:br>
            <a:r>
              <a:rPr lang="en-IN" dirty="0">
                <a:latin typeface="Calibri" panose="020F0502020204030204" pitchFamily="34" charset="0"/>
                <a:cs typeface="Calibri" panose="020F0502020204030204" pitchFamily="34" charset="0"/>
              </a:rPr>
              <a:t>twitching – a small, often involuntary movement of the body</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chirrup – the sound made by a bird</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startlement – amazement</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sleek – smooth</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chittering – sound made by baby birds</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tremor – shaking</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trilling – to sing a series of quickly repeated high notes</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trembles and thrills – shakes violently</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the engine of her family – the goldfinch</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stokes – adds fuel (here the goldfinch is feeding her chicks)</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flirts – moves abruptly or jerkily with light steps</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barred – striped eerie – strange in a frightening or mysterious way</a:t>
            </a:r>
            <a:br>
              <a:rPr lang="en-IN" dirty="0">
                <a:latin typeface="Calibri" panose="020F0502020204030204" pitchFamily="34" charset="0"/>
                <a:cs typeface="Calibri" panose="020F0502020204030204" pitchFamily="34" charset="0"/>
              </a:rPr>
            </a:br>
            <a:r>
              <a:rPr lang="en-IN" dirty="0">
                <a:latin typeface="Calibri" panose="020F0502020204030204" pitchFamily="34" charset="0"/>
                <a:cs typeface="Calibri" panose="020F0502020204030204" pitchFamily="34" charset="0"/>
              </a:rPr>
              <a:t>infinite – the sky</a:t>
            </a:r>
            <a:br>
              <a:rPr lang="en-IN" dirty="0">
                <a:latin typeface="Calibri" panose="020F0502020204030204" pitchFamily="34" charset="0"/>
                <a:cs typeface="Calibri" panose="020F0502020204030204" pitchFamily="34" charset="0"/>
              </a:rPr>
            </a:br>
            <a:endParaRPr lang="en-IN"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5D156AF1-90ED-4728-BC9A-40D465EE27DA}"/>
              </a:ext>
            </a:extLst>
          </p:cNvPr>
          <p:cNvPicPr>
            <a:picLocks noChangeAspect="1"/>
          </p:cNvPicPr>
          <p:nvPr/>
        </p:nvPicPr>
        <p:blipFill>
          <a:blip r:embed="rId2"/>
          <a:stretch>
            <a:fillRect/>
          </a:stretch>
        </p:blipFill>
        <p:spPr>
          <a:xfrm>
            <a:off x="7597796" y="125822"/>
            <a:ext cx="1478809" cy="84922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17242"/>
            <a:ext cx="8520600" cy="457199"/>
          </a:xfrm>
        </p:spPr>
        <p:txBody>
          <a:bodyPr/>
          <a:lstStyle/>
          <a:p>
            <a:r>
              <a:rPr lang="en-IN" sz="2400" dirty="0"/>
              <a:t> </a:t>
            </a:r>
            <a:r>
              <a:rPr lang="en-IN" sz="2200" b="1" dirty="0">
                <a:solidFill>
                  <a:srgbClr val="FF0000"/>
                </a:solidFill>
                <a:latin typeface="Calibri" panose="020F0502020204030204" pitchFamily="34" charset="0"/>
                <a:cs typeface="Calibri" panose="020F0502020204030204" pitchFamily="34" charset="0"/>
              </a:rPr>
              <a:t>Poetic Devices Used in the Poem</a:t>
            </a:r>
            <a:br>
              <a:rPr lang="en-IN" sz="2200" b="1" dirty="0">
                <a:solidFill>
                  <a:srgbClr val="FF0000"/>
                </a:solidFill>
                <a:latin typeface="Calibri" panose="020F0502020204030204" pitchFamily="34" charset="0"/>
                <a:cs typeface="Calibri" panose="020F0502020204030204" pitchFamily="34" charset="0"/>
              </a:rPr>
            </a:b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681135" y="709127"/>
            <a:ext cx="7875036" cy="4185761"/>
          </a:xfrm>
          <a:prstGeom prst="rect">
            <a:avLst/>
          </a:prstGeom>
          <a:noFill/>
        </p:spPr>
        <p:txBody>
          <a:bodyPr wrap="square" rtlCol="0">
            <a:spAutoFit/>
          </a:bodyPr>
          <a:lstStyle/>
          <a:p>
            <a:r>
              <a:rPr lang="en-IN" b="1" dirty="0">
                <a:latin typeface="Calibri" panose="020F0502020204030204" pitchFamily="34" charset="0"/>
                <a:cs typeface="Calibri" panose="020F0502020204030204" pitchFamily="34" charset="0"/>
              </a:rPr>
              <a:t>Simile:</a:t>
            </a:r>
            <a:r>
              <a:rPr lang="en-IN" dirty="0">
                <a:latin typeface="Calibri" panose="020F0502020204030204" pitchFamily="34" charset="0"/>
                <a:cs typeface="Calibri" panose="020F0502020204030204" pitchFamily="34" charset="0"/>
              </a:rPr>
              <a:t> In this figure of speech, one thing is compared to another. An example of simile in this poem is ‘sleek as a lizard’.</a:t>
            </a:r>
          </a:p>
          <a:p>
            <a:endParaRPr lang="en-IN" dirty="0">
              <a:latin typeface="Calibri" panose="020F0502020204030204" pitchFamily="34" charset="0"/>
              <a:cs typeface="Calibri" panose="020F0502020204030204" pitchFamily="34" charset="0"/>
            </a:endParaRPr>
          </a:p>
          <a:p>
            <a:r>
              <a:rPr lang="en-IN" b="1" dirty="0">
                <a:latin typeface="Calibri" panose="020F0502020204030204" pitchFamily="34" charset="0"/>
                <a:cs typeface="Calibri" panose="020F0502020204030204" pitchFamily="34" charset="0"/>
              </a:rPr>
              <a:t>Metaphor:</a:t>
            </a:r>
            <a:r>
              <a:rPr lang="en-IN" dirty="0">
                <a:latin typeface="Calibri" panose="020F0502020204030204" pitchFamily="34" charset="0"/>
                <a:cs typeface="Calibri" panose="020F0502020204030204" pitchFamily="34" charset="0"/>
              </a:rPr>
              <a:t> In this figure of speech, a word/ phrase is used to represent something else. Examples of metaphor in this poem are ‘engine of her family’, where ‘engine’ represents the mother goldfinch, and ‘machine’ which represents the nest with its brood of bird chicks.</a:t>
            </a:r>
          </a:p>
          <a:p>
            <a:endParaRPr lang="en-IN" dirty="0">
              <a:latin typeface="Calibri" panose="020F0502020204030204" pitchFamily="34" charset="0"/>
              <a:cs typeface="Calibri" panose="020F0502020204030204" pitchFamily="34" charset="0"/>
            </a:endParaRPr>
          </a:p>
          <a:p>
            <a:r>
              <a:rPr lang="en-IN" b="1" dirty="0">
                <a:latin typeface="Calibri" panose="020F0502020204030204" pitchFamily="34" charset="0"/>
                <a:cs typeface="Calibri" panose="020F0502020204030204" pitchFamily="34" charset="0"/>
              </a:rPr>
              <a:t>Alliteration:</a:t>
            </a:r>
            <a:r>
              <a:rPr lang="en-IN" dirty="0">
                <a:latin typeface="Calibri" panose="020F0502020204030204" pitchFamily="34" charset="0"/>
                <a:cs typeface="Calibri" panose="020F0502020204030204" pitchFamily="34" charset="0"/>
              </a:rPr>
              <a:t> In this figure of speech, a number of words having the same first consonant sound occur close together in a series. Examples of alliteration in this ‘ poem are ‘September sunlight’, ‘A suddenness, a startlement’, ‘and alert and abrupt’ and ‘tree trembles and thrills’.</a:t>
            </a:r>
          </a:p>
          <a:p>
            <a:endParaRPr lang="en-IN" dirty="0">
              <a:latin typeface="Calibri" panose="020F0502020204030204" pitchFamily="34" charset="0"/>
              <a:cs typeface="Calibri" panose="020F0502020204030204" pitchFamily="34" charset="0"/>
            </a:endParaRPr>
          </a:p>
          <a:p>
            <a:r>
              <a:rPr lang="en-IN" b="1" dirty="0">
                <a:latin typeface="Calibri" panose="020F0502020204030204" pitchFamily="34" charset="0"/>
                <a:cs typeface="Calibri" panose="020F0502020204030204" pitchFamily="34" charset="0"/>
              </a:rPr>
              <a:t>Onomatopoeia:</a:t>
            </a:r>
            <a:r>
              <a:rPr lang="en-IN" dirty="0">
                <a:latin typeface="Calibri" panose="020F0502020204030204" pitchFamily="34" charset="0"/>
                <a:cs typeface="Calibri" panose="020F0502020204030204" pitchFamily="34" charset="0"/>
              </a:rPr>
              <a:t> In this figure of speech, a word is formed from a sound similar to it. Examples of onomatopoeia in this poem are ‘twitching chirrup’, ‘</a:t>
            </a:r>
            <a:r>
              <a:rPr lang="en-IN" dirty="0" err="1">
                <a:latin typeface="Calibri" panose="020F0502020204030204" pitchFamily="34" charset="0"/>
                <a:cs typeface="Calibri" panose="020F0502020204030204" pitchFamily="34" charset="0"/>
              </a:rPr>
              <a:t>chitterings</a:t>
            </a:r>
            <a:r>
              <a:rPr lang="en-IN" dirty="0">
                <a:latin typeface="Calibri" panose="020F0502020204030204" pitchFamily="34" charset="0"/>
                <a:cs typeface="Calibri" panose="020F0502020204030204" pitchFamily="34" charset="0"/>
              </a:rPr>
              <a:t>’, ‘</a:t>
            </a:r>
            <a:r>
              <a:rPr lang="en-IN" dirty="0" err="1">
                <a:latin typeface="Calibri" panose="020F0502020204030204" pitchFamily="34" charset="0"/>
                <a:cs typeface="Calibri" panose="020F0502020204030204" pitchFamily="34" charset="0"/>
              </a:rPr>
              <a:t>trillings</a:t>
            </a:r>
            <a:r>
              <a:rPr lang="en-IN" dirty="0">
                <a:latin typeface="Calibri" panose="020F0502020204030204" pitchFamily="34" charset="0"/>
                <a:cs typeface="Calibri" panose="020F0502020204030204" pitchFamily="34" charset="0"/>
              </a:rPr>
              <a:t>’ and ‘whistle-chirrup’.</a:t>
            </a:r>
          </a:p>
          <a:p>
            <a:endParaRPr lang="en-IN" dirty="0">
              <a:latin typeface="Calibri" panose="020F0502020204030204" pitchFamily="34" charset="0"/>
              <a:cs typeface="Calibri" panose="020F0502020204030204" pitchFamily="34" charset="0"/>
            </a:endParaRPr>
          </a:p>
          <a:p>
            <a:r>
              <a:rPr lang="en-IN" b="1" dirty="0">
                <a:latin typeface="Calibri" panose="020F0502020204030204" pitchFamily="34" charset="0"/>
                <a:cs typeface="Calibri" panose="020F0502020204030204" pitchFamily="34" charset="0"/>
              </a:rPr>
              <a:t>Transferred Epithet:</a:t>
            </a:r>
            <a:r>
              <a:rPr lang="en-IN" dirty="0">
                <a:latin typeface="Calibri" panose="020F0502020204030204" pitchFamily="34" charset="0"/>
                <a:cs typeface="Calibri" panose="020F0502020204030204" pitchFamily="34" charset="0"/>
              </a:rPr>
              <a:t> A transferred epithet is a 1 description which refers to a character or event but is used to describe a different situation or character ‘Her barred face identity mask’ is an example of transferred epithet in this poem. The flowers of the Laburnum tree fall like bars and, when the bird sits behind the flowers, the shadow of the flowers on her face looks like she is wearing a mask that has bars on it.</a:t>
            </a:r>
          </a:p>
        </p:txBody>
      </p:sp>
      <p:pic>
        <p:nvPicPr>
          <p:cNvPr id="5" name="Picture 4">
            <a:extLst>
              <a:ext uri="{FF2B5EF4-FFF2-40B4-BE49-F238E27FC236}">
                <a16:creationId xmlns:a16="http://schemas.microsoft.com/office/drawing/2014/main" id="{E8972563-DF9E-454B-9264-82EA67F54547}"/>
              </a:ext>
            </a:extLst>
          </p:cNvPr>
          <p:cNvPicPr>
            <a:picLocks noChangeAspect="1"/>
          </p:cNvPicPr>
          <p:nvPr/>
        </p:nvPicPr>
        <p:blipFill>
          <a:blip r:embed="rId2"/>
          <a:stretch>
            <a:fillRect/>
          </a:stretch>
        </p:blipFill>
        <p:spPr>
          <a:xfrm>
            <a:off x="7491555" y="-1"/>
            <a:ext cx="1478809" cy="81981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9960"/>
            <a:ext cx="8520600" cy="576031"/>
          </a:xfrm>
        </p:spPr>
        <p:txBody>
          <a:bodyPr/>
          <a:lstStyle/>
          <a:p>
            <a:r>
              <a:rPr lang="en-US" sz="2200" b="1" dirty="0">
                <a:solidFill>
                  <a:srgbClr val="FF0000"/>
                </a:solidFill>
                <a:latin typeface="Calibri" panose="020F0502020204030204" pitchFamily="34" charset="0"/>
                <a:cs typeface="Calibri" panose="020F0502020204030204" pitchFamily="34" charset="0"/>
              </a:rPr>
              <a:t>Questions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396815" y="-670369"/>
            <a:ext cx="8188053" cy="7201972"/>
          </a:xfrm>
          <a:prstGeom prst="rect">
            <a:avLst/>
          </a:prstGeom>
          <a:noFill/>
        </p:spPr>
        <p:txBody>
          <a:bodyPr wrap="square" rtlCol="0" anchor="ctr">
            <a:spAutoFit/>
          </a:bodyPr>
          <a:lstStyle/>
          <a:p>
            <a:pPr marL="144000" indent="-144000"/>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What do you notice about the beginning and the ending of the poem?</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To what is the bird’s movement compared? What is the basis for the comparison?</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Why is the image of the engine evoked by the poet?</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What do you like the most about the poem?</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What does the phrase “her barred face identity mask” mean?</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Why is the poem named ‘The Laburnum Top’?</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What is the significance of ‘yellow’ in the poem?</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How is the tree transformed during the bird’s visit?</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To what is the movement of the goldfinch compared? What is the basis for the comparison?</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‘Then sleek as a lizard and alert and abrupt, She enters the thickness’. Explain the given line.</a:t>
            </a:r>
          </a:p>
          <a:p>
            <a:pPr marL="342900" indent="-342900">
              <a:lnSpc>
                <a:spcPct val="150000"/>
              </a:lnSpc>
              <a:buFont typeface="+mj-lt"/>
              <a:buAutoNum type="arabicPeriod"/>
            </a:pPr>
            <a:r>
              <a:rPr lang="en-IN" dirty="0">
                <a:latin typeface="Calibri" panose="020F0502020204030204" pitchFamily="34" charset="0"/>
                <a:cs typeface="Calibri" panose="020F0502020204030204" pitchFamily="34" charset="0"/>
              </a:rPr>
              <a:t>What is the engine of the machine? What is its fuel?</a:t>
            </a:r>
            <a:br>
              <a:rPr lang="en-IN" dirty="0">
                <a:latin typeface="Calibri" panose="020F0502020204030204" pitchFamily="34" charset="0"/>
                <a:cs typeface="Calibri" panose="020F0502020204030204" pitchFamily="34" charset="0"/>
              </a:rPr>
            </a:br>
            <a:br>
              <a:rPr lang="en-IN" dirty="0">
                <a:latin typeface="Calibri" panose="020F0502020204030204" pitchFamily="34" charset="0"/>
                <a:cs typeface="Calibri" panose="020F0502020204030204" pitchFamily="34" charset="0"/>
              </a:rPr>
            </a:br>
            <a:br>
              <a:rPr lang="en-IN" dirty="0"/>
            </a:br>
            <a:endParaRPr lang="en-IN" dirty="0"/>
          </a:p>
          <a:p>
            <a:pPr marL="144000" indent="-144000"/>
            <a:endParaRPr lang="en-IN" dirty="0"/>
          </a:p>
          <a:p>
            <a:pPr marL="342900" indent="-342900"/>
            <a:endParaRPr lang="en-US" dirty="0"/>
          </a:p>
          <a:p>
            <a:pPr marL="342900" indent="-342900"/>
            <a:endParaRPr lang="en-IN" dirty="0"/>
          </a:p>
          <a:p>
            <a:br>
              <a:rPr lang="en-IN" dirty="0"/>
            </a:br>
            <a:endParaRPr lang="en-IN" dirty="0"/>
          </a:p>
        </p:txBody>
      </p:sp>
      <p:pic>
        <p:nvPicPr>
          <p:cNvPr id="5" name="Picture 4">
            <a:extLst>
              <a:ext uri="{FF2B5EF4-FFF2-40B4-BE49-F238E27FC236}">
                <a16:creationId xmlns:a16="http://schemas.microsoft.com/office/drawing/2014/main" id="{95D47C1D-209E-46D2-A988-0BB5FF255F00}"/>
              </a:ext>
            </a:extLst>
          </p:cNvPr>
          <p:cNvPicPr>
            <a:picLocks noChangeAspect="1"/>
          </p:cNvPicPr>
          <p:nvPr/>
        </p:nvPicPr>
        <p:blipFill>
          <a:blip r:embed="rId3"/>
          <a:stretch>
            <a:fillRect/>
          </a:stretch>
        </p:blipFill>
        <p:spPr>
          <a:xfrm>
            <a:off x="7583836" y="69802"/>
            <a:ext cx="1478809" cy="92836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4" name="Picture 3">
            <a:extLst>
              <a:ext uri="{FF2B5EF4-FFF2-40B4-BE49-F238E27FC236}">
                <a16:creationId xmlns:a16="http://schemas.microsoft.com/office/drawing/2014/main" id="{ED153FB5-F73D-4DBB-9302-1BFB1802E50F}"/>
              </a:ext>
            </a:extLst>
          </p:cNvPr>
          <p:cNvPicPr>
            <a:picLocks noChangeAspect="1"/>
          </p:cNvPicPr>
          <p:nvPr/>
        </p:nvPicPr>
        <p:blipFill>
          <a:blip r:embed="rId3"/>
          <a:stretch>
            <a:fillRect/>
          </a:stretch>
        </p:blipFill>
        <p:spPr>
          <a:xfrm>
            <a:off x="7601389" y="84312"/>
            <a:ext cx="1478809" cy="94177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DE215-A6B0-4A35-919B-972AAAE9D77C}"/>
              </a:ext>
            </a:extLst>
          </p:cNvPr>
          <p:cNvSpPr>
            <a:spLocks noGrp="1"/>
          </p:cNvSpPr>
          <p:nvPr>
            <p:ph type="title"/>
          </p:nvPr>
        </p:nvSpPr>
        <p:spPr/>
        <p:txBody>
          <a:bodyPr/>
          <a:lstStyle/>
          <a:p>
            <a:pPr algn="ctr"/>
            <a:r>
              <a:rPr lang="en-US" sz="2200" b="1" dirty="0">
                <a:solidFill>
                  <a:srgbClr val="FF0000"/>
                </a:solidFill>
                <a:latin typeface="Calibri" panose="020F0502020204030204" pitchFamily="34" charset="0"/>
                <a:cs typeface="Calibri" panose="020F0502020204030204" pitchFamily="34" charset="0"/>
              </a:rPr>
              <a:t>LEARNING OUTCOMES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DDEA6AC5-6A78-4EA4-B6FA-E78DAAAFBD0B}"/>
              </a:ext>
            </a:extLst>
          </p:cNvPr>
          <p:cNvSpPr>
            <a:spLocks noGrp="1"/>
          </p:cNvSpPr>
          <p:nvPr>
            <p:ph type="body" idx="1"/>
          </p:nvPr>
        </p:nvSpPr>
        <p:spPr/>
        <p:txBody>
          <a:bodyPr/>
          <a:lstStyle/>
          <a:p>
            <a:pPr marL="285750" indent="-285750">
              <a:lnSpc>
                <a:spcPct val="150000"/>
              </a:lnSpc>
              <a:buFont typeface="Arial" panose="020B0604020202020204" pitchFamily="34" charset="0"/>
              <a:buChar char="•"/>
            </a:pPr>
            <a:r>
              <a:rPr lang="en-IN" sz="1400" dirty="0">
                <a:latin typeface="Calibri" panose="020F0502020204030204" pitchFamily="34" charset="0"/>
                <a:cs typeface="Calibri" panose="020F0502020204030204" pitchFamily="34" charset="0"/>
              </a:rPr>
              <a:t>Students can be able relate Nature and its beauty</a:t>
            </a:r>
          </a:p>
          <a:p>
            <a:pPr marL="285750" indent="-285750">
              <a:lnSpc>
                <a:spcPct val="150000"/>
              </a:lnSpc>
              <a:buFont typeface="Arial" panose="020B0604020202020204" pitchFamily="34" charset="0"/>
              <a:buChar char="•"/>
            </a:pPr>
            <a:r>
              <a:rPr lang="en-US" sz="1400" dirty="0">
                <a:latin typeface="Calibri" panose="020F0502020204030204" pitchFamily="34" charset="0"/>
                <a:cs typeface="Calibri" panose="020F0502020204030204" pitchFamily="34" charset="0"/>
              </a:rPr>
              <a:t>Students understand and relate Symbiotic beauty of nature and Goldfinch birds.</a:t>
            </a:r>
            <a:endParaRPr lang="en-IN" sz="1400" dirty="0">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IN" sz="1400" dirty="0">
                <a:latin typeface="Calibri" panose="020F0502020204030204" pitchFamily="34" charset="0"/>
                <a:cs typeface="Calibri" panose="020F0502020204030204" pitchFamily="34" charset="0"/>
              </a:rPr>
              <a:t>Students can understand the theme of the poem and justify the theme with its relevance.</a:t>
            </a:r>
          </a:p>
          <a:p>
            <a:pPr marL="285750" indent="-285750">
              <a:lnSpc>
                <a:spcPct val="150000"/>
              </a:lnSpc>
              <a:buFont typeface="Arial" panose="020B0604020202020204" pitchFamily="34" charset="0"/>
              <a:buChar char="•"/>
            </a:pPr>
            <a:r>
              <a:rPr lang="en-IN" sz="1400" dirty="0">
                <a:latin typeface="Calibri" panose="020F0502020204030204" pitchFamily="34" charset="0"/>
                <a:cs typeface="Calibri" panose="020F0502020204030204" pitchFamily="34" charset="0"/>
              </a:rPr>
              <a:t>Students can infer that Goldfinch bird is the sign of happiness.  </a:t>
            </a:r>
          </a:p>
          <a:p>
            <a:pPr marL="285750" indent="-285750">
              <a:lnSpc>
                <a:spcPct val="150000"/>
              </a:lnSpc>
              <a:buFont typeface="Arial" panose="020B0604020202020204" pitchFamily="34" charset="0"/>
              <a:buChar char="•"/>
            </a:pPr>
            <a:r>
              <a:rPr lang="en-IN" sz="1400" dirty="0">
                <a:latin typeface="Calibri" panose="020F0502020204030204" pitchFamily="34" charset="0"/>
                <a:cs typeface="Calibri" panose="020F0502020204030204" pitchFamily="34" charset="0"/>
              </a:rPr>
              <a:t>Students can interpret the states of existence both in separation of the body and soul and the union.</a:t>
            </a:r>
          </a:p>
          <a:p>
            <a:endParaRPr lang="en-IN" sz="1400"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6382E3C5-EF1A-455E-90EF-792A22CC51B7}"/>
              </a:ext>
            </a:extLst>
          </p:cNvPr>
          <p:cNvPicPr>
            <a:picLocks noChangeAspect="1"/>
          </p:cNvPicPr>
          <p:nvPr/>
        </p:nvPicPr>
        <p:blipFill>
          <a:blip r:embed="rId2"/>
          <a:stretch>
            <a:fillRect/>
          </a:stretch>
        </p:blipFill>
        <p:spPr>
          <a:xfrm>
            <a:off x="7538567" y="0"/>
            <a:ext cx="1478809" cy="1206694"/>
          </a:xfrm>
          <a:prstGeom prst="rect">
            <a:avLst/>
          </a:prstGeom>
        </p:spPr>
      </p:pic>
    </p:spTree>
    <p:extLst>
      <p:ext uri="{BB962C8B-B14F-4D97-AF65-F5344CB8AC3E}">
        <p14:creationId xmlns:p14="http://schemas.microsoft.com/office/powerpoint/2010/main" val="3023023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dirty="0">
                <a:solidFill>
                  <a:srgbClr val="FF0000"/>
                </a:solidFill>
                <a:latin typeface="Calibri" panose="020F0502020204030204" pitchFamily="34" charset="0"/>
                <a:cs typeface="Calibri" panose="020F0502020204030204" pitchFamily="34" charset="0"/>
              </a:rPr>
              <a:t>ABOUT THE</a:t>
            </a:r>
            <a:r>
              <a:rPr lang="en" sz="2200" b="1" dirty="0">
                <a:solidFill>
                  <a:srgbClr val="FF0000"/>
                </a:solidFill>
                <a:latin typeface="Calibri" panose="020F0502020204030204" pitchFamily="34" charset="0"/>
                <a:cs typeface="Calibri" panose="020F0502020204030204" pitchFamily="34" charset="0"/>
              </a:rPr>
              <a:t> POET</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632439" y="2158583"/>
            <a:ext cx="8688300" cy="204139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itchFamily="34" charset="0"/>
              <a:buChar char="•"/>
            </a:pPr>
            <a:endParaRPr lang="en"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sz="1400" b="0" i="0" u="none" strike="noStrike" cap="none" dirty="0">
                <a:solidFill>
                  <a:srgbClr val="000000"/>
                </a:solidFill>
                <a:latin typeface="Calibri"/>
                <a:ea typeface="Calibri"/>
                <a:cs typeface="Calibri"/>
                <a:sym typeface="Calibri"/>
              </a:rPr>
              <a:t>  Ted Hughes was born in Mytholmroyd, in the West Riding district of Yorkshire, England on August 17,1930.</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sz="1400" b="0" i="0" u="none" strike="noStrike" cap="none" dirty="0">
                <a:solidFill>
                  <a:srgbClr val="000000"/>
                </a:solidFill>
                <a:latin typeface="Calibri"/>
                <a:ea typeface="Calibri"/>
                <a:cs typeface="Calibri"/>
                <a:sym typeface="Calibri"/>
              </a:rPr>
              <a:t>  Ted Hughes was an English poet and Children’s writer.</a:t>
            </a:r>
          </a:p>
          <a:p>
            <a:pPr marL="0" marR="0" lvl="0" indent="0" algn="l" rtl="0">
              <a:lnSpc>
                <a:spcPct val="100000"/>
              </a:lnSpc>
              <a:spcBef>
                <a:spcPts val="0"/>
              </a:spcBef>
              <a:spcAft>
                <a:spcPts val="0"/>
              </a:spcAft>
              <a:buClr>
                <a:srgbClr val="000000"/>
              </a:buClr>
              <a:buSzPts val="1400"/>
              <a:buFont typeface="Arial" pitchFamily="34" charset="0"/>
              <a:buChar char="•"/>
            </a:pPr>
            <a:endParaRPr lang="en"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  Hughes graduated from Cambridge in 1954.</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  Married to an American Poet Sylvia Plath in 1956.</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  He won many literary honours and was appointed as a Poet Laureate of England in 1984.</a:t>
            </a:r>
          </a:p>
          <a:p>
            <a:pPr marL="0" marR="0" lvl="0" indent="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  Died in October 28,1998, England from cancer.</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1026" name="Picture 2" descr="Ted Hughes | Biography, Books and Facts">
            <a:extLst>
              <a:ext uri="{FF2B5EF4-FFF2-40B4-BE49-F238E27FC236}">
                <a16:creationId xmlns:a16="http://schemas.microsoft.com/office/drawing/2014/main" id="{87521628-3AF9-4D8A-B009-41624D7D45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8367" y="769304"/>
            <a:ext cx="4714407" cy="159164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EB2E49E4-C280-43C6-99EA-2205C20A56FB}"/>
              </a:ext>
            </a:extLst>
          </p:cNvPr>
          <p:cNvPicPr>
            <a:picLocks noChangeAspect="1"/>
          </p:cNvPicPr>
          <p:nvPr/>
        </p:nvPicPr>
        <p:blipFill>
          <a:blip r:embed="rId4"/>
          <a:stretch>
            <a:fillRect/>
          </a:stretch>
        </p:blipFill>
        <p:spPr>
          <a:xfrm>
            <a:off x="7482166" y="0"/>
            <a:ext cx="1478809" cy="103917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72D53E-A971-4D92-968F-74E55F4157C8}"/>
              </a:ext>
            </a:extLst>
          </p:cNvPr>
          <p:cNvSpPr>
            <a:spLocks noGrp="1"/>
          </p:cNvSpPr>
          <p:nvPr>
            <p:ph type="title"/>
          </p:nvPr>
        </p:nvSpPr>
        <p:spPr/>
        <p:txBody>
          <a:bodyPr/>
          <a:lstStyle/>
          <a:p>
            <a:pPr algn="ctr"/>
            <a:r>
              <a:rPr lang="en-US" sz="2200" b="1" dirty="0">
                <a:solidFill>
                  <a:srgbClr val="FF0000"/>
                </a:solidFill>
                <a:latin typeface="Calibri" panose="020F0502020204030204" pitchFamily="34" charset="0"/>
                <a:cs typeface="Calibri" panose="020F0502020204030204" pitchFamily="34" charset="0"/>
              </a:rPr>
              <a:t>VIDEO LINKS</a:t>
            </a:r>
            <a:endParaRPr lang="en-IN" sz="2200" b="1" dirty="0">
              <a:solidFill>
                <a:srgbClr val="FF0000"/>
              </a:solidFill>
              <a:latin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9BE702E8-1080-43E5-935D-6868035510B1}"/>
              </a:ext>
            </a:extLst>
          </p:cNvPr>
          <p:cNvSpPr>
            <a:spLocks noGrp="1"/>
          </p:cNvSpPr>
          <p:nvPr>
            <p:ph type="body" idx="1"/>
          </p:nvPr>
        </p:nvSpPr>
        <p:spPr/>
        <p:txBody>
          <a:bodyPr/>
          <a:lstStyle/>
          <a:p>
            <a:r>
              <a:rPr lang="en-IN" dirty="0">
                <a:hlinkClick r:id="rId2"/>
              </a:rPr>
              <a:t>https://www.youtube.com/watch?v=AhQrf8sXPWs</a:t>
            </a:r>
            <a:endParaRPr lang="en-IN" dirty="0"/>
          </a:p>
          <a:p>
            <a:endParaRPr lang="en-IN" dirty="0"/>
          </a:p>
          <a:p>
            <a:r>
              <a:rPr lang="en-IN" dirty="0">
                <a:hlinkClick r:id="rId3"/>
              </a:rPr>
              <a:t>https://www.youtube.com/watch?v=Mzv12-pmi0s</a:t>
            </a:r>
            <a:r>
              <a:rPr lang="en-IN" dirty="0"/>
              <a:t> </a:t>
            </a:r>
          </a:p>
          <a:p>
            <a:pPr marL="114300" indent="0">
              <a:buNone/>
            </a:pPr>
            <a:r>
              <a:rPr lang="en-US" sz="1400" b="0" i="0" dirty="0">
                <a:effectLst/>
                <a:latin typeface="Calibri" panose="020F0502020204030204" pitchFamily="34" charset="0"/>
                <a:cs typeface="Calibri" panose="020F0502020204030204" pitchFamily="34" charset="0"/>
              </a:rPr>
              <a:t>         Goldfinch Feeding Babies In The Nest, (Hatching To Leaving).</a:t>
            </a:r>
          </a:p>
          <a:p>
            <a:endParaRPr lang="en-IN" dirty="0"/>
          </a:p>
        </p:txBody>
      </p:sp>
      <p:pic>
        <p:nvPicPr>
          <p:cNvPr id="5" name="Picture 4">
            <a:extLst>
              <a:ext uri="{FF2B5EF4-FFF2-40B4-BE49-F238E27FC236}">
                <a16:creationId xmlns:a16="http://schemas.microsoft.com/office/drawing/2014/main" id="{8B25902E-C421-4D53-B740-C37C7F832102}"/>
              </a:ext>
            </a:extLst>
          </p:cNvPr>
          <p:cNvPicPr>
            <a:picLocks noChangeAspect="1"/>
          </p:cNvPicPr>
          <p:nvPr/>
        </p:nvPicPr>
        <p:blipFill>
          <a:blip r:embed="rId4"/>
          <a:stretch>
            <a:fillRect/>
          </a:stretch>
        </p:blipFill>
        <p:spPr>
          <a:xfrm>
            <a:off x="7510646" y="0"/>
            <a:ext cx="1478809" cy="1206694"/>
          </a:xfrm>
          <a:prstGeom prst="rect">
            <a:avLst/>
          </a:prstGeom>
        </p:spPr>
      </p:pic>
    </p:spTree>
    <p:extLst>
      <p:ext uri="{BB962C8B-B14F-4D97-AF65-F5344CB8AC3E}">
        <p14:creationId xmlns:p14="http://schemas.microsoft.com/office/powerpoint/2010/main" val="3762956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Calibri" panose="020F0502020204030204" pitchFamily="34" charset="0"/>
                <a:cs typeface="Calibri" panose="020F0502020204030204" pitchFamily="34" charset="0"/>
                <a:sym typeface="Arial"/>
              </a:rPr>
              <a:t>THEME OF THE POEM</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  Symbol</a:t>
            </a:r>
            <a:r>
              <a:rPr lang="en" dirty="0">
                <a:latin typeface="Calibri"/>
                <a:ea typeface="Calibri"/>
                <a:cs typeface="Calibri"/>
                <a:sym typeface="Calibri"/>
              </a:rPr>
              <a:t> of life and its fluctuations.</a:t>
            </a:r>
          </a:p>
          <a:p>
            <a:pPr marL="0" marR="0" lvl="0" indent="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  Goldfinch transforms the tree and makes it come alive as the chicks of the goldfinch start to rustle and </a:t>
            </a:r>
            <a:r>
              <a:rPr lang="en-US" sz="1400" b="0" i="0" u="none" strike="noStrike" cap="none" dirty="0" err="1">
                <a:solidFill>
                  <a:srgbClr val="000000"/>
                </a:solidFill>
                <a:latin typeface="Calibri"/>
                <a:ea typeface="Calibri"/>
                <a:cs typeface="Calibri"/>
                <a:sym typeface="Calibri"/>
              </a:rPr>
              <a:t>chirup</a:t>
            </a:r>
            <a:r>
              <a:rPr lang="en-US" sz="1400" b="0" i="0" u="none" strike="noStrike" cap="none" dirty="0">
                <a:solidFill>
                  <a:srgbClr val="000000"/>
                </a:solidFill>
                <a:latin typeface="Calibri"/>
                <a:ea typeface="Calibri"/>
                <a:cs typeface="Calibri"/>
                <a:sym typeface="Calibri"/>
              </a:rPr>
              <a:t> on seeing her.</a:t>
            </a:r>
          </a:p>
          <a:p>
            <a:pPr marL="0" marR="0" lvl="0" indent="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  Once the bird leaves the tree it becomes quite and still again. </a:t>
            </a:r>
          </a:p>
          <a:p>
            <a:pPr marL="0" marR="0" lvl="0" indent="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  The poem symbolizes the pattern of our life in general, which is usually dull and </a:t>
            </a:r>
            <a:r>
              <a:rPr lang="en-US" sz="1400" b="0" i="0" u="none" strike="noStrike" cap="none" dirty="0" err="1">
                <a:solidFill>
                  <a:srgbClr val="000000"/>
                </a:solidFill>
                <a:latin typeface="Calibri"/>
                <a:ea typeface="Calibri"/>
                <a:cs typeface="Calibri"/>
                <a:sym typeface="Calibri"/>
              </a:rPr>
              <a:t>inanimte</a:t>
            </a:r>
            <a:r>
              <a:rPr lang="en-US" sz="1400" b="0" i="0" u="none" strike="noStrike" cap="none" dirty="0">
                <a:solidFill>
                  <a:srgbClr val="000000"/>
                </a:solidFill>
                <a:latin typeface="Calibri"/>
                <a:ea typeface="Calibri"/>
                <a:cs typeface="Calibri"/>
                <a:sym typeface="Calibri"/>
              </a:rPr>
              <a:t>.</a:t>
            </a:r>
          </a:p>
          <a:p>
            <a:pPr marL="0" marR="0" lvl="0" indent="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  Without Goldfinch, the laburnum tree is just like another tree.</a:t>
            </a:r>
          </a:p>
          <a:p>
            <a:pPr marL="0" marR="0" lvl="0" indent="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  In other words, it is the attitude of a person towards life that make life meaningful and worth living.</a:t>
            </a:r>
            <a:endParaRPr sz="1400" b="0" i="0" u="none" strike="noStrike" cap="none" dirty="0">
              <a:solidFill>
                <a:srgbClr val="000000"/>
              </a:solidFill>
              <a:latin typeface="Calibri"/>
              <a:ea typeface="Calibri"/>
              <a:cs typeface="Calibri"/>
              <a:sym typeface="Calibri"/>
            </a:endParaRPr>
          </a:p>
        </p:txBody>
      </p:sp>
      <p:pic>
        <p:nvPicPr>
          <p:cNvPr id="5" name="Picture 4">
            <a:extLst>
              <a:ext uri="{FF2B5EF4-FFF2-40B4-BE49-F238E27FC236}">
                <a16:creationId xmlns:a16="http://schemas.microsoft.com/office/drawing/2014/main" id="{917E7191-B7E6-4F8B-8FFD-3712BE5DDA40}"/>
              </a:ext>
            </a:extLst>
          </p:cNvPr>
          <p:cNvPicPr>
            <a:picLocks noChangeAspect="1"/>
          </p:cNvPicPr>
          <p:nvPr/>
        </p:nvPicPr>
        <p:blipFill>
          <a:blip r:embed="rId3"/>
          <a:stretch>
            <a:fillRect/>
          </a:stretch>
        </p:blipFill>
        <p:spPr>
          <a:xfrm>
            <a:off x="7665191" y="72153"/>
            <a:ext cx="1478809" cy="120669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86612"/>
            <a:ext cx="8520600" cy="718457"/>
          </a:xfrm>
        </p:spPr>
        <p:txBody>
          <a:bodyPr/>
          <a:lstStyle/>
          <a:p>
            <a:r>
              <a:rPr lang="en-US" sz="2200" b="1" dirty="0">
                <a:solidFill>
                  <a:srgbClr val="FF0000"/>
                </a:solidFill>
                <a:latin typeface="Calibri" panose="020F0502020204030204" pitchFamily="34" charset="0"/>
                <a:cs typeface="Calibri" panose="020F0502020204030204" pitchFamily="34" charset="0"/>
              </a:rPr>
              <a:t>INTRODUCTION</a:t>
            </a:r>
            <a:r>
              <a:rPr lang="en-US" sz="2000" b="1" dirty="0">
                <a:solidFill>
                  <a:srgbClr val="FF0000"/>
                </a:solidFill>
              </a:rPr>
              <a:t> TO THE POEM</a:t>
            </a:r>
          </a:p>
        </p:txBody>
      </p:sp>
      <p:sp>
        <p:nvSpPr>
          <p:cNvPr id="4" name="TextBox 3"/>
          <p:cNvSpPr txBox="1"/>
          <p:nvPr/>
        </p:nvSpPr>
        <p:spPr>
          <a:xfrm>
            <a:off x="391886" y="849086"/>
            <a:ext cx="8341567" cy="2893100"/>
          </a:xfrm>
          <a:prstGeom prst="rect">
            <a:avLst/>
          </a:prstGeom>
          <a:noFill/>
        </p:spPr>
        <p:txBody>
          <a:bodyPr wrap="square" rtlCol="0">
            <a:spAutoFit/>
          </a:bodyPr>
          <a:lstStyle/>
          <a:p>
            <a:pPr>
              <a:buFont typeface="Arial" pitchFamily="34" charset="0"/>
              <a:buChar char="•"/>
            </a:pPr>
            <a:endParaRPr lang="en-US" dirty="0"/>
          </a:p>
          <a:p>
            <a:pPr>
              <a:buFont typeface="Arial" pitchFamily="34" charset="0"/>
              <a:buChar char="•"/>
            </a:pPr>
            <a:endParaRPr lang="en-US" dirty="0"/>
          </a:p>
          <a:p>
            <a:pPr>
              <a:buFont typeface="Arial" pitchFamily="34" charset="0"/>
              <a:buChar char="•"/>
            </a:pPr>
            <a:r>
              <a:rPr lang="en-US" dirty="0">
                <a:latin typeface="Calibri" panose="020F0502020204030204" pitchFamily="34" charset="0"/>
                <a:cs typeface="Calibri" panose="020F0502020204030204" pitchFamily="34" charset="0"/>
              </a:rPr>
              <a:t>  This poem depicts a scene the wilderness.</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Laburnum tree stands there, silent and still.</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It is about a repaying relationship between the Laburnum tree and the Goldfinch bird.</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The tree is yellow, silent and death like and is made alive by the young ones and mother bird.</a:t>
            </a:r>
          </a:p>
          <a:p>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The yellow bird has her shelter on the tree where she feeds her young ones.</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But soon the bird leaves to fly in the sky, the tree becomes silent and death-like again</a:t>
            </a:r>
          </a:p>
        </p:txBody>
      </p:sp>
      <p:pic>
        <p:nvPicPr>
          <p:cNvPr id="6" name="Picture 5">
            <a:extLst>
              <a:ext uri="{FF2B5EF4-FFF2-40B4-BE49-F238E27FC236}">
                <a16:creationId xmlns:a16="http://schemas.microsoft.com/office/drawing/2014/main" id="{28893AAD-B0D3-4B8C-B6B7-91FA6B7594C2}"/>
              </a:ext>
            </a:extLst>
          </p:cNvPr>
          <p:cNvPicPr>
            <a:picLocks noChangeAspect="1"/>
          </p:cNvPicPr>
          <p:nvPr/>
        </p:nvPicPr>
        <p:blipFill>
          <a:blip r:embed="rId2"/>
          <a:stretch>
            <a:fillRect/>
          </a:stretch>
        </p:blipFill>
        <p:spPr>
          <a:xfrm>
            <a:off x="7580447" y="0"/>
            <a:ext cx="1478809" cy="11656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17241"/>
            <a:ext cx="8520600" cy="541175"/>
          </a:xfrm>
        </p:spPr>
        <p:txBody>
          <a:bodyPr/>
          <a:lstStyle/>
          <a:p>
            <a:r>
              <a:rPr lang="en-US" sz="2200" b="1" dirty="0">
                <a:solidFill>
                  <a:srgbClr val="FF0000"/>
                </a:solidFill>
                <a:latin typeface="Calibri" panose="020F0502020204030204" pitchFamily="34" charset="0"/>
                <a:cs typeface="Calibri" panose="020F0502020204030204" pitchFamily="34" charset="0"/>
              </a:rPr>
              <a:t>STANZA-1 ANALYSIS</a:t>
            </a:r>
          </a:p>
        </p:txBody>
      </p:sp>
      <p:sp>
        <p:nvSpPr>
          <p:cNvPr id="3" name="TextBox 2"/>
          <p:cNvSpPr txBox="1"/>
          <p:nvPr/>
        </p:nvSpPr>
        <p:spPr>
          <a:xfrm>
            <a:off x="466531" y="1073020"/>
            <a:ext cx="7912359" cy="3108543"/>
          </a:xfrm>
          <a:prstGeom prst="rect">
            <a:avLst/>
          </a:prstGeom>
          <a:noFill/>
        </p:spPr>
        <p:txBody>
          <a:bodyPr wrap="square" rtlCol="0">
            <a:spAutoFit/>
          </a:bodyPr>
          <a:lstStyle/>
          <a:p>
            <a:r>
              <a:rPr lang="en-US" b="1" i="1" dirty="0">
                <a:latin typeface="Calibri" panose="020F0502020204030204" pitchFamily="34" charset="0"/>
                <a:cs typeface="Calibri" panose="020F0502020204030204" pitchFamily="34" charset="0"/>
              </a:rPr>
              <a:t>The Laburnum Top is silent, quiet still</a:t>
            </a:r>
          </a:p>
          <a:p>
            <a:r>
              <a:rPr lang="en-US" b="1" i="1" dirty="0">
                <a:latin typeface="Calibri" panose="020F0502020204030204" pitchFamily="34" charset="0"/>
                <a:cs typeface="Calibri" panose="020F0502020204030204" pitchFamily="34" charset="0"/>
              </a:rPr>
              <a:t>In the Afternoon yellow</a:t>
            </a:r>
          </a:p>
          <a:p>
            <a:r>
              <a:rPr lang="en-US" b="1" i="1" dirty="0">
                <a:latin typeface="Calibri" panose="020F0502020204030204" pitchFamily="34" charset="0"/>
                <a:cs typeface="Calibri" panose="020F0502020204030204" pitchFamily="34" charset="0"/>
              </a:rPr>
              <a:t>September sunlight,</a:t>
            </a:r>
          </a:p>
          <a:p>
            <a:r>
              <a:rPr lang="en-US" b="1" i="1" dirty="0">
                <a:latin typeface="Calibri" panose="020F0502020204030204" pitchFamily="34" charset="0"/>
                <a:cs typeface="Calibri" panose="020F0502020204030204" pitchFamily="34" charset="0"/>
              </a:rPr>
              <a:t> A few leaves yellowing, all its seeds fallen.</a:t>
            </a:r>
          </a:p>
          <a:p>
            <a:endParaRPr lang="en-US" i="1"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The poet describes a beautiful sunny autumn.</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The Laburnum tree is silent and still.</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It is laden with yellow leaves and yellow flowers in September.</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Its leaves have turned yellow because of the autumn season and all its seeds have fallen</a:t>
            </a:r>
            <a:endParaRPr lang="en-IN" dirty="0">
              <a:latin typeface="Calibri" panose="020F0502020204030204" pitchFamily="34" charset="0"/>
              <a:cs typeface="Calibri" panose="020F0502020204030204" pitchFamily="34" charset="0"/>
            </a:endParaRPr>
          </a:p>
        </p:txBody>
      </p:sp>
      <p:pic>
        <p:nvPicPr>
          <p:cNvPr id="2050" name="Picture 2">
            <a:extLst>
              <a:ext uri="{FF2B5EF4-FFF2-40B4-BE49-F238E27FC236}">
                <a16:creationId xmlns:a16="http://schemas.microsoft.com/office/drawing/2014/main" id="{BC72F9FE-EA9E-4D06-AC85-A9E8FF9CF8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7299" y="1062245"/>
            <a:ext cx="4210170" cy="209278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E0AA5B7F-8D8B-4053-A25E-CBEB0F9A61B2}"/>
              </a:ext>
            </a:extLst>
          </p:cNvPr>
          <p:cNvPicPr>
            <a:picLocks noChangeAspect="1"/>
          </p:cNvPicPr>
          <p:nvPr/>
        </p:nvPicPr>
        <p:blipFill>
          <a:blip r:embed="rId3"/>
          <a:stretch>
            <a:fillRect/>
          </a:stretch>
        </p:blipFill>
        <p:spPr>
          <a:xfrm>
            <a:off x="7587428" y="-24786"/>
            <a:ext cx="1478809" cy="109939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63894"/>
            <a:ext cx="8520600" cy="802433"/>
          </a:xfrm>
        </p:spPr>
        <p:txBody>
          <a:bodyPr/>
          <a:lstStyle/>
          <a:p>
            <a:r>
              <a:rPr lang="en-US" sz="2200" b="1" dirty="0">
                <a:solidFill>
                  <a:srgbClr val="FF0000"/>
                </a:solidFill>
                <a:latin typeface="Calibri" panose="020F0502020204030204" pitchFamily="34" charset="0"/>
                <a:cs typeface="Calibri" panose="020F0502020204030204" pitchFamily="34" charset="0"/>
              </a:rPr>
              <a:t>STANZA-2 ANALYSIS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668014" y="1080499"/>
            <a:ext cx="8164286" cy="2677656"/>
          </a:xfrm>
          <a:prstGeom prst="rect">
            <a:avLst/>
          </a:prstGeom>
          <a:noFill/>
        </p:spPr>
        <p:txBody>
          <a:bodyPr wrap="square" rtlCol="0">
            <a:spAutoFit/>
          </a:bodyPr>
          <a:lstStyle/>
          <a:p>
            <a:r>
              <a:rPr lang="en-US" b="1" i="1" dirty="0">
                <a:latin typeface="Calibri" panose="020F0502020204030204" pitchFamily="34" charset="0"/>
                <a:cs typeface="Calibri" panose="020F0502020204030204" pitchFamily="34" charset="0"/>
              </a:rPr>
              <a:t>Till the goldfinch comes, with a twitching chirrup</a:t>
            </a:r>
          </a:p>
          <a:p>
            <a:r>
              <a:rPr lang="en-US" b="1" i="1" dirty="0">
                <a:latin typeface="Calibri" panose="020F0502020204030204" pitchFamily="34" charset="0"/>
                <a:cs typeface="Calibri" panose="020F0502020204030204" pitchFamily="34" charset="0"/>
              </a:rPr>
              <a:t>A suddenness, a </a:t>
            </a:r>
            <a:r>
              <a:rPr lang="en-US" b="1" i="1" dirty="0" err="1">
                <a:latin typeface="Calibri" panose="020F0502020204030204" pitchFamily="34" charset="0"/>
                <a:cs typeface="Calibri" panose="020F0502020204030204" pitchFamily="34" charset="0"/>
              </a:rPr>
              <a:t>startlement</a:t>
            </a:r>
            <a:r>
              <a:rPr lang="en-US" b="1" i="1" dirty="0">
                <a:latin typeface="Calibri" panose="020F0502020204030204" pitchFamily="34" charset="0"/>
                <a:cs typeface="Calibri" panose="020F0502020204030204" pitchFamily="34" charset="0"/>
              </a:rPr>
              <a:t>, at a  branch end.</a:t>
            </a:r>
          </a:p>
          <a:p>
            <a:r>
              <a:rPr lang="en-US" b="1" i="1" dirty="0">
                <a:latin typeface="Calibri" panose="020F0502020204030204" pitchFamily="34" charset="0"/>
                <a:cs typeface="Calibri" panose="020F0502020204030204" pitchFamily="34" charset="0"/>
              </a:rPr>
              <a:t>Then as a lizard, and alert, and abrupt,</a:t>
            </a:r>
          </a:p>
          <a:p>
            <a:r>
              <a:rPr lang="en-US" b="1" i="1" dirty="0">
                <a:latin typeface="Calibri" panose="020F0502020204030204" pitchFamily="34" charset="0"/>
                <a:cs typeface="Calibri" panose="020F0502020204030204" pitchFamily="34" charset="0"/>
              </a:rPr>
              <a:t>She enters the thickness, and a machine starts up</a:t>
            </a:r>
          </a:p>
          <a:p>
            <a:r>
              <a:rPr lang="en-US" b="1" i="1" dirty="0">
                <a:latin typeface="Calibri" panose="020F0502020204030204" pitchFamily="34" charset="0"/>
                <a:cs typeface="Calibri" panose="020F0502020204030204" pitchFamily="34" charset="0"/>
              </a:rPr>
              <a:t>Of </a:t>
            </a:r>
            <a:r>
              <a:rPr lang="en-US" b="1" i="1" dirty="0" err="1">
                <a:latin typeface="Calibri" panose="020F0502020204030204" pitchFamily="34" charset="0"/>
                <a:cs typeface="Calibri" panose="020F0502020204030204" pitchFamily="34" charset="0"/>
              </a:rPr>
              <a:t>chitterings</a:t>
            </a:r>
            <a:r>
              <a:rPr lang="en-US" b="1" i="1" dirty="0">
                <a:latin typeface="Calibri" panose="020F0502020204030204" pitchFamily="34" charset="0"/>
                <a:cs typeface="Calibri" panose="020F0502020204030204" pitchFamily="34" charset="0"/>
              </a:rPr>
              <a:t>, and a tremor of wings, and </a:t>
            </a:r>
            <a:r>
              <a:rPr lang="en-US" b="1" i="1" dirty="0" err="1">
                <a:latin typeface="Calibri" panose="020F0502020204030204" pitchFamily="34" charset="0"/>
                <a:cs typeface="Calibri" panose="020F0502020204030204" pitchFamily="34" charset="0"/>
              </a:rPr>
              <a:t>trillings</a:t>
            </a:r>
            <a:endParaRPr lang="en-US" b="1" i="1" dirty="0">
              <a:latin typeface="Calibri" panose="020F0502020204030204" pitchFamily="34" charset="0"/>
              <a:cs typeface="Calibri" panose="020F0502020204030204" pitchFamily="34" charset="0"/>
            </a:endParaRPr>
          </a:p>
          <a:p>
            <a:r>
              <a:rPr lang="en-US" b="1" i="1" dirty="0">
                <a:latin typeface="Calibri" panose="020F0502020204030204" pitchFamily="34" charset="0"/>
                <a:cs typeface="Calibri" panose="020F0502020204030204" pitchFamily="34" charset="0"/>
              </a:rPr>
              <a:t>The whole tree trembles and thrills.</a:t>
            </a:r>
          </a:p>
          <a:p>
            <a:r>
              <a:rPr lang="en-US" b="1" i="1" dirty="0">
                <a:latin typeface="Calibri" panose="020F0502020204030204" pitchFamily="34" charset="0"/>
                <a:cs typeface="Calibri" panose="020F0502020204030204" pitchFamily="34" charset="0"/>
              </a:rPr>
              <a:t>It is the engine of her family.</a:t>
            </a:r>
          </a:p>
          <a:p>
            <a:r>
              <a:rPr lang="en-US" b="1" i="1" dirty="0">
                <a:latin typeface="Calibri" panose="020F0502020204030204" pitchFamily="34" charset="0"/>
                <a:cs typeface="Calibri" panose="020F0502020204030204" pitchFamily="34" charset="0"/>
              </a:rPr>
              <a:t>She stokes it full, then flirts out to a branch-end</a:t>
            </a:r>
          </a:p>
          <a:p>
            <a:r>
              <a:rPr lang="en-US" b="1" i="1" dirty="0">
                <a:latin typeface="Calibri" panose="020F0502020204030204" pitchFamily="34" charset="0"/>
                <a:cs typeface="Calibri" panose="020F0502020204030204" pitchFamily="34" charset="0"/>
              </a:rPr>
              <a:t>Showing her barred face identity mask</a:t>
            </a:r>
            <a:r>
              <a:rPr lang="en-US" b="1" dirty="0">
                <a:latin typeface="Calibri" panose="020F0502020204030204" pitchFamily="34" charset="0"/>
                <a:cs typeface="Calibri" panose="020F0502020204030204" pitchFamily="34" charset="0"/>
              </a:rPr>
              <a:t>.</a:t>
            </a: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IN" b="1" dirty="0">
              <a:latin typeface="Calibri" panose="020F0502020204030204" pitchFamily="34" charset="0"/>
              <a:cs typeface="Calibri" panose="020F0502020204030204" pitchFamily="34" charset="0"/>
            </a:endParaRPr>
          </a:p>
        </p:txBody>
      </p:sp>
      <p:sp>
        <p:nvSpPr>
          <p:cNvPr id="4" name="TextBox 3"/>
          <p:cNvSpPr txBox="1"/>
          <p:nvPr/>
        </p:nvSpPr>
        <p:spPr>
          <a:xfrm>
            <a:off x="793102" y="3340359"/>
            <a:ext cx="7016620" cy="2031325"/>
          </a:xfrm>
          <a:prstGeom prst="rect">
            <a:avLst/>
          </a:prstGeom>
          <a:noFill/>
        </p:spPr>
        <p:txBody>
          <a:bodyPr wrap="square" rtlCol="0">
            <a:spAutoFit/>
          </a:bodyPr>
          <a:lstStyle/>
          <a:p>
            <a:pPr>
              <a:lnSpc>
                <a:spcPct val="200000"/>
              </a:lnSpc>
              <a:buFont typeface="Arial" pitchFamily="34" charset="0"/>
              <a:buChar char="•"/>
            </a:pPr>
            <a:r>
              <a:rPr lang="en-US">
                <a:latin typeface="Calibri" panose="020F0502020204030204" pitchFamily="34" charset="0"/>
                <a:cs typeface="Calibri" panose="020F0502020204030204" pitchFamily="34" charset="0"/>
              </a:rPr>
              <a:t>  Just then a goldfinch alights on the laburnum tree making short, high-pitched sounds.</a:t>
            </a:r>
          </a:p>
          <a:p>
            <a:pPr>
              <a:lnSpc>
                <a:spcPct val="200000"/>
              </a:lnSpc>
              <a:buFont typeface="Arial" pitchFamily="34" charset="0"/>
              <a:buChar char="•"/>
            </a:pPr>
            <a:r>
              <a:rPr lang="en-US">
                <a:latin typeface="Calibri" panose="020F0502020204030204" pitchFamily="34" charset="0"/>
                <a:cs typeface="Calibri" panose="020F0502020204030204" pitchFamily="34" charset="0"/>
              </a:rPr>
              <a:t> The goldfinch has her nest in the tree and her chicks are resting in the nest.</a:t>
            </a:r>
          </a:p>
          <a:p>
            <a:pPr>
              <a:lnSpc>
                <a:spcPct val="200000"/>
              </a:lnSpc>
              <a:buFont typeface="Arial" pitchFamily="34" charset="0"/>
              <a:buChar char="•"/>
            </a:pPr>
            <a:r>
              <a:rPr lang="en-US">
                <a:latin typeface="Calibri" panose="020F0502020204030204" pitchFamily="34" charset="0"/>
                <a:cs typeface="Calibri" panose="020F0502020204030204" pitchFamily="34" charset="0"/>
              </a:rPr>
              <a:t> On the mother’s return, a sudden moment stirs the tree.</a:t>
            </a:r>
          </a:p>
          <a:p>
            <a:pPr>
              <a:lnSpc>
                <a:spcPct val="200000"/>
              </a:lnSpc>
              <a:buFont typeface="Arial" pitchFamily="34" charset="0"/>
              <a:buChar char="•"/>
            </a:pPr>
            <a:r>
              <a:rPr lang="en-US">
                <a:latin typeface="Calibri" panose="020F0502020204030204" pitchFamily="34" charset="0"/>
                <a:cs typeface="Calibri" panose="020F0502020204030204" pitchFamily="34" charset="0"/>
              </a:rPr>
              <a:t>  Her little ones are excited on her arrival and start chirruping.</a:t>
            </a:r>
          </a:p>
          <a:p>
            <a:pPr>
              <a:buFont typeface="Arial" pitchFamily="34" charset="0"/>
              <a:buChar char="•"/>
            </a:pPr>
            <a:endParaRPr lang="en-IN" dirty="0"/>
          </a:p>
        </p:txBody>
      </p:sp>
      <p:pic>
        <p:nvPicPr>
          <p:cNvPr id="3074" name="Picture 2">
            <a:extLst>
              <a:ext uri="{FF2B5EF4-FFF2-40B4-BE49-F238E27FC236}">
                <a16:creationId xmlns:a16="http://schemas.microsoft.com/office/drawing/2014/main" id="{AD62072B-9135-41C4-BF53-F05EFE438E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9472" y="1106644"/>
            <a:ext cx="3366513" cy="203132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1F970FAD-13B5-422F-A107-6E63D6575C23}"/>
              </a:ext>
            </a:extLst>
          </p:cNvPr>
          <p:cNvPicPr>
            <a:picLocks noChangeAspect="1"/>
          </p:cNvPicPr>
          <p:nvPr/>
        </p:nvPicPr>
        <p:blipFill>
          <a:blip r:embed="rId3"/>
          <a:stretch>
            <a:fillRect/>
          </a:stretch>
        </p:blipFill>
        <p:spPr>
          <a:xfrm>
            <a:off x="7433864" y="0"/>
            <a:ext cx="1478809" cy="108049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675" y="517992"/>
            <a:ext cx="8520600" cy="713649"/>
          </a:xfrm>
        </p:spPr>
        <p:txBody>
          <a:bodyPr/>
          <a:lstStyle/>
          <a:p>
            <a:r>
              <a:rPr lang="en-US" sz="2200" b="1" dirty="0">
                <a:solidFill>
                  <a:srgbClr val="FF0000"/>
                </a:solidFill>
                <a:latin typeface="Calibri" panose="020F0502020204030204" pitchFamily="34" charset="0"/>
                <a:cs typeface="Calibri" panose="020F0502020204030204" pitchFamily="34" charset="0"/>
              </a:rPr>
              <a:t>EXPLANATION CONTINUES………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802433" y="1203649"/>
            <a:ext cx="7408506" cy="3539430"/>
          </a:xfrm>
          <a:prstGeom prst="rect">
            <a:avLst/>
          </a:prstGeom>
          <a:noFill/>
        </p:spPr>
        <p:txBody>
          <a:bodyPr wrap="square" rtlCol="0">
            <a:spAutoFit/>
          </a:bodyPr>
          <a:lstStyle/>
          <a:p>
            <a:endParaRPr lang="en-US" dirty="0"/>
          </a:p>
          <a:p>
            <a:pPr>
              <a:buFont typeface="Arial" pitchFamily="34" charset="0"/>
              <a:buChar char="•"/>
            </a:pPr>
            <a:r>
              <a:rPr lang="en-US" dirty="0">
                <a:latin typeface="Calibri" panose="020F0502020204030204" pitchFamily="34" charset="0"/>
                <a:cs typeface="Calibri" panose="020F0502020204030204" pitchFamily="34" charset="0"/>
              </a:rPr>
              <a:t>  The cautious mother enters the tree with great care so that no predator can come to know that her babies are housed in the nest. </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The poet has compared the alert, abrupt and sleek movement of the goldfinch with that of a lizard.</a:t>
            </a:r>
            <a:br>
              <a:rPr lang="en-US" dirty="0">
                <a:latin typeface="Calibri" panose="020F0502020204030204" pitchFamily="34" charset="0"/>
                <a:cs typeface="Calibri" panose="020F0502020204030204" pitchFamily="34" charset="0"/>
              </a:rPr>
            </a:b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The goldfinch has been called the engine of her family. Just as the engine starts up the machine, her arrival in the nest has suddenly started up the silent machine </a:t>
            </a:r>
            <a:r>
              <a:rPr lang="en-US" dirty="0" err="1">
                <a:latin typeface="Calibri" panose="020F0502020204030204" pitchFamily="34" charset="0"/>
                <a:cs typeface="Calibri" panose="020F0502020204030204" pitchFamily="34" charset="0"/>
              </a:rPr>
              <a:t>i.e</a:t>
            </a:r>
            <a:r>
              <a:rPr lang="en-US" dirty="0">
                <a:latin typeface="Calibri" panose="020F0502020204030204" pitchFamily="34" charset="0"/>
                <a:cs typeface="Calibri" panose="020F0502020204030204" pitchFamily="34" charset="0"/>
              </a:rPr>
              <a:t> the young ones have started chittering and  making noise.</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By feeding her young ones, she has added fuel to the machine as a result the chicks now have the energy to be active.</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After feeding her chicks, the goldfinch flies up and rests on the end of a branch of the tree, her identity concealed behind the yellow flowers and yellowing leaves.</a:t>
            </a:r>
            <a:endParaRPr lang="en-IN"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A4D1DE63-D21B-46BD-991E-E469F5650D84}"/>
              </a:ext>
            </a:extLst>
          </p:cNvPr>
          <p:cNvPicPr>
            <a:picLocks noChangeAspect="1"/>
          </p:cNvPicPr>
          <p:nvPr/>
        </p:nvPicPr>
        <p:blipFill>
          <a:blip r:embed="rId2"/>
          <a:stretch>
            <a:fillRect/>
          </a:stretch>
        </p:blipFill>
        <p:spPr>
          <a:xfrm>
            <a:off x="7591029" y="94677"/>
            <a:ext cx="1478809" cy="1001207"/>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1422</Words>
  <Application>Microsoft Office PowerPoint</Application>
  <PresentationFormat>On-screen Show (16:9)</PresentationFormat>
  <Paragraphs>145</Paragraphs>
  <Slides>14</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Simple Light</vt:lpstr>
      <vt:lpstr>PowerPoint Presentation</vt:lpstr>
      <vt:lpstr>LEARNING OUTCOMES</vt:lpstr>
      <vt:lpstr>PowerPoint Presentation</vt:lpstr>
      <vt:lpstr>VIDEO LINKS</vt:lpstr>
      <vt:lpstr>PowerPoint Presentation</vt:lpstr>
      <vt:lpstr>INTRODUCTION TO THE POEM</vt:lpstr>
      <vt:lpstr>STANZA-1 ANALYSIS</vt:lpstr>
      <vt:lpstr>STANZA-2 ANALYSIS</vt:lpstr>
      <vt:lpstr>EXPLANATION CONTINUES………</vt:lpstr>
      <vt:lpstr>STANZA-3 ANALYSIS</vt:lpstr>
      <vt:lpstr>Word Meanings</vt:lpstr>
      <vt:lpstr> Poetic Devices Used in the Poem </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Ruchika Mallick</cp:lastModifiedBy>
  <cp:revision>32</cp:revision>
  <dcterms:modified xsi:type="dcterms:W3CDTF">2021-12-17T07:45:34Z</dcterms:modified>
</cp:coreProperties>
</file>