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6"/>
  </p:notesMasterIdLst>
  <p:sldIdLst>
    <p:sldId id="256" r:id="rId2"/>
    <p:sldId id="269" r:id="rId3"/>
    <p:sldId id="257" r:id="rId4"/>
    <p:sldId id="271" r:id="rId5"/>
    <p:sldId id="258" r:id="rId6"/>
    <p:sldId id="260" r:id="rId7"/>
    <p:sldId id="261" r:id="rId8"/>
    <p:sldId id="262" r:id="rId9"/>
    <p:sldId id="263" r:id="rId10"/>
    <p:sldId id="264" r:id="rId11"/>
    <p:sldId id="265" r:id="rId12"/>
    <p:sldId id="266" r:id="rId13"/>
    <p:sldId id="267" r:id="rId14"/>
    <p:sldId id="259" r:id="rId1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1" d="100"/>
          <a:sy n="91" d="100"/>
        </p:scale>
        <p:origin x="560" y="48"/>
      </p:cViewPr>
      <p:guideLst>
        <p:guide orient="horz" pos="162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IN"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Mzv12-pmi0s" TargetMode="External"/><Relationship Id="rId2" Type="http://schemas.openxmlformats.org/officeDocument/2006/relationships/hyperlink" Target="https://www.youtube.com/watch?v=AhQrf8sXPWs"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 sz="3000" b="1" i="0" u="none" strike="noStrike" cap="none" dirty="0">
                <a:solidFill>
                  <a:srgbClr val="FF0000"/>
                </a:solidFill>
                <a:latin typeface="Calibri"/>
                <a:ea typeface="Calibri"/>
                <a:cs typeface="Calibri"/>
                <a:sym typeface="Calibri"/>
              </a:rPr>
              <a:t>THE LABURNUN TOP</a:t>
            </a:r>
            <a:endParaRPr sz="2900" b="1" i="0" u="none" strike="noStrike" cap="none" dirty="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 sz="2500" dirty="0">
                <a:latin typeface="Calibri"/>
                <a:ea typeface="Calibri"/>
                <a:cs typeface="Calibri"/>
                <a:sym typeface="Calibri"/>
              </a:rPr>
              <a:t>TED HUGHES</a:t>
            </a:r>
            <a:endParaRPr sz="2500" b="0" i="0" u="none" strike="noStrike" cap="none" dirty="0">
              <a:solidFill>
                <a:srgbClr val="000000"/>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ENGLISH</a:t>
            </a:r>
            <a:endParaRPr b="1" dirty="0"/>
          </a:p>
          <a:p>
            <a:pPr marL="0" lvl="0" indent="0" algn="l" rtl="0">
              <a:spcBef>
                <a:spcPts val="0"/>
              </a:spcBef>
              <a:spcAft>
                <a:spcPts val="0"/>
              </a:spcAft>
              <a:buNone/>
            </a:pPr>
            <a:r>
              <a:rPr lang="en" b="1" dirty="0"/>
              <a:t>CHAPTER NUMBER: 2</a:t>
            </a:r>
            <a:endParaRPr b="1" dirty="0"/>
          </a:p>
          <a:p>
            <a:pPr marL="0" lvl="0" indent="0" algn="l" rtl="0">
              <a:spcBef>
                <a:spcPts val="0"/>
              </a:spcBef>
              <a:spcAft>
                <a:spcPts val="0"/>
              </a:spcAft>
              <a:buNone/>
            </a:pPr>
            <a:r>
              <a:rPr lang="en" b="1" dirty="0"/>
              <a:t>CHAPTER NAME : THE LABURNUN TOP</a:t>
            </a:r>
            <a:endParaRP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503854"/>
            <a:ext cx="8520600" cy="942392"/>
          </a:xfrm>
        </p:spPr>
        <p:txBody>
          <a:bodyPr/>
          <a:lstStyle/>
          <a:p>
            <a:r>
              <a:rPr lang="en-US" sz="2200" b="1" dirty="0">
                <a:solidFill>
                  <a:srgbClr val="FF0000"/>
                </a:solidFill>
                <a:latin typeface="Calibri" panose="020F0502020204030204" pitchFamily="34" charset="0"/>
                <a:cs typeface="Calibri" panose="020F0502020204030204" pitchFamily="34" charset="0"/>
              </a:rPr>
              <a:t>STANZA-3 ANALYSIS</a:t>
            </a:r>
            <a:endParaRPr lang="en-IN" sz="2200" b="1" dirty="0">
              <a:solidFill>
                <a:srgbClr val="FF0000"/>
              </a:solidFill>
              <a:latin typeface="Calibri" panose="020F0502020204030204" pitchFamily="34" charset="0"/>
              <a:cs typeface="Calibri" panose="020F0502020204030204" pitchFamily="34" charset="0"/>
            </a:endParaRPr>
          </a:p>
        </p:txBody>
      </p:sp>
      <p:sp>
        <p:nvSpPr>
          <p:cNvPr id="3" name="TextBox 2"/>
          <p:cNvSpPr txBox="1"/>
          <p:nvPr/>
        </p:nvSpPr>
        <p:spPr>
          <a:xfrm>
            <a:off x="854180" y="1388626"/>
            <a:ext cx="7875036" cy="3754874"/>
          </a:xfrm>
          <a:prstGeom prst="rect">
            <a:avLst/>
          </a:prstGeom>
          <a:noFill/>
        </p:spPr>
        <p:txBody>
          <a:bodyPr wrap="square" rtlCol="0">
            <a:spAutoFit/>
          </a:bodyPr>
          <a:lstStyle/>
          <a:p>
            <a:r>
              <a:rPr lang="en-IN" b="1" i="1" dirty="0">
                <a:latin typeface="Calibri" panose="020F0502020204030204" pitchFamily="34" charset="0"/>
                <a:cs typeface="Calibri" panose="020F0502020204030204" pitchFamily="34" charset="0"/>
              </a:rPr>
              <a:t>Then with eerie delicate whistle-chirrup whisperings She launches away, towards the infinite</a:t>
            </a:r>
            <a:br>
              <a:rPr lang="en-IN" b="1" i="1" dirty="0">
                <a:latin typeface="Calibri" panose="020F0502020204030204" pitchFamily="34" charset="0"/>
                <a:cs typeface="Calibri" panose="020F0502020204030204" pitchFamily="34" charset="0"/>
              </a:rPr>
            </a:br>
            <a:r>
              <a:rPr lang="en-IN" b="1" i="1" dirty="0">
                <a:latin typeface="Calibri" panose="020F0502020204030204" pitchFamily="34" charset="0"/>
                <a:cs typeface="Calibri" panose="020F0502020204030204" pitchFamily="34" charset="0"/>
              </a:rPr>
              <a:t>And the Laburnum subsides to empty.</a:t>
            </a:r>
          </a:p>
          <a:p>
            <a:endParaRPr lang="en-US" dirty="0">
              <a:latin typeface="Calibri" panose="020F0502020204030204" pitchFamily="34" charset="0"/>
              <a:cs typeface="Calibri" panose="020F0502020204030204" pitchFamily="34" charset="0"/>
            </a:endParaRPr>
          </a:p>
          <a:p>
            <a:endParaRPr lang="en-IN" dirty="0"/>
          </a:p>
          <a:p>
            <a:endParaRPr lang="en-IN" dirty="0"/>
          </a:p>
          <a:p>
            <a:endParaRPr lang="en-IN" dirty="0"/>
          </a:p>
          <a:p>
            <a:endParaRPr lang="en-IN" dirty="0"/>
          </a:p>
          <a:p>
            <a:endParaRPr lang="en-IN" dirty="0"/>
          </a:p>
          <a:p>
            <a:endParaRPr lang="en-IN" dirty="0"/>
          </a:p>
          <a:p>
            <a:r>
              <a:rPr lang="en-IN" dirty="0"/>
              <a:t>Explanation:</a:t>
            </a:r>
          </a:p>
          <a:p>
            <a:endParaRPr lang="en-IN" dirty="0"/>
          </a:p>
          <a:p>
            <a:pPr>
              <a:buFont typeface="Arial" pitchFamily="34" charset="0"/>
              <a:buChar char="•"/>
            </a:pPr>
            <a:r>
              <a:rPr lang="en-IN" dirty="0"/>
              <a:t> After some time, the goldfinch makes a strange short, high-pitched sound.</a:t>
            </a:r>
          </a:p>
          <a:p>
            <a:pPr>
              <a:buFont typeface="Arial" pitchFamily="34" charset="0"/>
              <a:buChar char="•"/>
            </a:pPr>
            <a:r>
              <a:rPr lang="en-IN" dirty="0"/>
              <a:t> Then she flies away towards the infinite sky.</a:t>
            </a:r>
          </a:p>
          <a:p>
            <a:pPr>
              <a:buFont typeface="Arial" pitchFamily="34" charset="0"/>
              <a:buChar char="•"/>
            </a:pPr>
            <a:r>
              <a:rPr lang="en-IN" dirty="0"/>
              <a:t> The Laburnum tree becomes silent again after the departure of the goldfinch and everything seems to be the same as it was before the arrival of the goldfinch.</a:t>
            </a:r>
          </a:p>
          <a:p>
            <a:br>
              <a:rPr lang="en-IN" dirty="0"/>
            </a:br>
            <a:endParaRPr lang="en-IN" i="1" dirty="0"/>
          </a:p>
        </p:txBody>
      </p:sp>
      <p:pic>
        <p:nvPicPr>
          <p:cNvPr id="4"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pic>
        <p:nvPicPr>
          <p:cNvPr id="4098" name="Picture 2">
            <a:extLst>
              <a:ext uri="{FF2B5EF4-FFF2-40B4-BE49-F238E27FC236}">
                <a16:creationId xmlns:a16="http://schemas.microsoft.com/office/drawing/2014/main" id="{7571CBB0-19CD-4E73-AAA9-BA16467CE42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98455" y="1996565"/>
            <a:ext cx="2973545" cy="1298308"/>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The laburnum top | English - Quizizz">
            <a:extLst>
              <a:ext uri="{FF2B5EF4-FFF2-40B4-BE49-F238E27FC236}">
                <a16:creationId xmlns:a16="http://schemas.microsoft.com/office/drawing/2014/main" id="{0C3224FE-E0BA-41B6-92D1-43887731B96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71614" y="1996565"/>
            <a:ext cx="3125218" cy="129830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270588"/>
            <a:ext cx="8520600" cy="634481"/>
          </a:xfrm>
        </p:spPr>
        <p:txBody>
          <a:bodyPr/>
          <a:lstStyle/>
          <a:p>
            <a:r>
              <a:rPr lang="en-IN" sz="2200" b="1" dirty="0">
                <a:solidFill>
                  <a:srgbClr val="FF0000"/>
                </a:solidFill>
                <a:latin typeface="Calibri" panose="020F0502020204030204" pitchFamily="34" charset="0"/>
                <a:cs typeface="Calibri" panose="020F0502020204030204" pitchFamily="34" charset="0"/>
              </a:rPr>
              <a:t>Word Meanings</a:t>
            </a:r>
          </a:p>
        </p:txBody>
      </p:sp>
      <p:sp>
        <p:nvSpPr>
          <p:cNvPr id="3" name="TextBox 2"/>
          <p:cNvSpPr txBox="1"/>
          <p:nvPr/>
        </p:nvSpPr>
        <p:spPr>
          <a:xfrm>
            <a:off x="615820" y="1045029"/>
            <a:ext cx="7520474" cy="3323987"/>
          </a:xfrm>
          <a:prstGeom prst="rect">
            <a:avLst/>
          </a:prstGeom>
          <a:noFill/>
        </p:spPr>
        <p:txBody>
          <a:bodyPr wrap="square" rtlCol="0">
            <a:spAutoFit/>
          </a:bodyPr>
          <a:lstStyle/>
          <a:p>
            <a:br>
              <a:rPr lang="en-IN" dirty="0"/>
            </a:br>
            <a:r>
              <a:rPr lang="en-IN" dirty="0"/>
              <a:t>twitching – a small, often involuntary movement of the body</a:t>
            </a:r>
            <a:br>
              <a:rPr lang="en-IN" dirty="0"/>
            </a:br>
            <a:r>
              <a:rPr lang="en-IN" dirty="0"/>
              <a:t>chirrup – the sound made by a bird</a:t>
            </a:r>
            <a:br>
              <a:rPr lang="en-IN" dirty="0"/>
            </a:br>
            <a:r>
              <a:rPr lang="en-IN" dirty="0"/>
              <a:t>startlement – amazement</a:t>
            </a:r>
            <a:br>
              <a:rPr lang="en-IN" dirty="0"/>
            </a:br>
            <a:r>
              <a:rPr lang="en-IN" dirty="0"/>
              <a:t>sleek – smooth</a:t>
            </a:r>
            <a:br>
              <a:rPr lang="en-IN" dirty="0"/>
            </a:br>
            <a:r>
              <a:rPr lang="en-IN" dirty="0"/>
              <a:t>chittering – sound made by baby birds</a:t>
            </a:r>
            <a:br>
              <a:rPr lang="en-IN" dirty="0"/>
            </a:br>
            <a:r>
              <a:rPr lang="en-IN" dirty="0"/>
              <a:t>tremor – shaking</a:t>
            </a:r>
            <a:br>
              <a:rPr lang="en-IN" dirty="0"/>
            </a:br>
            <a:r>
              <a:rPr lang="en-IN" dirty="0"/>
              <a:t>trilling – to sing a series of quickly repeated high notes</a:t>
            </a:r>
            <a:br>
              <a:rPr lang="en-IN" dirty="0"/>
            </a:br>
            <a:r>
              <a:rPr lang="en-IN" dirty="0"/>
              <a:t>trembles and thrills – shakes violently</a:t>
            </a:r>
            <a:br>
              <a:rPr lang="en-IN" dirty="0"/>
            </a:br>
            <a:r>
              <a:rPr lang="en-IN" dirty="0"/>
              <a:t>the engine of her family – the goldfinch</a:t>
            </a:r>
            <a:br>
              <a:rPr lang="en-IN" dirty="0"/>
            </a:br>
            <a:r>
              <a:rPr lang="en-IN" dirty="0"/>
              <a:t>stokes – adds fuel (here the goldfinch is feeding her chicks)</a:t>
            </a:r>
            <a:br>
              <a:rPr lang="en-IN" dirty="0"/>
            </a:br>
            <a:r>
              <a:rPr lang="en-IN" dirty="0"/>
              <a:t>flirts – moves abruptly or jerkily with light steps</a:t>
            </a:r>
            <a:br>
              <a:rPr lang="en-IN" dirty="0"/>
            </a:br>
            <a:r>
              <a:rPr lang="en-IN" dirty="0"/>
              <a:t>barred – striped eerie – strange in a frightening or mysterious way</a:t>
            </a:r>
            <a:br>
              <a:rPr lang="en-IN" dirty="0"/>
            </a:br>
            <a:r>
              <a:rPr lang="en-IN" dirty="0"/>
              <a:t>infinite – the sky</a:t>
            </a:r>
            <a:br>
              <a:rPr lang="en-IN" dirty="0"/>
            </a:br>
            <a:endParaRPr lang="en-IN" dirty="0"/>
          </a:p>
        </p:txBody>
      </p:sp>
      <p:pic>
        <p:nvPicPr>
          <p:cNvPr id="4"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317242"/>
            <a:ext cx="8520600" cy="457199"/>
          </a:xfrm>
        </p:spPr>
        <p:txBody>
          <a:bodyPr/>
          <a:lstStyle/>
          <a:p>
            <a:r>
              <a:rPr lang="en-IN" sz="2400" dirty="0"/>
              <a:t> </a:t>
            </a:r>
            <a:r>
              <a:rPr lang="en-IN" sz="2200" b="1" dirty="0">
                <a:solidFill>
                  <a:srgbClr val="FF0000"/>
                </a:solidFill>
                <a:latin typeface="Calibri" panose="020F0502020204030204" pitchFamily="34" charset="0"/>
                <a:cs typeface="Calibri" panose="020F0502020204030204" pitchFamily="34" charset="0"/>
              </a:rPr>
              <a:t>Poetic Devices Used in the Poem</a:t>
            </a:r>
            <a:br>
              <a:rPr lang="en-IN" sz="2200" b="1" dirty="0">
                <a:solidFill>
                  <a:srgbClr val="FF0000"/>
                </a:solidFill>
                <a:latin typeface="Calibri" panose="020F0502020204030204" pitchFamily="34" charset="0"/>
                <a:cs typeface="Calibri" panose="020F0502020204030204" pitchFamily="34" charset="0"/>
              </a:rPr>
            </a:br>
            <a:endParaRPr lang="en-IN" sz="2200" b="1" dirty="0">
              <a:solidFill>
                <a:srgbClr val="FF0000"/>
              </a:solidFill>
              <a:latin typeface="Calibri" panose="020F0502020204030204" pitchFamily="34" charset="0"/>
              <a:cs typeface="Calibri" panose="020F0502020204030204" pitchFamily="34" charset="0"/>
            </a:endParaRPr>
          </a:p>
        </p:txBody>
      </p:sp>
      <p:sp>
        <p:nvSpPr>
          <p:cNvPr id="3" name="TextBox 2"/>
          <p:cNvSpPr txBox="1"/>
          <p:nvPr/>
        </p:nvSpPr>
        <p:spPr>
          <a:xfrm>
            <a:off x="681135" y="709127"/>
            <a:ext cx="7875036" cy="4185761"/>
          </a:xfrm>
          <a:prstGeom prst="rect">
            <a:avLst/>
          </a:prstGeom>
          <a:noFill/>
        </p:spPr>
        <p:txBody>
          <a:bodyPr wrap="square" rtlCol="0">
            <a:spAutoFit/>
          </a:bodyPr>
          <a:lstStyle/>
          <a:p>
            <a:r>
              <a:rPr lang="en-IN" b="1" dirty="0"/>
              <a:t>Simile:</a:t>
            </a:r>
            <a:r>
              <a:rPr lang="en-IN" dirty="0"/>
              <a:t> In this figure of speech, one thing is compared to another. An example of simile in this poem is ‘sleek as a lizard’.</a:t>
            </a:r>
          </a:p>
          <a:p>
            <a:endParaRPr lang="en-IN" dirty="0"/>
          </a:p>
          <a:p>
            <a:r>
              <a:rPr lang="en-IN" b="1" dirty="0"/>
              <a:t>Metaphor:</a:t>
            </a:r>
            <a:r>
              <a:rPr lang="en-IN" dirty="0"/>
              <a:t> In this figure of speech, a word/ phrase is used to represent something else. Examples of metaphor in this poem are ‘engine of her family’, where ‘engine’ represents the mother goldfinch, and ‘machine’ which represents the nest with its brood of bird chicks.</a:t>
            </a:r>
          </a:p>
          <a:p>
            <a:endParaRPr lang="en-IN" dirty="0"/>
          </a:p>
          <a:p>
            <a:r>
              <a:rPr lang="en-IN" b="1" dirty="0"/>
              <a:t>Alliteration:</a:t>
            </a:r>
            <a:r>
              <a:rPr lang="en-IN" dirty="0"/>
              <a:t> In this figure of speech, a number of words having the same first consonant sound occur close together in a series. Examples of alliteration in this ‘ poem are ‘September sunlight’, ‘A suddenness, a startlement’, ‘and alert and abrupt’ and ‘tree trembles and thrills’.</a:t>
            </a:r>
          </a:p>
          <a:p>
            <a:endParaRPr lang="en-IN" dirty="0"/>
          </a:p>
          <a:p>
            <a:r>
              <a:rPr lang="en-IN" b="1" dirty="0"/>
              <a:t>Onomatopoeia:</a:t>
            </a:r>
            <a:r>
              <a:rPr lang="en-IN" dirty="0"/>
              <a:t> In this figure of speech, a word is formed from a sound similar to it. Examples of onomatopoeia in this poem are ‘twitching chirrup’, ‘</a:t>
            </a:r>
            <a:r>
              <a:rPr lang="en-IN" dirty="0" err="1"/>
              <a:t>chitterings</a:t>
            </a:r>
            <a:r>
              <a:rPr lang="en-IN" dirty="0"/>
              <a:t>’, ‘</a:t>
            </a:r>
            <a:r>
              <a:rPr lang="en-IN" dirty="0" err="1"/>
              <a:t>trillings</a:t>
            </a:r>
            <a:r>
              <a:rPr lang="en-IN" dirty="0"/>
              <a:t>’ and ‘whistle-chirrup’.</a:t>
            </a:r>
          </a:p>
          <a:p>
            <a:endParaRPr lang="en-IN" dirty="0"/>
          </a:p>
          <a:p>
            <a:r>
              <a:rPr lang="en-IN" b="1" dirty="0"/>
              <a:t>Transferred Epithet:</a:t>
            </a:r>
            <a:r>
              <a:rPr lang="en-IN" dirty="0"/>
              <a:t> A transferred epithet is a 1 description which refers to a character or event but is used to describe a different situation or character ‘Her barred face identity mask’ is an example of transferred epithet in this poem. The flowers of the Laburnum tree fall like bars and, when the bird sits behind the flowers, the shadow of the flowers on her face looks like she is wearing a mask that has bars on it.</a:t>
            </a:r>
          </a:p>
        </p:txBody>
      </p:sp>
      <p:pic>
        <p:nvPicPr>
          <p:cNvPr id="4"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139960"/>
            <a:ext cx="8520600" cy="576031"/>
          </a:xfrm>
        </p:spPr>
        <p:txBody>
          <a:bodyPr/>
          <a:lstStyle/>
          <a:p>
            <a:r>
              <a:rPr lang="en-US" sz="2200" b="1" dirty="0">
                <a:solidFill>
                  <a:srgbClr val="FF0000"/>
                </a:solidFill>
                <a:latin typeface="Calibri" panose="020F0502020204030204" pitchFamily="34" charset="0"/>
                <a:cs typeface="Calibri" panose="020F0502020204030204" pitchFamily="34" charset="0"/>
              </a:rPr>
              <a:t>Questions</a:t>
            </a:r>
            <a:endParaRPr lang="en-IN" sz="2200" b="1" dirty="0">
              <a:solidFill>
                <a:srgbClr val="FF0000"/>
              </a:solidFill>
              <a:latin typeface="Calibri" panose="020F0502020204030204" pitchFamily="34" charset="0"/>
              <a:cs typeface="Calibri" panose="020F0502020204030204" pitchFamily="34" charset="0"/>
            </a:endParaRPr>
          </a:p>
        </p:txBody>
      </p:sp>
      <p:sp>
        <p:nvSpPr>
          <p:cNvPr id="3" name="TextBox 2"/>
          <p:cNvSpPr txBox="1"/>
          <p:nvPr/>
        </p:nvSpPr>
        <p:spPr>
          <a:xfrm>
            <a:off x="396815" y="-670369"/>
            <a:ext cx="8188053" cy="7201972"/>
          </a:xfrm>
          <a:prstGeom prst="rect">
            <a:avLst/>
          </a:prstGeom>
          <a:noFill/>
        </p:spPr>
        <p:txBody>
          <a:bodyPr wrap="square" rtlCol="0" anchor="ctr">
            <a:spAutoFit/>
          </a:bodyPr>
          <a:lstStyle/>
          <a:p>
            <a:pPr marL="144000" indent="-144000"/>
            <a:endParaRPr lang="en-IN" dirty="0"/>
          </a:p>
          <a:p>
            <a:pPr marL="342900" indent="-342900">
              <a:lnSpc>
                <a:spcPct val="150000"/>
              </a:lnSpc>
              <a:buFont typeface="+mj-lt"/>
              <a:buAutoNum type="arabicPeriod"/>
            </a:pPr>
            <a:endParaRPr lang="en-IN" dirty="0"/>
          </a:p>
          <a:p>
            <a:pPr marL="342900" indent="-342900">
              <a:lnSpc>
                <a:spcPct val="150000"/>
              </a:lnSpc>
              <a:buFont typeface="+mj-lt"/>
              <a:buAutoNum type="arabicPeriod"/>
            </a:pPr>
            <a:endParaRPr lang="en-IN" dirty="0"/>
          </a:p>
          <a:p>
            <a:pPr marL="342900" indent="-342900">
              <a:lnSpc>
                <a:spcPct val="150000"/>
              </a:lnSpc>
              <a:buFont typeface="+mj-lt"/>
              <a:buAutoNum type="arabicPeriod"/>
            </a:pPr>
            <a:endParaRPr lang="en-IN" dirty="0"/>
          </a:p>
          <a:p>
            <a:pPr marL="342900" indent="-342900">
              <a:lnSpc>
                <a:spcPct val="150000"/>
              </a:lnSpc>
              <a:buFont typeface="+mj-lt"/>
              <a:buAutoNum type="arabicPeriod"/>
            </a:pPr>
            <a:endParaRPr lang="en-IN" dirty="0"/>
          </a:p>
          <a:p>
            <a:pPr marL="342900" indent="-342900">
              <a:lnSpc>
                <a:spcPct val="150000"/>
              </a:lnSpc>
              <a:buFont typeface="+mj-lt"/>
              <a:buAutoNum type="arabicPeriod"/>
            </a:pPr>
            <a:r>
              <a:rPr lang="en-IN" dirty="0"/>
              <a:t>What do you notice about the beginning and the ending of the poem?</a:t>
            </a:r>
          </a:p>
          <a:p>
            <a:pPr marL="342900" indent="-342900">
              <a:lnSpc>
                <a:spcPct val="150000"/>
              </a:lnSpc>
              <a:buFont typeface="+mj-lt"/>
              <a:buAutoNum type="arabicPeriod"/>
            </a:pPr>
            <a:r>
              <a:rPr lang="en-IN" dirty="0"/>
              <a:t>To what is the bird’s movement compared? What is the basis for the comparison?</a:t>
            </a:r>
          </a:p>
          <a:p>
            <a:pPr marL="342900" indent="-342900">
              <a:lnSpc>
                <a:spcPct val="150000"/>
              </a:lnSpc>
              <a:buFont typeface="+mj-lt"/>
              <a:buAutoNum type="arabicPeriod"/>
            </a:pPr>
            <a:r>
              <a:rPr lang="en-IN" dirty="0"/>
              <a:t>Why is the image of the engine evoked by the poet?</a:t>
            </a:r>
          </a:p>
          <a:p>
            <a:pPr marL="342900" indent="-342900">
              <a:lnSpc>
                <a:spcPct val="150000"/>
              </a:lnSpc>
              <a:buFont typeface="+mj-lt"/>
              <a:buAutoNum type="arabicPeriod"/>
            </a:pPr>
            <a:r>
              <a:rPr lang="en-IN" dirty="0"/>
              <a:t>What do you like the most about the poem?</a:t>
            </a:r>
          </a:p>
          <a:p>
            <a:pPr marL="342900" indent="-342900">
              <a:lnSpc>
                <a:spcPct val="150000"/>
              </a:lnSpc>
              <a:buFont typeface="+mj-lt"/>
              <a:buAutoNum type="arabicPeriod"/>
            </a:pPr>
            <a:r>
              <a:rPr lang="en-IN" dirty="0"/>
              <a:t>What does the phrase “her barred face identity mask” mean?</a:t>
            </a:r>
          </a:p>
          <a:p>
            <a:pPr marL="342900" indent="-342900">
              <a:lnSpc>
                <a:spcPct val="150000"/>
              </a:lnSpc>
              <a:buFont typeface="+mj-lt"/>
              <a:buAutoNum type="arabicPeriod"/>
            </a:pPr>
            <a:r>
              <a:rPr lang="en-IN" dirty="0"/>
              <a:t>Why is the poem named ‘The Laburnum Top’?</a:t>
            </a:r>
          </a:p>
          <a:p>
            <a:pPr marL="342900" indent="-342900">
              <a:lnSpc>
                <a:spcPct val="150000"/>
              </a:lnSpc>
              <a:buFont typeface="+mj-lt"/>
              <a:buAutoNum type="arabicPeriod"/>
            </a:pPr>
            <a:r>
              <a:rPr lang="en-IN" dirty="0"/>
              <a:t>What is the significance of ‘yellow’ in the poem?</a:t>
            </a:r>
          </a:p>
          <a:p>
            <a:pPr marL="342900" indent="-342900">
              <a:lnSpc>
                <a:spcPct val="150000"/>
              </a:lnSpc>
              <a:buFont typeface="+mj-lt"/>
              <a:buAutoNum type="arabicPeriod"/>
            </a:pPr>
            <a:r>
              <a:rPr lang="en-IN" dirty="0"/>
              <a:t>How is the tree transformed during the bird’s visit?</a:t>
            </a:r>
          </a:p>
          <a:p>
            <a:pPr marL="342900" indent="-342900">
              <a:lnSpc>
                <a:spcPct val="150000"/>
              </a:lnSpc>
              <a:buFont typeface="+mj-lt"/>
              <a:buAutoNum type="arabicPeriod"/>
            </a:pPr>
            <a:r>
              <a:rPr lang="en-IN" dirty="0"/>
              <a:t>To what is the movement of the goldfinch compared? What is the basis for the comparison?</a:t>
            </a:r>
          </a:p>
          <a:p>
            <a:pPr marL="342900" indent="-342900">
              <a:lnSpc>
                <a:spcPct val="150000"/>
              </a:lnSpc>
              <a:buFont typeface="+mj-lt"/>
              <a:buAutoNum type="arabicPeriod"/>
            </a:pPr>
            <a:r>
              <a:rPr lang="en-IN" dirty="0"/>
              <a:t>‘Then sleek as a lizard and alert and abrupt, She enters the thickness’. Explain the given line.</a:t>
            </a:r>
          </a:p>
          <a:p>
            <a:pPr marL="342900" indent="-342900">
              <a:lnSpc>
                <a:spcPct val="150000"/>
              </a:lnSpc>
              <a:buFont typeface="+mj-lt"/>
              <a:buAutoNum type="arabicPeriod"/>
            </a:pPr>
            <a:r>
              <a:rPr lang="en-IN" dirty="0"/>
              <a:t>What is the engine of the machine? What is its fuel?</a:t>
            </a:r>
            <a:br>
              <a:rPr lang="en-IN" dirty="0"/>
            </a:br>
            <a:br>
              <a:rPr lang="en-IN" dirty="0"/>
            </a:br>
            <a:br>
              <a:rPr lang="en-IN" dirty="0"/>
            </a:br>
            <a:endParaRPr lang="en-IN" dirty="0"/>
          </a:p>
          <a:p>
            <a:pPr marL="144000" indent="-144000"/>
            <a:endParaRPr lang="en-IN" dirty="0"/>
          </a:p>
          <a:p>
            <a:pPr marL="342900" indent="-342900"/>
            <a:endParaRPr lang="en-US" dirty="0"/>
          </a:p>
          <a:p>
            <a:pPr marL="342900" indent="-342900"/>
            <a:endParaRPr lang="en-IN" dirty="0"/>
          </a:p>
          <a:p>
            <a:br>
              <a:rPr lang="en-IN" dirty="0"/>
            </a:br>
            <a:endParaRPr lang="en-IN" dirty="0"/>
          </a:p>
        </p:txBody>
      </p:sp>
      <p:pic>
        <p:nvPicPr>
          <p:cNvPr id="4"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9DE215-A6B0-4A35-919B-972AAAE9D77C}"/>
              </a:ext>
            </a:extLst>
          </p:cNvPr>
          <p:cNvSpPr>
            <a:spLocks noGrp="1"/>
          </p:cNvSpPr>
          <p:nvPr>
            <p:ph type="title"/>
          </p:nvPr>
        </p:nvSpPr>
        <p:spPr/>
        <p:txBody>
          <a:bodyPr/>
          <a:lstStyle/>
          <a:p>
            <a:r>
              <a:rPr lang="en-US" sz="2200" dirty="0">
                <a:solidFill>
                  <a:srgbClr val="FF0000"/>
                </a:solidFill>
                <a:latin typeface="Calibri" panose="020F0502020204030204" pitchFamily="34" charset="0"/>
                <a:cs typeface="Calibri" panose="020F0502020204030204" pitchFamily="34" charset="0"/>
              </a:rPr>
              <a:t>LEARNING OUTCOMES</a:t>
            </a:r>
            <a:endParaRPr lang="en-IN" sz="2200" dirty="0">
              <a:solidFill>
                <a:srgbClr val="FF0000"/>
              </a:solidFill>
              <a:latin typeface="Calibri" panose="020F0502020204030204" pitchFamily="34" charset="0"/>
              <a:cs typeface="Calibri" panose="020F0502020204030204" pitchFamily="34" charset="0"/>
            </a:endParaRPr>
          </a:p>
        </p:txBody>
      </p:sp>
      <p:sp>
        <p:nvSpPr>
          <p:cNvPr id="3" name="Text Placeholder 2">
            <a:extLst>
              <a:ext uri="{FF2B5EF4-FFF2-40B4-BE49-F238E27FC236}">
                <a16:creationId xmlns:a16="http://schemas.microsoft.com/office/drawing/2014/main" id="{DDEA6AC5-6A78-4EA4-B6FA-E78DAAAFBD0B}"/>
              </a:ext>
            </a:extLst>
          </p:cNvPr>
          <p:cNvSpPr>
            <a:spLocks noGrp="1"/>
          </p:cNvSpPr>
          <p:nvPr>
            <p:ph type="body" idx="1"/>
          </p:nvPr>
        </p:nvSpPr>
        <p:spPr/>
        <p:txBody>
          <a:bodyPr/>
          <a:lstStyle/>
          <a:p>
            <a:endParaRPr lang="en-IN"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230233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200"/>
              <a:buFont typeface="Arial"/>
              <a:buNone/>
            </a:pPr>
            <a:r>
              <a:rPr lang="en-US" sz="2200" b="1" dirty="0">
                <a:solidFill>
                  <a:srgbClr val="FF0000"/>
                </a:solidFill>
                <a:latin typeface="Calibri" panose="020F0502020204030204" pitchFamily="34" charset="0"/>
                <a:cs typeface="Calibri" panose="020F0502020204030204" pitchFamily="34" charset="0"/>
              </a:rPr>
              <a:t>ABOUT THE</a:t>
            </a:r>
            <a:r>
              <a:rPr lang="en" sz="2200" b="1" dirty="0">
                <a:solidFill>
                  <a:srgbClr val="FF0000"/>
                </a:solidFill>
                <a:latin typeface="Calibri" panose="020F0502020204030204" pitchFamily="34" charset="0"/>
                <a:cs typeface="Calibri" panose="020F0502020204030204" pitchFamily="34" charset="0"/>
              </a:rPr>
              <a:t> POET</a:t>
            </a:r>
            <a:endParaRPr sz="2200" b="1" i="0" u="none"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64" name="Google Shape;64;p14"/>
          <p:cNvSpPr txBox="1"/>
          <p:nvPr/>
        </p:nvSpPr>
        <p:spPr>
          <a:xfrm>
            <a:off x="632439" y="2158583"/>
            <a:ext cx="8688300" cy="2041391"/>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itchFamily="34" charset="0"/>
              <a:buChar char="•"/>
            </a:pPr>
            <a:endParaRPr lang="en" sz="14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pitchFamily="34" charset="0"/>
              <a:buChar char="•"/>
            </a:pPr>
            <a:r>
              <a:rPr lang="en" sz="1400" b="0" i="0" u="none" strike="noStrike" cap="none" dirty="0">
                <a:solidFill>
                  <a:srgbClr val="000000"/>
                </a:solidFill>
                <a:latin typeface="Calibri"/>
                <a:ea typeface="Calibri"/>
                <a:cs typeface="Calibri"/>
                <a:sym typeface="Calibri"/>
              </a:rPr>
              <a:t> Ted Hughes was born in Mytholmroyd, in the West Riding district of Yorkshire, England on August 17,1930.</a:t>
            </a:r>
          </a:p>
          <a:p>
            <a:pPr marL="0" marR="0" lvl="0" indent="0" algn="l" rtl="0">
              <a:lnSpc>
                <a:spcPct val="100000"/>
              </a:lnSpc>
              <a:spcBef>
                <a:spcPts val="0"/>
              </a:spcBef>
              <a:spcAft>
                <a:spcPts val="0"/>
              </a:spcAft>
              <a:buClr>
                <a:srgbClr val="000000"/>
              </a:buClr>
              <a:buSzPts val="1400"/>
              <a:buFont typeface="Arial" pitchFamily="34" charset="0"/>
              <a:buChar char="•"/>
            </a:pPr>
            <a:endParaRPr lang="en"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pitchFamily="34" charset="0"/>
              <a:buChar char="•"/>
            </a:pPr>
            <a:r>
              <a:rPr lang="en" sz="1400" b="0" i="0" u="none" strike="noStrike" cap="none" dirty="0">
                <a:solidFill>
                  <a:srgbClr val="000000"/>
                </a:solidFill>
                <a:latin typeface="Calibri"/>
                <a:ea typeface="Calibri"/>
                <a:cs typeface="Calibri"/>
                <a:sym typeface="Calibri"/>
              </a:rPr>
              <a:t>Ted Hughes was an English poet and Children’s writer.</a:t>
            </a:r>
          </a:p>
          <a:p>
            <a:pPr marL="0" marR="0" lvl="0" indent="0" algn="l" rtl="0">
              <a:lnSpc>
                <a:spcPct val="100000"/>
              </a:lnSpc>
              <a:spcBef>
                <a:spcPts val="0"/>
              </a:spcBef>
              <a:spcAft>
                <a:spcPts val="0"/>
              </a:spcAft>
              <a:buClr>
                <a:srgbClr val="000000"/>
              </a:buClr>
              <a:buSzPts val="1400"/>
              <a:buFont typeface="Arial" pitchFamily="34" charset="0"/>
              <a:buChar char="•"/>
            </a:pPr>
            <a:endParaRPr lang="en" sz="14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pitchFamily="34" charset="0"/>
              <a:buChar char="•"/>
            </a:pPr>
            <a:r>
              <a:rPr lang="en" dirty="0">
                <a:latin typeface="Calibri"/>
                <a:ea typeface="Calibri"/>
                <a:cs typeface="Calibri"/>
                <a:sym typeface="Calibri"/>
              </a:rPr>
              <a:t>Hughes graduated from Cambridge in 1954.</a:t>
            </a:r>
          </a:p>
          <a:p>
            <a:pPr marL="0" marR="0" lvl="0" indent="0" algn="l" rtl="0">
              <a:lnSpc>
                <a:spcPct val="100000"/>
              </a:lnSpc>
              <a:spcBef>
                <a:spcPts val="0"/>
              </a:spcBef>
              <a:spcAft>
                <a:spcPts val="0"/>
              </a:spcAft>
              <a:buClr>
                <a:srgbClr val="000000"/>
              </a:buClr>
              <a:buSzPts val="1400"/>
              <a:buFont typeface="Arial" pitchFamily="34" charset="0"/>
              <a:buChar char="•"/>
            </a:pPr>
            <a:endParaRPr lang="en"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pitchFamily="34" charset="0"/>
              <a:buChar char="•"/>
            </a:pPr>
            <a:r>
              <a:rPr lang="en" dirty="0">
                <a:latin typeface="Calibri"/>
                <a:ea typeface="Calibri"/>
                <a:cs typeface="Calibri"/>
                <a:sym typeface="Calibri"/>
              </a:rPr>
              <a:t>Married to an American Poet Sylvia Plath in 1956.</a:t>
            </a:r>
          </a:p>
          <a:p>
            <a:pPr marL="0" marR="0" lvl="0" indent="0" algn="l" rtl="0">
              <a:lnSpc>
                <a:spcPct val="100000"/>
              </a:lnSpc>
              <a:spcBef>
                <a:spcPts val="0"/>
              </a:spcBef>
              <a:spcAft>
                <a:spcPts val="0"/>
              </a:spcAft>
              <a:buClr>
                <a:srgbClr val="000000"/>
              </a:buClr>
              <a:buSzPts val="1400"/>
              <a:buFont typeface="Arial" pitchFamily="34" charset="0"/>
              <a:buChar char="•"/>
            </a:pPr>
            <a:endParaRPr lang="en"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pitchFamily="34" charset="0"/>
              <a:buChar char="•"/>
            </a:pPr>
            <a:r>
              <a:rPr lang="en" dirty="0">
                <a:latin typeface="Calibri"/>
                <a:ea typeface="Calibri"/>
                <a:cs typeface="Calibri"/>
                <a:sym typeface="Calibri"/>
              </a:rPr>
              <a:t>He won many literary honours and was appointed as a Poet Laureate of England in 1984.</a:t>
            </a:r>
          </a:p>
          <a:p>
            <a:pPr marL="0" marR="0" lvl="0" indent="0" algn="l" rtl="0">
              <a:lnSpc>
                <a:spcPct val="100000"/>
              </a:lnSpc>
              <a:spcBef>
                <a:spcPts val="0"/>
              </a:spcBef>
              <a:spcAft>
                <a:spcPts val="0"/>
              </a:spcAft>
              <a:buClr>
                <a:srgbClr val="000000"/>
              </a:buClr>
              <a:buSzPts val="1400"/>
            </a:pPr>
            <a:endParaRPr lang="en"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pitchFamily="34" charset="0"/>
              <a:buChar char="•"/>
            </a:pPr>
            <a:r>
              <a:rPr lang="en" dirty="0">
                <a:latin typeface="Calibri"/>
                <a:ea typeface="Calibri"/>
                <a:cs typeface="Calibri"/>
                <a:sym typeface="Calibri"/>
              </a:rPr>
              <a:t>Died in October 28,1998, England from cancer.</a:t>
            </a:r>
          </a:p>
          <a:p>
            <a:pPr marL="0" marR="0" lvl="0" indent="0" algn="l" rtl="0">
              <a:lnSpc>
                <a:spcPct val="100000"/>
              </a:lnSpc>
              <a:spcBef>
                <a:spcPts val="0"/>
              </a:spcBef>
              <a:spcAft>
                <a:spcPts val="0"/>
              </a:spcAft>
              <a:buClr>
                <a:srgbClr val="000000"/>
              </a:buClr>
              <a:buSzPts val="1400"/>
              <a:buFont typeface="Arial" pitchFamily="34" charset="0"/>
              <a:buChar char="•"/>
            </a:pPr>
            <a:endParaRPr lang="en"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pic>
        <p:nvPicPr>
          <p:cNvPr id="1026" name="Picture 2" descr="Ted Hughes | Biography, Books and Facts">
            <a:extLst>
              <a:ext uri="{FF2B5EF4-FFF2-40B4-BE49-F238E27FC236}">
                <a16:creationId xmlns:a16="http://schemas.microsoft.com/office/drawing/2014/main" id="{87521628-3AF9-4D8A-B009-41624D7D45C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8367" y="769304"/>
            <a:ext cx="4714407" cy="159164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272D53E-A971-4D92-968F-74E55F4157C8}"/>
              </a:ext>
            </a:extLst>
          </p:cNvPr>
          <p:cNvSpPr>
            <a:spLocks noGrp="1"/>
          </p:cNvSpPr>
          <p:nvPr>
            <p:ph type="title"/>
          </p:nvPr>
        </p:nvSpPr>
        <p:spPr/>
        <p:txBody>
          <a:bodyPr/>
          <a:lstStyle/>
          <a:p>
            <a:r>
              <a:rPr lang="en-US" sz="2200" dirty="0">
                <a:latin typeface="Calibri" panose="020F0502020204030204" pitchFamily="34" charset="0"/>
                <a:cs typeface="Calibri" panose="020F0502020204030204" pitchFamily="34" charset="0"/>
              </a:rPr>
              <a:t>VIDEO LINKS</a:t>
            </a:r>
            <a:endParaRPr lang="en-IN" sz="2200" dirty="0">
              <a:latin typeface="Calibri" panose="020F0502020204030204" pitchFamily="34" charset="0"/>
              <a:cs typeface="Calibri" panose="020F0502020204030204" pitchFamily="34" charset="0"/>
            </a:endParaRPr>
          </a:p>
        </p:txBody>
      </p:sp>
      <p:sp>
        <p:nvSpPr>
          <p:cNvPr id="4" name="Text Placeholder 3">
            <a:extLst>
              <a:ext uri="{FF2B5EF4-FFF2-40B4-BE49-F238E27FC236}">
                <a16:creationId xmlns:a16="http://schemas.microsoft.com/office/drawing/2014/main" id="{9BE702E8-1080-43E5-935D-6868035510B1}"/>
              </a:ext>
            </a:extLst>
          </p:cNvPr>
          <p:cNvSpPr>
            <a:spLocks noGrp="1"/>
          </p:cNvSpPr>
          <p:nvPr>
            <p:ph type="body" idx="1"/>
          </p:nvPr>
        </p:nvSpPr>
        <p:spPr/>
        <p:txBody>
          <a:bodyPr/>
          <a:lstStyle/>
          <a:p>
            <a:r>
              <a:rPr lang="en-IN" dirty="0">
                <a:hlinkClick r:id="rId2"/>
              </a:rPr>
              <a:t>https://www.youtube.com/watch?v=AhQrf8sXPWs</a:t>
            </a:r>
            <a:endParaRPr lang="en-IN" dirty="0"/>
          </a:p>
          <a:p>
            <a:endParaRPr lang="en-IN" dirty="0"/>
          </a:p>
          <a:p>
            <a:r>
              <a:rPr lang="en-IN" dirty="0">
                <a:hlinkClick r:id="rId3"/>
              </a:rPr>
              <a:t>https://www.youtube.com/watch?v=Mzv12-pmi0s</a:t>
            </a:r>
            <a:r>
              <a:rPr lang="en-IN" dirty="0"/>
              <a:t> </a:t>
            </a:r>
          </a:p>
          <a:p>
            <a:r>
              <a:rPr lang="en-US" b="0" i="0">
                <a:effectLst/>
                <a:latin typeface="Roboto" panose="02000000000000000000" pitchFamily="2" charset="0"/>
              </a:rPr>
              <a:t>Goldfinch Feeding Babies In The Nest, (Hatching To Leaving).</a:t>
            </a:r>
          </a:p>
          <a:p>
            <a:endParaRPr lang="en-IN" dirty="0"/>
          </a:p>
        </p:txBody>
      </p:sp>
    </p:spTree>
    <p:extLst>
      <p:ext uri="{BB962C8B-B14F-4D97-AF65-F5344CB8AC3E}">
        <p14:creationId xmlns:p14="http://schemas.microsoft.com/office/powerpoint/2010/main" val="3762956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Calibri" panose="020F0502020204030204" pitchFamily="34" charset="0"/>
                <a:cs typeface="Calibri" panose="020F0502020204030204" pitchFamily="34" charset="0"/>
                <a:sym typeface="Arial"/>
              </a:rPr>
              <a:t>THEME OF THE POEM</a:t>
            </a:r>
            <a:endParaRPr sz="1800" b="1" i="0" u="none"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itchFamily="34" charset="0"/>
              <a:buChar char="•"/>
            </a:pPr>
            <a:r>
              <a:rPr lang="en-US" dirty="0">
                <a:latin typeface="Calibri"/>
                <a:ea typeface="Calibri"/>
                <a:cs typeface="Calibri"/>
                <a:sym typeface="Calibri"/>
              </a:rPr>
              <a:t>Symbol</a:t>
            </a:r>
            <a:r>
              <a:rPr lang="en" dirty="0">
                <a:latin typeface="Calibri"/>
                <a:ea typeface="Calibri"/>
                <a:cs typeface="Calibri"/>
                <a:sym typeface="Calibri"/>
              </a:rPr>
              <a:t> of life and its fluctuations.</a:t>
            </a:r>
          </a:p>
          <a:p>
            <a:pPr marL="0" marR="0" lvl="0" indent="0" algn="l" rtl="0">
              <a:lnSpc>
                <a:spcPct val="100000"/>
              </a:lnSpc>
              <a:spcBef>
                <a:spcPts val="0"/>
              </a:spcBef>
              <a:spcAft>
                <a:spcPts val="0"/>
              </a:spcAft>
              <a:buClr>
                <a:srgbClr val="000000"/>
              </a:buClr>
              <a:buSzPts val="1400"/>
              <a:buFont typeface="Arial" pitchFamily="34" charset="0"/>
              <a:buChar char="•"/>
            </a:pPr>
            <a:endParaRPr lang="en-US"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pitchFamily="34" charset="0"/>
              <a:buChar char="•"/>
            </a:pPr>
            <a:r>
              <a:rPr lang="en-US" sz="1400" b="0" i="0" u="none" strike="noStrike" cap="none" dirty="0">
                <a:solidFill>
                  <a:srgbClr val="000000"/>
                </a:solidFill>
                <a:latin typeface="Calibri"/>
                <a:ea typeface="Calibri"/>
                <a:cs typeface="Calibri"/>
                <a:sym typeface="Calibri"/>
              </a:rPr>
              <a:t>Goldfinch transforms the tree and makes it come alive as the chicks of the goldfinch start to rustle and </a:t>
            </a:r>
            <a:r>
              <a:rPr lang="en-US" sz="1400" b="0" i="0" u="none" strike="noStrike" cap="none" dirty="0" err="1">
                <a:solidFill>
                  <a:srgbClr val="000000"/>
                </a:solidFill>
                <a:latin typeface="Calibri"/>
                <a:ea typeface="Calibri"/>
                <a:cs typeface="Calibri"/>
                <a:sym typeface="Calibri"/>
              </a:rPr>
              <a:t>chirup</a:t>
            </a:r>
            <a:r>
              <a:rPr lang="en-US" sz="1400" b="0" i="0" u="none" strike="noStrike" cap="none" dirty="0">
                <a:solidFill>
                  <a:srgbClr val="000000"/>
                </a:solidFill>
                <a:latin typeface="Calibri"/>
                <a:ea typeface="Calibri"/>
                <a:cs typeface="Calibri"/>
                <a:sym typeface="Calibri"/>
              </a:rPr>
              <a:t> on seeing her.</a:t>
            </a:r>
          </a:p>
          <a:p>
            <a:pPr marL="0" marR="0" lvl="0" indent="0" algn="l" rtl="0">
              <a:lnSpc>
                <a:spcPct val="100000"/>
              </a:lnSpc>
              <a:spcBef>
                <a:spcPts val="0"/>
              </a:spcBef>
              <a:spcAft>
                <a:spcPts val="0"/>
              </a:spcAft>
              <a:buClr>
                <a:srgbClr val="000000"/>
              </a:buClr>
              <a:buSzPts val="1400"/>
              <a:buFont typeface="Arial" pitchFamily="34" charset="0"/>
              <a:buChar char="•"/>
            </a:pPr>
            <a:endParaRPr lang="en-US" sz="14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pitchFamily="34" charset="0"/>
              <a:buChar char="•"/>
            </a:pPr>
            <a:r>
              <a:rPr lang="en-US" sz="1400" b="0" i="0" u="none" strike="noStrike" cap="none" dirty="0">
                <a:solidFill>
                  <a:srgbClr val="000000"/>
                </a:solidFill>
                <a:latin typeface="Calibri"/>
                <a:ea typeface="Calibri"/>
                <a:cs typeface="Calibri"/>
                <a:sym typeface="Calibri"/>
              </a:rPr>
              <a:t>Once the bird leaves the tree it becomes quite and still again. </a:t>
            </a:r>
          </a:p>
          <a:p>
            <a:pPr marL="0" marR="0" lvl="0" indent="0" algn="l" rtl="0">
              <a:lnSpc>
                <a:spcPct val="100000"/>
              </a:lnSpc>
              <a:spcBef>
                <a:spcPts val="0"/>
              </a:spcBef>
              <a:spcAft>
                <a:spcPts val="0"/>
              </a:spcAft>
              <a:buClr>
                <a:srgbClr val="000000"/>
              </a:buClr>
              <a:buSzPts val="1400"/>
              <a:buFont typeface="Arial" pitchFamily="34" charset="0"/>
              <a:buChar char="•"/>
            </a:pPr>
            <a:endParaRPr lang="en-US"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pitchFamily="34" charset="0"/>
              <a:buChar char="•"/>
            </a:pPr>
            <a:r>
              <a:rPr lang="en-US" sz="1400" b="0" i="0" u="none" strike="noStrike" cap="none" dirty="0">
                <a:solidFill>
                  <a:srgbClr val="000000"/>
                </a:solidFill>
                <a:latin typeface="Calibri"/>
                <a:ea typeface="Calibri"/>
                <a:cs typeface="Calibri"/>
                <a:sym typeface="Calibri"/>
              </a:rPr>
              <a:t>The poem symbolizes the pattern of our life in general, which is usually dull and </a:t>
            </a:r>
            <a:r>
              <a:rPr lang="en-US" sz="1400" b="0" i="0" u="none" strike="noStrike" cap="none" dirty="0" err="1">
                <a:solidFill>
                  <a:srgbClr val="000000"/>
                </a:solidFill>
                <a:latin typeface="Calibri"/>
                <a:ea typeface="Calibri"/>
                <a:cs typeface="Calibri"/>
                <a:sym typeface="Calibri"/>
              </a:rPr>
              <a:t>inanimte</a:t>
            </a:r>
            <a:r>
              <a:rPr lang="en-US" sz="1400" b="0" i="0" u="none" strike="noStrike" cap="none" dirty="0">
                <a:solidFill>
                  <a:srgbClr val="000000"/>
                </a:solidFill>
                <a:latin typeface="Calibri"/>
                <a:ea typeface="Calibri"/>
                <a:cs typeface="Calibri"/>
                <a:sym typeface="Calibri"/>
              </a:rPr>
              <a:t>.</a:t>
            </a:r>
          </a:p>
          <a:p>
            <a:pPr marL="0" marR="0" lvl="0" indent="0" algn="l" rtl="0">
              <a:lnSpc>
                <a:spcPct val="100000"/>
              </a:lnSpc>
              <a:spcBef>
                <a:spcPts val="0"/>
              </a:spcBef>
              <a:spcAft>
                <a:spcPts val="0"/>
              </a:spcAft>
              <a:buClr>
                <a:srgbClr val="000000"/>
              </a:buClr>
              <a:buSzPts val="1400"/>
              <a:buFont typeface="Arial" pitchFamily="34" charset="0"/>
              <a:buChar char="•"/>
            </a:pPr>
            <a:endParaRPr lang="en-US" sz="14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pitchFamily="34" charset="0"/>
              <a:buChar char="•"/>
            </a:pPr>
            <a:r>
              <a:rPr lang="en-US" dirty="0">
                <a:latin typeface="Calibri"/>
                <a:ea typeface="Calibri"/>
                <a:cs typeface="Calibri"/>
                <a:sym typeface="Calibri"/>
              </a:rPr>
              <a:t>Without Goldfinch, the laburnum tree is just like another tree.</a:t>
            </a:r>
          </a:p>
          <a:p>
            <a:pPr marL="0" marR="0" lvl="0" indent="0" algn="l" rtl="0">
              <a:lnSpc>
                <a:spcPct val="100000"/>
              </a:lnSpc>
              <a:spcBef>
                <a:spcPts val="0"/>
              </a:spcBef>
              <a:spcAft>
                <a:spcPts val="0"/>
              </a:spcAft>
              <a:buClr>
                <a:srgbClr val="000000"/>
              </a:buClr>
              <a:buSzPts val="1400"/>
              <a:buFont typeface="Arial" pitchFamily="34" charset="0"/>
              <a:buChar char="•"/>
            </a:pPr>
            <a:endParaRPr lang="en-US"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pitchFamily="34" charset="0"/>
              <a:buChar char="•"/>
            </a:pPr>
            <a:r>
              <a:rPr lang="en-US" sz="1400" b="0" i="0" u="none" strike="noStrike" cap="none" dirty="0">
                <a:solidFill>
                  <a:srgbClr val="000000"/>
                </a:solidFill>
                <a:latin typeface="Calibri"/>
                <a:ea typeface="Calibri"/>
                <a:cs typeface="Calibri"/>
                <a:sym typeface="Calibri"/>
              </a:rPr>
              <a:t>In other words, it is the attitude of a person towards life that make life meaningful and worth living.</a:t>
            </a:r>
            <a:endParaRPr sz="1400" b="0" i="0" u="none" strike="noStrike" cap="none" dirty="0">
              <a:solidFill>
                <a:srgbClr val="000000"/>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186612"/>
            <a:ext cx="8520600" cy="718457"/>
          </a:xfrm>
        </p:spPr>
        <p:txBody>
          <a:bodyPr/>
          <a:lstStyle/>
          <a:p>
            <a:r>
              <a:rPr lang="en-US" sz="2200" b="1" dirty="0">
                <a:solidFill>
                  <a:srgbClr val="FF0000"/>
                </a:solidFill>
                <a:latin typeface="Calibri" panose="020F0502020204030204" pitchFamily="34" charset="0"/>
                <a:cs typeface="Calibri" panose="020F0502020204030204" pitchFamily="34" charset="0"/>
              </a:rPr>
              <a:t>INTRODUCTION</a:t>
            </a:r>
            <a:r>
              <a:rPr lang="en-US" sz="2000" b="1" dirty="0">
                <a:solidFill>
                  <a:srgbClr val="FF0000"/>
                </a:solidFill>
              </a:rPr>
              <a:t> TO THE POEM</a:t>
            </a:r>
          </a:p>
        </p:txBody>
      </p:sp>
      <p:sp>
        <p:nvSpPr>
          <p:cNvPr id="4" name="TextBox 3"/>
          <p:cNvSpPr txBox="1"/>
          <p:nvPr/>
        </p:nvSpPr>
        <p:spPr>
          <a:xfrm>
            <a:off x="391886" y="849086"/>
            <a:ext cx="8341567" cy="2893100"/>
          </a:xfrm>
          <a:prstGeom prst="rect">
            <a:avLst/>
          </a:prstGeom>
          <a:noFill/>
        </p:spPr>
        <p:txBody>
          <a:bodyPr wrap="square" rtlCol="0">
            <a:spAutoFit/>
          </a:bodyPr>
          <a:lstStyle/>
          <a:p>
            <a:pPr>
              <a:buFont typeface="Arial" pitchFamily="34" charset="0"/>
              <a:buChar char="•"/>
            </a:pPr>
            <a:endParaRPr lang="en-US" dirty="0"/>
          </a:p>
          <a:p>
            <a:pPr>
              <a:buFont typeface="Arial" pitchFamily="34" charset="0"/>
              <a:buChar char="•"/>
            </a:pPr>
            <a:endParaRPr lang="en-US" dirty="0"/>
          </a:p>
          <a:p>
            <a:pPr>
              <a:buFont typeface="Arial" pitchFamily="34" charset="0"/>
              <a:buChar char="•"/>
            </a:pPr>
            <a:r>
              <a:rPr lang="en-US" dirty="0"/>
              <a:t>This poem </a:t>
            </a:r>
            <a:r>
              <a:rPr lang="en-US" dirty="0">
                <a:latin typeface="Calibri" panose="020F0502020204030204" pitchFamily="34" charset="0"/>
                <a:cs typeface="Calibri" panose="020F0502020204030204" pitchFamily="34" charset="0"/>
              </a:rPr>
              <a:t>depicts</a:t>
            </a:r>
            <a:r>
              <a:rPr lang="en-US" dirty="0"/>
              <a:t> a scene the wilderness.</a:t>
            </a:r>
          </a:p>
          <a:p>
            <a:pPr>
              <a:buFont typeface="Arial" pitchFamily="34" charset="0"/>
              <a:buChar char="•"/>
            </a:pPr>
            <a:endParaRPr lang="en-US" dirty="0"/>
          </a:p>
          <a:p>
            <a:pPr>
              <a:buFont typeface="Arial" pitchFamily="34" charset="0"/>
              <a:buChar char="•"/>
            </a:pPr>
            <a:r>
              <a:rPr lang="en-US" dirty="0"/>
              <a:t>Laburnum tree stands there, silent and still.</a:t>
            </a:r>
          </a:p>
          <a:p>
            <a:pPr>
              <a:buFont typeface="Arial" pitchFamily="34" charset="0"/>
              <a:buChar char="•"/>
            </a:pPr>
            <a:endParaRPr lang="en-US" dirty="0"/>
          </a:p>
          <a:p>
            <a:pPr>
              <a:buFont typeface="Arial" pitchFamily="34" charset="0"/>
              <a:buChar char="•"/>
            </a:pPr>
            <a:r>
              <a:rPr lang="en-US" dirty="0"/>
              <a:t>It is about a </a:t>
            </a:r>
            <a:r>
              <a:rPr lang="en-US" dirty="0">
                <a:latin typeface="Calibri" panose="020F0502020204030204" pitchFamily="34" charset="0"/>
                <a:cs typeface="Calibri" panose="020F0502020204030204" pitchFamily="34" charset="0"/>
              </a:rPr>
              <a:t>repaying</a:t>
            </a:r>
            <a:r>
              <a:rPr lang="en-US" dirty="0"/>
              <a:t> relationship between the Laburnum tree and the Goldfinch bird.</a:t>
            </a:r>
          </a:p>
          <a:p>
            <a:pPr>
              <a:buFont typeface="Arial" pitchFamily="34" charset="0"/>
              <a:buChar char="•"/>
            </a:pPr>
            <a:endParaRPr lang="en-US" dirty="0"/>
          </a:p>
          <a:p>
            <a:pPr>
              <a:buFont typeface="Arial" pitchFamily="34" charset="0"/>
              <a:buChar char="•"/>
            </a:pPr>
            <a:r>
              <a:rPr lang="en-US" dirty="0"/>
              <a:t>The tree is yellow, silent and death like and is made alive by the young ones and mother bird.</a:t>
            </a:r>
          </a:p>
          <a:p>
            <a:endParaRPr lang="en-US" dirty="0"/>
          </a:p>
          <a:p>
            <a:pPr>
              <a:buFont typeface="Arial" pitchFamily="34" charset="0"/>
              <a:buChar char="•"/>
            </a:pPr>
            <a:r>
              <a:rPr lang="en-US" dirty="0"/>
              <a:t>The yellow bird has her shelter on the tree where she feeds her young ones.</a:t>
            </a:r>
          </a:p>
          <a:p>
            <a:pPr>
              <a:buFont typeface="Arial" pitchFamily="34" charset="0"/>
              <a:buChar char="•"/>
            </a:pPr>
            <a:endParaRPr lang="en-US" dirty="0"/>
          </a:p>
          <a:p>
            <a:pPr>
              <a:buFont typeface="Arial" pitchFamily="34" charset="0"/>
              <a:buChar char="•"/>
            </a:pPr>
            <a:r>
              <a:rPr lang="en-US" dirty="0"/>
              <a:t>But soon the bird leaves to fly in the sky, the tree becomes silent and death-like again</a:t>
            </a:r>
          </a:p>
        </p:txBody>
      </p:sp>
      <p:pic>
        <p:nvPicPr>
          <p:cNvPr id="5"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317241"/>
            <a:ext cx="8520600" cy="541175"/>
          </a:xfrm>
        </p:spPr>
        <p:txBody>
          <a:bodyPr/>
          <a:lstStyle/>
          <a:p>
            <a:r>
              <a:rPr lang="en-US" sz="2200" b="1" dirty="0">
                <a:solidFill>
                  <a:srgbClr val="FF0000"/>
                </a:solidFill>
                <a:latin typeface="Calibri" panose="020F0502020204030204" pitchFamily="34" charset="0"/>
                <a:cs typeface="Calibri" panose="020F0502020204030204" pitchFamily="34" charset="0"/>
              </a:rPr>
              <a:t>STANZA-1 ANALYSIS</a:t>
            </a:r>
          </a:p>
        </p:txBody>
      </p:sp>
      <p:sp>
        <p:nvSpPr>
          <p:cNvPr id="3" name="TextBox 2"/>
          <p:cNvSpPr txBox="1"/>
          <p:nvPr/>
        </p:nvSpPr>
        <p:spPr>
          <a:xfrm>
            <a:off x="466531" y="1073020"/>
            <a:ext cx="7912359" cy="3108543"/>
          </a:xfrm>
          <a:prstGeom prst="rect">
            <a:avLst/>
          </a:prstGeom>
          <a:noFill/>
        </p:spPr>
        <p:txBody>
          <a:bodyPr wrap="square" rtlCol="0">
            <a:spAutoFit/>
          </a:bodyPr>
          <a:lstStyle/>
          <a:p>
            <a:r>
              <a:rPr lang="en-US" b="1" i="1" dirty="0">
                <a:latin typeface="Calibri" panose="020F0502020204030204" pitchFamily="34" charset="0"/>
                <a:cs typeface="Calibri" panose="020F0502020204030204" pitchFamily="34" charset="0"/>
              </a:rPr>
              <a:t>The Laburnum Top is silent, quiet still</a:t>
            </a:r>
          </a:p>
          <a:p>
            <a:r>
              <a:rPr lang="en-US" b="1" i="1" dirty="0">
                <a:latin typeface="Calibri" panose="020F0502020204030204" pitchFamily="34" charset="0"/>
                <a:cs typeface="Calibri" panose="020F0502020204030204" pitchFamily="34" charset="0"/>
              </a:rPr>
              <a:t>In the Afternoon yellow</a:t>
            </a:r>
          </a:p>
          <a:p>
            <a:r>
              <a:rPr lang="en-US" b="1" i="1" dirty="0">
                <a:latin typeface="Calibri" panose="020F0502020204030204" pitchFamily="34" charset="0"/>
                <a:cs typeface="Calibri" panose="020F0502020204030204" pitchFamily="34" charset="0"/>
              </a:rPr>
              <a:t>September sunlight,</a:t>
            </a:r>
          </a:p>
          <a:p>
            <a:r>
              <a:rPr lang="en-US" b="1" i="1" dirty="0">
                <a:latin typeface="Calibri" panose="020F0502020204030204" pitchFamily="34" charset="0"/>
                <a:cs typeface="Calibri" panose="020F0502020204030204" pitchFamily="34" charset="0"/>
              </a:rPr>
              <a:t> A few leaves yellowing, all its seeds fallen.</a:t>
            </a:r>
          </a:p>
          <a:p>
            <a:endParaRPr lang="en-US" i="1" dirty="0">
              <a:latin typeface="Calibri" panose="020F0502020204030204" pitchFamily="34" charset="0"/>
              <a:cs typeface="Calibri" panose="020F0502020204030204" pitchFamily="34" charset="0"/>
            </a:endParaRPr>
          </a:p>
          <a:p>
            <a:endParaRPr lang="en-US" dirty="0"/>
          </a:p>
          <a:p>
            <a:endParaRPr lang="en-US" dirty="0"/>
          </a:p>
          <a:p>
            <a:pPr>
              <a:buFont typeface="Arial" pitchFamily="34" charset="0"/>
              <a:buChar char="•"/>
            </a:pPr>
            <a:r>
              <a:rPr lang="en-US" dirty="0">
                <a:latin typeface="Calibri" panose="020F0502020204030204" pitchFamily="34" charset="0"/>
                <a:cs typeface="Calibri" panose="020F0502020204030204" pitchFamily="34" charset="0"/>
              </a:rPr>
              <a:t>The poet describes a beautiful sunny autumn.</a:t>
            </a:r>
          </a:p>
          <a:p>
            <a:pPr>
              <a:buFont typeface="Arial" pitchFamily="34" charset="0"/>
              <a:buChar char="•"/>
            </a:pPr>
            <a:endParaRPr lang="en-US" dirty="0">
              <a:latin typeface="Calibri" panose="020F0502020204030204" pitchFamily="34" charset="0"/>
              <a:cs typeface="Calibri" panose="020F0502020204030204" pitchFamily="34" charset="0"/>
            </a:endParaRPr>
          </a:p>
          <a:p>
            <a:pPr>
              <a:buFont typeface="Arial" pitchFamily="34" charset="0"/>
              <a:buChar char="•"/>
            </a:pPr>
            <a:r>
              <a:rPr lang="en-US" dirty="0">
                <a:latin typeface="Calibri" panose="020F0502020204030204" pitchFamily="34" charset="0"/>
                <a:cs typeface="Calibri" panose="020F0502020204030204" pitchFamily="34" charset="0"/>
              </a:rPr>
              <a:t>The Laburnum tree is silent and still.</a:t>
            </a:r>
          </a:p>
          <a:p>
            <a:pPr>
              <a:buFont typeface="Arial" pitchFamily="34" charset="0"/>
              <a:buChar char="•"/>
            </a:pPr>
            <a:endParaRPr lang="en-US" dirty="0">
              <a:latin typeface="Calibri" panose="020F0502020204030204" pitchFamily="34" charset="0"/>
              <a:cs typeface="Calibri" panose="020F0502020204030204" pitchFamily="34" charset="0"/>
            </a:endParaRPr>
          </a:p>
          <a:p>
            <a:pPr>
              <a:buFont typeface="Arial" pitchFamily="34" charset="0"/>
              <a:buChar char="•"/>
            </a:pPr>
            <a:r>
              <a:rPr lang="en-US" dirty="0">
                <a:latin typeface="Calibri" panose="020F0502020204030204" pitchFamily="34" charset="0"/>
                <a:cs typeface="Calibri" panose="020F0502020204030204" pitchFamily="34" charset="0"/>
              </a:rPr>
              <a:t>It is laden with yellow leaves and yellow flowers in September.</a:t>
            </a:r>
          </a:p>
          <a:p>
            <a:pPr>
              <a:buFont typeface="Arial" pitchFamily="34" charset="0"/>
              <a:buChar char="•"/>
            </a:pPr>
            <a:endParaRPr lang="en-US" dirty="0">
              <a:latin typeface="Calibri" panose="020F0502020204030204" pitchFamily="34" charset="0"/>
              <a:cs typeface="Calibri" panose="020F0502020204030204" pitchFamily="34" charset="0"/>
            </a:endParaRPr>
          </a:p>
          <a:p>
            <a:pPr>
              <a:buFont typeface="Arial" pitchFamily="34" charset="0"/>
              <a:buChar char="•"/>
            </a:pPr>
            <a:r>
              <a:rPr lang="en-US" dirty="0">
                <a:latin typeface="Calibri" panose="020F0502020204030204" pitchFamily="34" charset="0"/>
                <a:cs typeface="Calibri" panose="020F0502020204030204" pitchFamily="34" charset="0"/>
              </a:rPr>
              <a:t>Its leaves have turned yellow because of the autumn season and all its seeds have fallen</a:t>
            </a:r>
            <a:endParaRPr lang="en-IN" dirty="0">
              <a:latin typeface="Calibri" panose="020F0502020204030204" pitchFamily="34" charset="0"/>
              <a:cs typeface="Calibri" panose="020F0502020204030204" pitchFamily="34" charset="0"/>
            </a:endParaRPr>
          </a:p>
        </p:txBody>
      </p:sp>
      <p:pic>
        <p:nvPicPr>
          <p:cNvPr id="4"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pic>
        <p:nvPicPr>
          <p:cNvPr id="2050" name="Picture 2">
            <a:extLst>
              <a:ext uri="{FF2B5EF4-FFF2-40B4-BE49-F238E27FC236}">
                <a16:creationId xmlns:a16="http://schemas.microsoft.com/office/drawing/2014/main" id="{BC72F9FE-EA9E-4D06-AC85-A9E8FF9CF85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67299" y="1062245"/>
            <a:ext cx="4210170" cy="209278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363894"/>
            <a:ext cx="8520600" cy="802433"/>
          </a:xfrm>
        </p:spPr>
        <p:txBody>
          <a:bodyPr/>
          <a:lstStyle/>
          <a:p>
            <a:r>
              <a:rPr lang="en-US" sz="2200" b="1" dirty="0">
                <a:solidFill>
                  <a:srgbClr val="FF0000"/>
                </a:solidFill>
                <a:latin typeface="Calibri" panose="020F0502020204030204" pitchFamily="34" charset="0"/>
                <a:cs typeface="Calibri" panose="020F0502020204030204" pitchFamily="34" charset="0"/>
              </a:rPr>
              <a:t>STANZA-2 ANALYSIS</a:t>
            </a:r>
            <a:endParaRPr lang="en-IN" sz="2200" b="1" dirty="0">
              <a:solidFill>
                <a:srgbClr val="FF0000"/>
              </a:solidFill>
              <a:latin typeface="Calibri" panose="020F0502020204030204" pitchFamily="34" charset="0"/>
              <a:cs typeface="Calibri" panose="020F0502020204030204" pitchFamily="34" charset="0"/>
            </a:endParaRPr>
          </a:p>
        </p:txBody>
      </p:sp>
      <p:sp>
        <p:nvSpPr>
          <p:cNvPr id="3" name="TextBox 2"/>
          <p:cNvSpPr txBox="1"/>
          <p:nvPr/>
        </p:nvSpPr>
        <p:spPr>
          <a:xfrm>
            <a:off x="668014" y="1080499"/>
            <a:ext cx="8164286" cy="2677656"/>
          </a:xfrm>
          <a:prstGeom prst="rect">
            <a:avLst/>
          </a:prstGeom>
          <a:noFill/>
        </p:spPr>
        <p:txBody>
          <a:bodyPr wrap="square" rtlCol="0">
            <a:spAutoFit/>
          </a:bodyPr>
          <a:lstStyle/>
          <a:p>
            <a:r>
              <a:rPr lang="en-US" b="1" i="1" dirty="0">
                <a:latin typeface="Calibri" panose="020F0502020204030204" pitchFamily="34" charset="0"/>
                <a:cs typeface="Calibri" panose="020F0502020204030204" pitchFamily="34" charset="0"/>
              </a:rPr>
              <a:t>Till the goldfinch comes, with a twitching chirrup</a:t>
            </a:r>
          </a:p>
          <a:p>
            <a:r>
              <a:rPr lang="en-US" b="1" i="1" dirty="0">
                <a:latin typeface="Calibri" panose="020F0502020204030204" pitchFamily="34" charset="0"/>
                <a:cs typeface="Calibri" panose="020F0502020204030204" pitchFamily="34" charset="0"/>
              </a:rPr>
              <a:t>A suddenness, a </a:t>
            </a:r>
            <a:r>
              <a:rPr lang="en-US" b="1" i="1" dirty="0" err="1">
                <a:latin typeface="Calibri" panose="020F0502020204030204" pitchFamily="34" charset="0"/>
                <a:cs typeface="Calibri" panose="020F0502020204030204" pitchFamily="34" charset="0"/>
              </a:rPr>
              <a:t>startlement</a:t>
            </a:r>
            <a:r>
              <a:rPr lang="en-US" b="1" i="1" dirty="0">
                <a:latin typeface="Calibri" panose="020F0502020204030204" pitchFamily="34" charset="0"/>
                <a:cs typeface="Calibri" panose="020F0502020204030204" pitchFamily="34" charset="0"/>
              </a:rPr>
              <a:t>, at a  branch end.</a:t>
            </a:r>
          </a:p>
          <a:p>
            <a:r>
              <a:rPr lang="en-US" b="1" i="1" dirty="0">
                <a:latin typeface="Calibri" panose="020F0502020204030204" pitchFamily="34" charset="0"/>
                <a:cs typeface="Calibri" panose="020F0502020204030204" pitchFamily="34" charset="0"/>
              </a:rPr>
              <a:t>Then as a lizard, and alert, and abrupt,</a:t>
            </a:r>
          </a:p>
          <a:p>
            <a:r>
              <a:rPr lang="en-US" b="1" i="1" dirty="0">
                <a:latin typeface="Calibri" panose="020F0502020204030204" pitchFamily="34" charset="0"/>
                <a:cs typeface="Calibri" panose="020F0502020204030204" pitchFamily="34" charset="0"/>
              </a:rPr>
              <a:t>She enters the thickness, and a machine starts up</a:t>
            </a:r>
          </a:p>
          <a:p>
            <a:r>
              <a:rPr lang="en-US" b="1" i="1" dirty="0">
                <a:latin typeface="Calibri" panose="020F0502020204030204" pitchFamily="34" charset="0"/>
                <a:cs typeface="Calibri" panose="020F0502020204030204" pitchFamily="34" charset="0"/>
              </a:rPr>
              <a:t>Of </a:t>
            </a:r>
            <a:r>
              <a:rPr lang="en-US" b="1" i="1" dirty="0" err="1">
                <a:latin typeface="Calibri" panose="020F0502020204030204" pitchFamily="34" charset="0"/>
                <a:cs typeface="Calibri" panose="020F0502020204030204" pitchFamily="34" charset="0"/>
              </a:rPr>
              <a:t>chitterings</a:t>
            </a:r>
            <a:r>
              <a:rPr lang="en-US" b="1" i="1" dirty="0">
                <a:latin typeface="Calibri" panose="020F0502020204030204" pitchFamily="34" charset="0"/>
                <a:cs typeface="Calibri" panose="020F0502020204030204" pitchFamily="34" charset="0"/>
              </a:rPr>
              <a:t>, and a tremor of wings, and </a:t>
            </a:r>
            <a:r>
              <a:rPr lang="en-US" b="1" i="1" dirty="0" err="1">
                <a:latin typeface="Calibri" panose="020F0502020204030204" pitchFamily="34" charset="0"/>
                <a:cs typeface="Calibri" panose="020F0502020204030204" pitchFamily="34" charset="0"/>
              </a:rPr>
              <a:t>trillings</a:t>
            </a:r>
            <a:endParaRPr lang="en-US" b="1" i="1" dirty="0">
              <a:latin typeface="Calibri" panose="020F0502020204030204" pitchFamily="34" charset="0"/>
              <a:cs typeface="Calibri" panose="020F0502020204030204" pitchFamily="34" charset="0"/>
            </a:endParaRPr>
          </a:p>
          <a:p>
            <a:r>
              <a:rPr lang="en-US" b="1" i="1" dirty="0">
                <a:latin typeface="Calibri" panose="020F0502020204030204" pitchFamily="34" charset="0"/>
                <a:cs typeface="Calibri" panose="020F0502020204030204" pitchFamily="34" charset="0"/>
              </a:rPr>
              <a:t>The whole tree trembles and thrills.</a:t>
            </a:r>
          </a:p>
          <a:p>
            <a:r>
              <a:rPr lang="en-US" b="1" i="1" dirty="0">
                <a:latin typeface="Calibri" panose="020F0502020204030204" pitchFamily="34" charset="0"/>
                <a:cs typeface="Calibri" panose="020F0502020204030204" pitchFamily="34" charset="0"/>
              </a:rPr>
              <a:t>It is the engine of her family.</a:t>
            </a:r>
          </a:p>
          <a:p>
            <a:r>
              <a:rPr lang="en-US" b="1" i="1" dirty="0">
                <a:latin typeface="Calibri" panose="020F0502020204030204" pitchFamily="34" charset="0"/>
                <a:cs typeface="Calibri" panose="020F0502020204030204" pitchFamily="34" charset="0"/>
              </a:rPr>
              <a:t>She stokes it full, then flirts out to a branch-end</a:t>
            </a:r>
          </a:p>
          <a:p>
            <a:r>
              <a:rPr lang="en-US" b="1" i="1" dirty="0">
                <a:latin typeface="Calibri" panose="020F0502020204030204" pitchFamily="34" charset="0"/>
                <a:cs typeface="Calibri" panose="020F0502020204030204" pitchFamily="34" charset="0"/>
              </a:rPr>
              <a:t>Showing her barred face identity mask</a:t>
            </a:r>
            <a:r>
              <a:rPr lang="en-US" b="1" dirty="0">
                <a:latin typeface="Calibri" panose="020F0502020204030204" pitchFamily="34" charset="0"/>
                <a:cs typeface="Calibri" panose="020F0502020204030204" pitchFamily="34" charset="0"/>
              </a:rPr>
              <a:t>.</a:t>
            </a:r>
          </a:p>
          <a:p>
            <a:endParaRPr lang="en-US" b="1" dirty="0">
              <a:latin typeface="Calibri" panose="020F0502020204030204" pitchFamily="34" charset="0"/>
              <a:cs typeface="Calibri" panose="020F0502020204030204" pitchFamily="34" charset="0"/>
            </a:endParaRPr>
          </a:p>
          <a:p>
            <a:endParaRPr lang="en-US" b="1" dirty="0">
              <a:latin typeface="Calibri" panose="020F0502020204030204" pitchFamily="34" charset="0"/>
              <a:cs typeface="Calibri" panose="020F0502020204030204" pitchFamily="34" charset="0"/>
            </a:endParaRPr>
          </a:p>
          <a:p>
            <a:endParaRPr lang="en-IN" b="1" dirty="0">
              <a:latin typeface="Calibri" panose="020F0502020204030204" pitchFamily="34" charset="0"/>
              <a:cs typeface="Calibri" panose="020F0502020204030204" pitchFamily="34" charset="0"/>
            </a:endParaRPr>
          </a:p>
        </p:txBody>
      </p:sp>
      <p:sp>
        <p:nvSpPr>
          <p:cNvPr id="4" name="TextBox 3"/>
          <p:cNvSpPr txBox="1"/>
          <p:nvPr/>
        </p:nvSpPr>
        <p:spPr>
          <a:xfrm>
            <a:off x="793102" y="3340359"/>
            <a:ext cx="7016620" cy="2031325"/>
          </a:xfrm>
          <a:prstGeom prst="rect">
            <a:avLst/>
          </a:prstGeom>
          <a:noFill/>
        </p:spPr>
        <p:txBody>
          <a:bodyPr wrap="square" rtlCol="0">
            <a:spAutoFit/>
          </a:bodyPr>
          <a:lstStyle/>
          <a:p>
            <a:pPr>
              <a:lnSpc>
                <a:spcPct val="200000"/>
              </a:lnSpc>
              <a:buFont typeface="Arial" pitchFamily="34" charset="0"/>
              <a:buChar char="•"/>
            </a:pPr>
            <a:r>
              <a:rPr lang="en-US" dirty="0">
                <a:latin typeface="Calibri" panose="020F0502020204030204" pitchFamily="34" charset="0"/>
                <a:cs typeface="Calibri" panose="020F0502020204030204" pitchFamily="34" charset="0"/>
              </a:rPr>
              <a:t>Just then a goldfinch alights on the laburnum tree making short, high-pitched sounds.</a:t>
            </a:r>
          </a:p>
          <a:p>
            <a:pPr>
              <a:lnSpc>
                <a:spcPct val="200000"/>
              </a:lnSpc>
              <a:buFont typeface="Arial" pitchFamily="34" charset="0"/>
              <a:buChar char="•"/>
            </a:pPr>
            <a:r>
              <a:rPr lang="en-US" dirty="0">
                <a:latin typeface="Calibri" panose="020F0502020204030204" pitchFamily="34" charset="0"/>
                <a:cs typeface="Calibri" panose="020F0502020204030204" pitchFamily="34" charset="0"/>
              </a:rPr>
              <a:t> The goldfinch has her nest in the tree and her chicks are resting in the nest.</a:t>
            </a:r>
          </a:p>
          <a:p>
            <a:pPr>
              <a:lnSpc>
                <a:spcPct val="200000"/>
              </a:lnSpc>
              <a:buFont typeface="Arial" pitchFamily="34" charset="0"/>
              <a:buChar char="•"/>
            </a:pPr>
            <a:r>
              <a:rPr lang="en-US" dirty="0">
                <a:latin typeface="Calibri" panose="020F0502020204030204" pitchFamily="34" charset="0"/>
                <a:cs typeface="Calibri" panose="020F0502020204030204" pitchFamily="34" charset="0"/>
              </a:rPr>
              <a:t> On the mother’s return, a sudden moment stirs the tree.</a:t>
            </a:r>
          </a:p>
          <a:p>
            <a:pPr>
              <a:lnSpc>
                <a:spcPct val="200000"/>
              </a:lnSpc>
              <a:buFont typeface="Arial" pitchFamily="34" charset="0"/>
              <a:buChar char="•"/>
            </a:pPr>
            <a:r>
              <a:rPr lang="en-US" dirty="0">
                <a:latin typeface="Calibri" panose="020F0502020204030204" pitchFamily="34" charset="0"/>
                <a:cs typeface="Calibri" panose="020F0502020204030204" pitchFamily="34" charset="0"/>
              </a:rPr>
              <a:t>Her little ones are excited on her arrival and start chirruping.</a:t>
            </a:r>
          </a:p>
          <a:p>
            <a:pPr>
              <a:buFont typeface="Arial" pitchFamily="34" charset="0"/>
              <a:buChar char="•"/>
            </a:pPr>
            <a:endParaRPr lang="en-IN" dirty="0"/>
          </a:p>
        </p:txBody>
      </p:sp>
      <p:pic>
        <p:nvPicPr>
          <p:cNvPr id="5"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pic>
        <p:nvPicPr>
          <p:cNvPr id="3074" name="Picture 2">
            <a:extLst>
              <a:ext uri="{FF2B5EF4-FFF2-40B4-BE49-F238E27FC236}">
                <a16:creationId xmlns:a16="http://schemas.microsoft.com/office/drawing/2014/main" id="{AD62072B-9135-41C4-BF53-F05EFE438EC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9472" y="1106644"/>
            <a:ext cx="3366513" cy="20313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675" y="517992"/>
            <a:ext cx="8520600" cy="713649"/>
          </a:xfrm>
        </p:spPr>
        <p:txBody>
          <a:bodyPr/>
          <a:lstStyle/>
          <a:p>
            <a:r>
              <a:rPr lang="en-US" sz="2200" b="1" dirty="0">
                <a:solidFill>
                  <a:srgbClr val="FF0000"/>
                </a:solidFill>
                <a:latin typeface="Calibri" panose="020F0502020204030204" pitchFamily="34" charset="0"/>
                <a:cs typeface="Calibri" panose="020F0502020204030204" pitchFamily="34" charset="0"/>
              </a:rPr>
              <a:t>EXPLANATION CONTINUES………</a:t>
            </a:r>
            <a:endParaRPr lang="en-IN" sz="2200" b="1" dirty="0">
              <a:solidFill>
                <a:srgbClr val="FF0000"/>
              </a:solidFill>
              <a:latin typeface="Calibri" panose="020F0502020204030204" pitchFamily="34" charset="0"/>
              <a:cs typeface="Calibri" panose="020F0502020204030204" pitchFamily="34" charset="0"/>
            </a:endParaRPr>
          </a:p>
        </p:txBody>
      </p:sp>
      <p:sp>
        <p:nvSpPr>
          <p:cNvPr id="3" name="TextBox 2"/>
          <p:cNvSpPr txBox="1"/>
          <p:nvPr/>
        </p:nvSpPr>
        <p:spPr>
          <a:xfrm>
            <a:off x="802433" y="1203649"/>
            <a:ext cx="7408506" cy="3539430"/>
          </a:xfrm>
          <a:prstGeom prst="rect">
            <a:avLst/>
          </a:prstGeom>
          <a:noFill/>
        </p:spPr>
        <p:txBody>
          <a:bodyPr wrap="square" rtlCol="0">
            <a:spAutoFit/>
          </a:bodyPr>
          <a:lstStyle/>
          <a:p>
            <a:endParaRPr lang="en-US" dirty="0"/>
          </a:p>
          <a:p>
            <a:pPr>
              <a:buFont typeface="Arial" pitchFamily="34" charset="0"/>
              <a:buChar char="•"/>
            </a:pPr>
            <a:r>
              <a:rPr lang="en-US" dirty="0">
                <a:latin typeface="Calibri" panose="020F0502020204030204" pitchFamily="34" charset="0"/>
                <a:cs typeface="Calibri" panose="020F0502020204030204" pitchFamily="34" charset="0"/>
              </a:rPr>
              <a:t>The cautious mother enters the tree with great care so that no predator can come to know that her babies are housed in the nest. </a:t>
            </a:r>
          </a:p>
          <a:p>
            <a:pPr>
              <a:buFont typeface="Arial" pitchFamily="34" charset="0"/>
              <a:buChar char="•"/>
            </a:pPr>
            <a:endParaRPr lang="en-US" dirty="0">
              <a:latin typeface="Calibri" panose="020F0502020204030204" pitchFamily="34" charset="0"/>
              <a:cs typeface="Calibri" panose="020F0502020204030204" pitchFamily="34" charset="0"/>
            </a:endParaRPr>
          </a:p>
          <a:p>
            <a:pPr>
              <a:buFont typeface="Arial" pitchFamily="34" charset="0"/>
              <a:buChar char="•"/>
            </a:pPr>
            <a:r>
              <a:rPr lang="en-US" dirty="0">
                <a:latin typeface="Calibri" panose="020F0502020204030204" pitchFamily="34" charset="0"/>
                <a:cs typeface="Calibri" panose="020F0502020204030204" pitchFamily="34" charset="0"/>
              </a:rPr>
              <a:t>The poet has compared the alert, abrupt and sleek movement of the goldfinch with that of a lizard.</a:t>
            </a:r>
            <a:br>
              <a:rPr lang="en-US" dirty="0">
                <a:latin typeface="Calibri" panose="020F0502020204030204" pitchFamily="34" charset="0"/>
                <a:cs typeface="Calibri" panose="020F0502020204030204" pitchFamily="34" charset="0"/>
              </a:rPr>
            </a:br>
            <a:endParaRPr lang="en-US" dirty="0">
              <a:latin typeface="Calibri" panose="020F0502020204030204" pitchFamily="34" charset="0"/>
              <a:cs typeface="Calibri" panose="020F0502020204030204" pitchFamily="34" charset="0"/>
            </a:endParaRPr>
          </a:p>
          <a:p>
            <a:pPr>
              <a:buFont typeface="Arial" pitchFamily="34" charset="0"/>
              <a:buChar char="•"/>
            </a:pPr>
            <a:r>
              <a:rPr lang="en-US" dirty="0">
                <a:latin typeface="Calibri" panose="020F0502020204030204" pitchFamily="34" charset="0"/>
                <a:cs typeface="Calibri" panose="020F0502020204030204" pitchFamily="34" charset="0"/>
              </a:rPr>
              <a:t>The goldfinch has been called the engine of her family. Just as the engine starts up the machine, her arrival in the nest has suddenly started up the silent machine </a:t>
            </a:r>
            <a:r>
              <a:rPr lang="en-US" dirty="0" err="1">
                <a:latin typeface="Calibri" panose="020F0502020204030204" pitchFamily="34" charset="0"/>
                <a:cs typeface="Calibri" panose="020F0502020204030204" pitchFamily="34" charset="0"/>
              </a:rPr>
              <a:t>i.e</a:t>
            </a:r>
            <a:r>
              <a:rPr lang="en-US" dirty="0">
                <a:latin typeface="Calibri" panose="020F0502020204030204" pitchFamily="34" charset="0"/>
                <a:cs typeface="Calibri" panose="020F0502020204030204" pitchFamily="34" charset="0"/>
              </a:rPr>
              <a:t> the young ones have started chittering and  making noise.</a:t>
            </a:r>
          </a:p>
          <a:p>
            <a:pPr>
              <a:buFont typeface="Arial" pitchFamily="34" charset="0"/>
              <a:buChar char="•"/>
            </a:pPr>
            <a:endParaRPr lang="en-US" dirty="0">
              <a:latin typeface="Calibri" panose="020F0502020204030204" pitchFamily="34" charset="0"/>
              <a:cs typeface="Calibri" panose="020F0502020204030204" pitchFamily="34" charset="0"/>
            </a:endParaRPr>
          </a:p>
          <a:p>
            <a:pPr>
              <a:buFont typeface="Arial" pitchFamily="34" charset="0"/>
              <a:buChar char="•"/>
            </a:pPr>
            <a:r>
              <a:rPr lang="en-US" dirty="0">
                <a:latin typeface="Calibri" panose="020F0502020204030204" pitchFamily="34" charset="0"/>
                <a:cs typeface="Calibri" panose="020F0502020204030204" pitchFamily="34" charset="0"/>
              </a:rPr>
              <a:t> By feeding her young ones, she has added fuel to the machine as a result the chicks now have the energy to be active.</a:t>
            </a:r>
          </a:p>
          <a:p>
            <a:pPr>
              <a:buFont typeface="Arial" pitchFamily="34" charset="0"/>
              <a:buChar char="•"/>
            </a:pPr>
            <a:endParaRPr lang="en-US" dirty="0">
              <a:latin typeface="Calibri" panose="020F0502020204030204" pitchFamily="34" charset="0"/>
              <a:cs typeface="Calibri" panose="020F0502020204030204" pitchFamily="34" charset="0"/>
            </a:endParaRPr>
          </a:p>
          <a:p>
            <a:pPr>
              <a:buFont typeface="Arial" pitchFamily="34" charset="0"/>
              <a:buChar char="•"/>
            </a:pPr>
            <a:r>
              <a:rPr lang="en-US" dirty="0">
                <a:latin typeface="Calibri" panose="020F0502020204030204" pitchFamily="34" charset="0"/>
                <a:cs typeface="Calibri" panose="020F0502020204030204" pitchFamily="34" charset="0"/>
              </a:rPr>
              <a:t> After feeding her chicks, the goldfinch flies up and rests on the end of a branch of the tree, her identity concealed behind the yellow flowers and yellowing leaves.</a:t>
            </a:r>
            <a:endParaRPr lang="en-IN" dirty="0">
              <a:latin typeface="Calibri" panose="020F0502020204030204" pitchFamily="34" charset="0"/>
              <a:cs typeface="Calibri" panose="020F0502020204030204" pitchFamily="34" charset="0"/>
            </a:endParaRPr>
          </a:p>
        </p:txBody>
      </p:sp>
      <p:pic>
        <p:nvPicPr>
          <p:cNvPr id="4"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218</TotalTime>
  <Words>1327</Words>
  <Application>Microsoft Office PowerPoint</Application>
  <PresentationFormat>On-screen Show (16:9)</PresentationFormat>
  <Paragraphs>140</Paragraphs>
  <Slides>14</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Roboto</vt:lpstr>
      <vt:lpstr>Simple Light</vt:lpstr>
      <vt:lpstr>PowerPoint Presentation</vt:lpstr>
      <vt:lpstr>LEARNING OUTCOMES</vt:lpstr>
      <vt:lpstr>PowerPoint Presentation</vt:lpstr>
      <vt:lpstr>VIDEO LINKS</vt:lpstr>
      <vt:lpstr>PowerPoint Presentation</vt:lpstr>
      <vt:lpstr>INTRODUCTION TO THE POEM</vt:lpstr>
      <vt:lpstr>STANZA-1 ANALYSIS</vt:lpstr>
      <vt:lpstr>STANZA-2 ANALYSIS</vt:lpstr>
      <vt:lpstr>EXPLANATION CONTINUES………</vt:lpstr>
      <vt:lpstr>STANZA-3 ANALYSIS</vt:lpstr>
      <vt:lpstr>Word Meanings</vt:lpstr>
      <vt:lpstr> Poetic Devices Used in the Poem </vt:lpstr>
      <vt:lpstr>Questions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Ruchika Mallick</cp:lastModifiedBy>
  <cp:revision>29</cp:revision>
  <dcterms:modified xsi:type="dcterms:W3CDTF">2021-12-11T05:24:45Z</dcterms:modified>
</cp:coreProperties>
</file>