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6" r:id="rId5"/>
    <p:sldId id="261" r:id="rId6"/>
    <p:sldId id="262" r:id="rId7"/>
    <p:sldId id="263" r:id="rId8"/>
    <p:sldId id="264" r:id="rId9"/>
    <p:sldId id="270"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92B806-8C59-4793-96EC-67B56DF721FE}" type="datetimeFigureOut">
              <a:rPr lang="en-US" smtClean="0"/>
              <a:pPr/>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92B806-8C59-4793-96EC-67B56DF721FE}" type="datetimeFigureOut">
              <a:rPr lang="en-US" smtClean="0"/>
              <a:pPr/>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92B806-8C59-4793-96EC-67B56DF721FE}" type="datetimeFigureOut">
              <a:rPr lang="en-US" smtClean="0"/>
              <a:pPr/>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92B806-8C59-4793-96EC-67B56DF721FE}" type="datetimeFigureOut">
              <a:rPr lang="en-US" smtClean="0"/>
              <a:pPr/>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92B806-8C59-4793-96EC-67B56DF721FE}" type="datetimeFigureOut">
              <a:rPr lang="en-US" smtClean="0"/>
              <a:pPr/>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92B806-8C59-4793-96EC-67B56DF721FE}" type="datetimeFigureOut">
              <a:rPr lang="en-US" smtClean="0"/>
              <a:pPr/>
              <a:t>7/13/2021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92B806-8C59-4793-96EC-67B56DF721FE}" type="datetimeFigureOut">
              <a:rPr lang="en-US" smtClean="0"/>
              <a:pPr/>
              <a:t>7/13/2021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92B806-8C59-4793-96EC-67B56DF721FE}" type="datetimeFigureOut">
              <a:rPr lang="en-US" smtClean="0"/>
              <a:pPr/>
              <a:t>7/13/2021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2B806-8C59-4793-96EC-67B56DF721FE}" type="datetimeFigureOut">
              <a:rPr lang="en-US" smtClean="0"/>
              <a:pPr/>
              <a:t>7/13/2021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92B806-8C59-4793-96EC-67B56DF721FE}" type="datetimeFigureOut">
              <a:rPr lang="en-US" smtClean="0"/>
              <a:pPr/>
              <a:t>7/13/2021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92B806-8C59-4793-96EC-67B56DF721FE}" type="datetimeFigureOut">
              <a:rPr lang="en-US" smtClean="0"/>
              <a:pPr/>
              <a:t>7/13/2021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30585-7982-4207-A594-D4B5038ABEE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2B806-8C59-4793-96EC-67B56DF721FE}" type="datetimeFigureOut">
              <a:rPr lang="en-US" smtClean="0"/>
              <a:pPr/>
              <a:t>7/13/2021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30585-7982-4207-A594-D4B5038ABEE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fontScale="90000"/>
          </a:bodyPr>
          <a:lstStyle/>
          <a:p>
            <a:pPr>
              <a:defRPr/>
            </a:pPr>
            <a:r>
              <a:rPr sz="3200">
                <a:solidFill>
                  <a:srgbClr val="CC3300"/>
                </a:solidFill>
                <a:latin typeface="+mn-lt"/>
              </a:rPr>
              <a:t/>
            </a:r>
            <a:br>
              <a:rPr sz="3200">
                <a:solidFill>
                  <a:srgbClr val="CC3300"/>
                </a:solidFill>
                <a:latin typeface="+mn-lt"/>
              </a:rPr>
            </a:br>
            <a:r>
              <a:rPr lang="en-US" sz="3200" dirty="0" smtClean="0">
                <a:solidFill>
                  <a:srgbClr val="CC3300"/>
                </a:solidFill>
                <a:latin typeface="+mn-lt"/>
              </a:rPr>
              <a:t>IMPROVEMENT IN FOOD RESOURCES</a:t>
            </a:r>
            <a:r>
              <a:rPr lang="en-US" sz="2800" dirty="0">
                <a:solidFill>
                  <a:srgbClr val="FF0000"/>
                </a:solidFill>
              </a:rPr>
              <a:t/>
            </a:r>
            <a:br>
              <a:rPr lang="en-US" sz="2800" dirty="0">
                <a:solidFill>
                  <a:srgbClr val="FF0000"/>
                </a:solidFill>
              </a:rPr>
            </a:br>
            <a:r>
              <a:rPr lang="en-US" sz="2700" dirty="0"/>
              <a:t/>
            </a:r>
            <a:br>
              <a:rPr lang="en-US" sz="2700" dirty="0"/>
            </a:br>
            <a:endParaRPr sz="2700">
              <a:solidFill>
                <a:srgbClr val="FF0000"/>
              </a:solidFill>
              <a:latin typeface="+mn-lt"/>
            </a:endParaRPr>
          </a:p>
        </p:txBody>
      </p:sp>
      <p:sp>
        <p:nvSpPr>
          <p:cNvPr id="2051" name="Subtitle 5"/>
          <p:cNvSpPr>
            <a:spLocks noGrp="1"/>
          </p:cNvSpPr>
          <p:nvPr>
            <p:ph type="subTitle" idx="1"/>
          </p:nvPr>
        </p:nvSpPr>
        <p:spPr>
          <a:xfrm>
            <a:off x="1066800" y="3200400"/>
            <a:ext cx="6705600" cy="1600200"/>
          </a:xfrm>
        </p:spPr>
        <p:txBody>
          <a:bodyPr>
            <a:normAutofit fontScale="85000" lnSpcReduction="20000"/>
          </a:bodyPr>
          <a:lstStyle/>
          <a:p>
            <a:r>
              <a:rPr lang="en-US" sz="2400" dirty="0" smtClean="0">
                <a:solidFill>
                  <a:schemeClr val="tx1"/>
                </a:solidFill>
              </a:rPr>
              <a:t>SUBJECT-BIOLOGY</a:t>
            </a:r>
            <a:endParaRPr lang="en-US" sz="2400" dirty="0">
              <a:solidFill>
                <a:schemeClr val="tx1"/>
              </a:solidFill>
            </a:endParaRPr>
          </a:p>
          <a:p>
            <a:r>
              <a:rPr lang="en-US" sz="2400" dirty="0">
                <a:solidFill>
                  <a:schemeClr val="tx1"/>
                </a:solidFill>
              </a:rPr>
              <a:t>CHAPTER NO- </a:t>
            </a:r>
            <a:r>
              <a:rPr lang="en-US" sz="2400" dirty="0" smtClean="0">
                <a:solidFill>
                  <a:schemeClr val="tx1"/>
                </a:solidFill>
              </a:rPr>
              <a:t>15</a:t>
            </a:r>
            <a:endParaRPr lang="en-US" sz="2400" dirty="0">
              <a:solidFill>
                <a:schemeClr val="tx1"/>
              </a:solidFill>
            </a:endParaRPr>
          </a:p>
          <a:p>
            <a:r>
              <a:rPr lang="en-US" sz="2400" b="1" dirty="0" smtClean="0">
                <a:solidFill>
                  <a:schemeClr val="tx1"/>
                </a:solidFill>
              </a:rPr>
              <a:t>Need For Increasing Food Production, Types Of Crops, Improvement in Crop Yield</a:t>
            </a:r>
          </a:p>
          <a:p>
            <a:r>
              <a:rPr lang="en-US" sz="2400" dirty="0" smtClean="0">
                <a:solidFill>
                  <a:schemeClr val="tx1"/>
                </a:solidFill>
              </a:rPr>
              <a:t>PERIOD-1</a:t>
            </a:r>
            <a:endParaRPr lang="en-US" sz="2400" dirty="0">
              <a:solidFill>
                <a:schemeClr val="tx1"/>
              </a:solidFill>
            </a:endParaRPr>
          </a:p>
        </p:txBody>
      </p:sp>
      <p:pic>
        <p:nvPicPr>
          <p:cNvPr id="2052"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2"/>
          <a:srcRect/>
          <a:stretch>
            <a:fillRect/>
          </a:stretch>
        </p:blipFill>
        <p:spPr bwMode="auto">
          <a:xfrm>
            <a:off x="0" y="5191125"/>
            <a:ext cx="8991600" cy="1666875"/>
          </a:xfrm>
          <a:prstGeom prst="rect">
            <a:avLst/>
          </a:prstGeom>
          <a:noFill/>
          <a:ln w="9525">
            <a:noFill/>
            <a:miter lim="800000"/>
            <a:headEnd/>
            <a:tailEnd/>
          </a:ln>
        </p:spPr>
      </p:pic>
      <p:pic>
        <p:nvPicPr>
          <p:cNvPr id="205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a:srcRect/>
          <a:stretch>
            <a:fillRect/>
          </a:stretch>
        </p:blipFill>
        <p:spPr bwMode="auto">
          <a:xfrm>
            <a:off x="228600" y="228600"/>
            <a:ext cx="1752600" cy="128111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Content Placeholder 3"/>
          <p:cNvSpPr>
            <a:spLocks noGrp="1"/>
          </p:cNvSpPr>
          <p:nvPr>
            <p:ph idx="1"/>
          </p:nvPr>
        </p:nvSpPr>
        <p:spPr/>
        <p:txBody>
          <a:bodyPr>
            <a:normAutofit lnSpcReduction="10000"/>
          </a:bodyPr>
          <a:lstStyle/>
          <a:p>
            <a:pPr>
              <a:buFont typeface="Arial" charset="0"/>
              <a:buNone/>
            </a:pPr>
            <a:r>
              <a:rPr lang="en-US" b="1" dirty="0"/>
              <a:t>                          </a:t>
            </a:r>
          </a:p>
          <a:p>
            <a:pPr>
              <a:buFont typeface="Arial" charset="0"/>
              <a:buNone/>
            </a:pPr>
            <a:endParaRPr lang="en-US" b="1" dirty="0"/>
          </a:p>
          <a:p>
            <a:pPr>
              <a:buFont typeface="Arial" charset="0"/>
              <a:buNone/>
            </a:pPr>
            <a:r>
              <a:rPr lang="en-US" sz="4800" b="1" dirty="0"/>
              <a:t>                 </a:t>
            </a:r>
            <a:r>
              <a:rPr lang="en-US" sz="4000" b="1" dirty="0"/>
              <a:t>THANKING YOU</a:t>
            </a:r>
            <a:endParaRPr lang="en-US" sz="4000" dirty="0"/>
          </a:p>
          <a:p>
            <a:pPr>
              <a:buFont typeface="Arial" charset="0"/>
              <a:buNone/>
            </a:pPr>
            <a:r>
              <a:rPr lang="en-US" sz="4000" b="1">
                <a:solidFill>
                  <a:srgbClr val="FF0000"/>
                </a:solidFill>
              </a:rPr>
              <a:t>            </a:t>
            </a:r>
            <a:r>
              <a:rPr lang="en-US" sz="4000" b="1" dirty="0">
                <a:solidFill>
                  <a:srgbClr val="FF0000"/>
                </a:solidFill>
              </a:rPr>
              <a:t>ODM EDUCATIONAL GROUP</a:t>
            </a:r>
            <a:endParaRPr lang="en-US" sz="4000" dirty="0">
              <a:solidFill>
                <a:srgbClr val="FF0000"/>
              </a:solidFill>
            </a:endParaRPr>
          </a:p>
          <a:p>
            <a:pPr>
              <a:buFont typeface="Arial" charset="0"/>
              <a:buNone/>
            </a:pPr>
            <a:r>
              <a:rPr lang="en-US" dirty="0"/>
              <a:t/>
            </a:r>
            <a:br>
              <a:rPr lang="en-US" dirty="0"/>
            </a:br>
            <a:endParaRPr lang="en-US" dirty="0"/>
          </a:p>
          <a:p>
            <a:pPr>
              <a:buFont typeface="Arial" charset="0"/>
              <a:buNone/>
            </a:pPr>
            <a:r>
              <a:rPr lang="en-US" dirty="0"/>
              <a:t/>
            </a:r>
            <a:br>
              <a:rPr lang="en-US" dirty="0"/>
            </a:br>
            <a:endParaRPr lang="en-US" dirty="0"/>
          </a:p>
        </p:txBody>
      </p:sp>
      <p:pic>
        <p:nvPicPr>
          <p:cNvPr id="3"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normAutofit/>
          </a:bodyPr>
          <a:lstStyle/>
          <a:p>
            <a:pPr>
              <a:buNone/>
            </a:pPr>
            <a:r>
              <a:rPr lang="en-US" sz="2400" dirty="0"/>
              <a:t>                                      </a:t>
            </a:r>
            <a:r>
              <a:rPr lang="en-US" sz="2400" dirty="0">
                <a:solidFill>
                  <a:srgbClr val="FF0000"/>
                </a:solidFill>
              </a:rPr>
              <a:t>LEARNING  OBJECTIVE</a:t>
            </a:r>
          </a:p>
          <a:p>
            <a:pPr>
              <a:buNone/>
            </a:pPr>
            <a:r>
              <a:rPr lang="en-IN" sz="2200" dirty="0" smtClean="0"/>
              <a:t>Students will - </a:t>
            </a:r>
          </a:p>
          <a:p>
            <a:r>
              <a:rPr lang="en-US" sz="2200" dirty="0" smtClean="0"/>
              <a:t>know the dependence of humans on plants and animals</a:t>
            </a:r>
          </a:p>
          <a:p>
            <a:r>
              <a:rPr lang="en-US" sz="2200" dirty="0" smtClean="0"/>
              <a:t>know different types of crops.</a:t>
            </a:r>
          </a:p>
          <a:p>
            <a:r>
              <a:rPr lang="en-US" sz="2200" dirty="0" smtClean="0"/>
              <a:t>understand improved agricultural activities.</a:t>
            </a:r>
          </a:p>
          <a:p>
            <a:pPr>
              <a:buNone/>
            </a:pPr>
            <a:endParaRPr lang="en-US" sz="2400" dirty="0"/>
          </a:p>
        </p:txBody>
      </p:sp>
      <p:pic>
        <p:nvPicPr>
          <p:cNvPr id="4"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pic>
        <p:nvPicPr>
          <p:cNvPr id="6" name="Picture 5" descr="source.gif"/>
          <p:cNvPicPr>
            <a:picLocks noChangeAspect="1"/>
          </p:cNvPicPr>
          <p:nvPr/>
        </p:nvPicPr>
        <p:blipFill>
          <a:blip r:embed="rId3" cstate="print"/>
          <a:stretch>
            <a:fillRect/>
          </a:stretch>
        </p:blipFill>
        <p:spPr>
          <a:xfrm>
            <a:off x="914400" y="4495800"/>
            <a:ext cx="2286000" cy="2362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745163"/>
          </a:xfrm>
        </p:spPr>
        <p:txBody>
          <a:bodyPr>
            <a:normAutofit/>
          </a:bodyPr>
          <a:lstStyle/>
          <a:p>
            <a:pPr lvl="0">
              <a:buNone/>
            </a:pPr>
            <a:endParaRPr lang="en-IN" sz="2400" dirty="0"/>
          </a:p>
          <a:p>
            <a:pPr lvl="0">
              <a:buNone/>
            </a:pPr>
            <a:r>
              <a:rPr lang="en-IN" sz="2400" dirty="0"/>
              <a:t>                                     </a:t>
            </a:r>
            <a:r>
              <a:rPr lang="en-IN" sz="2400" dirty="0" smtClean="0">
                <a:solidFill>
                  <a:srgbClr val="FF0000"/>
                </a:solidFill>
              </a:rPr>
              <a:t>PRE-KNOWLEDGE QUESTIONS</a:t>
            </a:r>
          </a:p>
          <a:p>
            <a:pPr lvl="0">
              <a:buNone/>
            </a:pPr>
            <a:endParaRPr lang="en-IN" sz="2400" dirty="0" smtClean="0">
              <a:solidFill>
                <a:srgbClr val="FF0000"/>
              </a:solidFill>
            </a:endParaRPr>
          </a:p>
          <a:p>
            <a:pPr marL="457200" indent="-457200">
              <a:buFont typeface="+mj-lt"/>
              <a:buAutoNum type="arabicPeriod"/>
            </a:pPr>
            <a:r>
              <a:rPr lang="en-US" sz="2400" dirty="0" smtClean="0"/>
              <a:t>What does food provide?</a:t>
            </a:r>
          </a:p>
          <a:p>
            <a:pPr marL="457200" indent="-457200">
              <a:buFont typeface="+mj-lt"/>
              <a:buAutoNum type="arabicPeriod"/>
            </a:pPr>
            <a:r>
              <a:rPr lang="en-US" sz="2400" dirty="0" smtClean="0"/>
              <a:t>Do you know what are the major sources of food?</a:t>
            </a:r>
          </a:p>
          <a:p>
            <a:pPr marL="457200" indent="-457200">
              <a:buFont typeface="+mj-lt"/>
              <a:buAutoNum type="arabicPeriod"/>
            </a:pPr>
            <a:r>
              <a:rPr lang="en-US" sz="2400" dirty="0" smtClean="0"/>
              <a:t>Why is there a need of improvement i</a:t>
            </a:r>
            <a:r>
              <a:rPr lang="en-IN" sz="2400" dirty="0" smtClean="0"/>
              <a:t>n food production? </a:t>
            </a:r>
          </a:p>
        </p:txBody>
      </p:sp>
      <p:pic>
        <p:nvPicPr>
          <p:cNvPr id="4"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NEED FOR INCREASING FOOD PRODUCTION</a:t>
            </a:r>
            <a:endParaRPr lang="en-US" sz="3200" dirty="0">
              <a:solidFill>
                <a:srgbClr val="FF0000"/>
              </a:solidFill>
            </a:endParaRPr>
          </a:p>
        </p:txBody>
      </p:sp>
      <p:sp>
        <p:nvSpPr>
          <p:cNvPr id="3" name="Content Placeholder 2"/>
          <p:cNvSpPr>
            <a:spLocks noGrp="1"/>
          </p:cNvSpPr>
          <p:nvPr>
            <p:ph idx="1"/>
          </p:nvPr>
        </p:nvSpPr>
        <p:spPr>
          <a:xfrm>
            <a:off x="0" y="1524000"/>
            <a:ext cx="9144000" cy="4191000"/>
          </a:xfrm>
        </p:spPr>
        <p:txBody>
          <a:bodyPr>
            <a:noAutofit/>
          </a:bodyPr>
          <a:lstStyle/>
          <a:p>
            <a:pPr indent="1588">
              <a:buNone/>
            </a:pPr>
            <a:r>
              <a:rPr lang="en-US" altLang="en-US" sz="2400" dirty="0" smtClean="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We will need more than a billion </a:t>
            </a:r>
            <a:r>
              <a:rPr lang="en-US" altLang="en-US" sz="2000" dirty="0" err="1" smtClean="0">
                <a:latin typeface="Arial" panose="020B0604020202020204" pitchFamily="34" charset="0"/>
                <a:cs typeface="Arial" panose="020B0604020202020204" pitchFamily="34" charset="0"/>
              </a:rPr>
              <a:t>tonnes</a:t>
            </a:r>
            <a:r>
              <a:rPr lang="en-US" altLang="en-US" sz="2000" dirty="0" smtClean="0">
                <a:latin typeface="Arial" panose="020B0604020202020204" pitchFamily="34" charset="0"/>
                <a:cs typeface="Arial" panose="020B0604020202020204" pitchFamily="34" charset="0"/>
              </a:rPr>
              <a:t> of grain every year to  feed this growing population.</a:t>
            </a:r>
          </a:p>
          <a:p>
            <a:pPr indent="1588">
              <a:buNone/>
            </a:pPr>
            <a:r>
              <a:rPr lang="en-US" altLang="en-US" sz="2000" dirty="0" smtClean="0">
                <a:latin typeface="Arial" panose="020B0604020202020204" pitchFamily="34" charset="0"/>
                <a:cs typeface="Arial" panose="020B0604020202020204" pitchFamily="34" charset="0"/>
              </a:rPr>
              <a:t>Since increasing the area of land for cultivation is limited, it is necessary to increase the production efficiency of crops and livestock.</a:t>
            </a:r>
          </a:p>
          <a:p>
            <a:pPr indent="1588">
              <a:buNone/>
            </a:pPr>
            <a:r>
              <a:rPr lang="en-US" altLang="en-US" sz="2000" dirty="0" smtClean="0">
                <a:latin typeface="Arial" panose="020B0604020202020204" pitchFamily="34" charset="0"/>
                <a:cs typeface="Arial" panose="020B0604020202020204" pitchFamily="34" charset="0"/>
              </a:rPr>
              <a:t>The production efficiency of crops and livestock can be increased by adopting scientific management practices to improve crop yield, undertaking mixed farming, intercropping, and integrated farming practices like combining agriculture with livestock, poultry, fisheries, bee-keeping etc.</a:t>
            </a:r>
            <a:endParaRPr lang="en-US" sz="2000" dirty="0"/>
          </a:p>
        </p:txBody>
      </p:sp>
      <p:pic>
        <p:nvPicPr>
          <p:cNvPr id="4"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
        <p:nvSpPr>
          <p:cNvPr id="10242" name="AutoShape 2" descr="Nutrition Wave - 10 Steps Forward, 9 Steps Backward | RAW with Marty  Gallagh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Nutrition Wave - 10 Steps Forward, 9 Steps Backward | RAW with Marty  Gallagh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images (4).jpg"/>
          <p:cNvPicPr>
            <a:picLocks noChangeAspect="1"/>
          </p:cNvPicPr>
          <p:nvPr/>
        </p:nvPicPr>
        <p:blipFill>
          <a:blip r:embed="rId2">
            <a:lum bright="-20000" contrast="40000"/>
          </a:blip>
          <a:srcRect l="13333" r="14667"/>
          <a:stretch>
            <a:fillRect/>
          </a:stretch>
        </p:blipFill>
        <p:spPr>
          <a:xfrm>
            <a:off x="914400" y="3276600"/>
            <a:ext cx="6858000" cy="3505200"/>
          </a:xfrm>
          <a:prstGeom prst="rect">
            <a:avLst/>
          </a:prstGeom>
        </p:spPr>
      </p:pic>
      <p:pic>
        <p:nvPicPr>
          <p:cNvPr id="6" name="Google Shape;63;p14"/>
          <p:cNvPicPr preferRelativeResize="0"/>
          <p:nvPr/>
        </p:nvPicPr>
        <p:blipFill rotWithShape="1">
          <a:blip r:embed="rId3" cstate="print">
            <a:alphaModFix/>
          </a:blip>
          <a:srcRect/>
          <a:stretch/>
        </p:blipFill>
        <p:spPr>
          <a:xfrm>
            <a:off x="7149474" y="5791200"/>
            <a:ext cx="1994526" cy="916675"/>
          </a:xfrm>
          <a:prstGeom prst="rect">
            <a:avLst/>
          </a:prstGeom>
          <a:noFill/>
          <a:ln>
            <a:noFill/>
          </a:ln>
        </p:spPr>
      </p:pic>
      <p:sp>
        <p:nvSpPr>
          <p:cNvPr id="7" name="Content Placeholder 6"/>
          <p:cNvSpPr>
            <a:spLocks noGrp="1"/>
          </p:cNvSpPr>
          <p:nvPr>
            <p:ph idx="1"/>
          </p:nvPr>
        </p:nvSpPr>
        <p:spPr>
          <a:xfrm>
            <a:off x="228600" y="304800"/>
            <a:ext cx="8458200" cy="5821363"/>
          </a:xfrm>
        </p:spPr>
        <p:txBody>
          <a:bodyPr/>
          <a:lstStyle/>
          <a:p>
            <a:pPr>
              <a:buNone/>
            </a:pPr>
            <a:endParaRPr lang="en-US" sz="2400" dirty="0"/>
          </a:p>
          <a:p>
            <a:endParaRPr lang="en-US" sz="2400" dirty="0"/>
          </a:p>
          <a:p>
            <a:endParaRPr lang="en-US" dirty="0"/>
          </a:p>
        </p:txBody>
      </p:sp>
      <p:sp>
        <p:nvSpPr>
          <p:cNvPr id="9" name="Title 8"/>
          <p:cNvSpPr>
            <a:spLocks noGrp="1"/>
          </p:cNvSpPr>
          <p:nvPr>
            <p:ph type="title"/>
          </p:nvPr>
        </p:nvSpPr>
        <p:spPr>
          <a:xfrm>
            <a:off x="457200" y="0"/>
            <a:ext cx="8229600" cy="1143000"/>
          </a:xfrm>
        </p:spPr>
        <p:txBody>
          <a:bodyPr>
            <a:normAutofit/>
          </a:bodyPr>
          <a:lstStyle/>
          <a:p>
            <a:r>
              <a:rPr lang="en-US" sz="4000" b="1" dirty="0" smtClean="0">
                <a:solidFill>
                  <a:srgbClr val="FF0000"/>
                </a:solidFill>
              </a:rPr>
              <a:t>TYPES OF FOOD</a:t>
            </a:r>
            <a:endParaRPr lang="en-US" sz="4000" b="1" dirty="0">
              <a:solidFill>
                <a:srgbClr val="FF0000"/>
              </a:solidFill>
            </a:endParaRPr>
          </a:p>
        </p:txBody>
      </p:sp>
      <p:sp>
        <p:nvSpPr>
          <p:cNvPr id="10" name="TextBox 9"/>
          <p:cNvSpPr txBox="1"/>
          <p:nvPr/>
        </p:nvSpPr>
        <p:spPr>
          <a:xfrm>
            <a:off x="152400" y="1143000"/>
            <a:ext cx="8915400" cy="2308324"/>
          </a:xfrm>
          <a:prstGeom prst="rect">
            <a:avLst/>
          </a:prstGeom>
          <a:noFill/>
        </p:spPr>
        <p:txBody>
          <a:bodyPr wrap="square" rtlCol="0">
            <a:spAutoFit/>
          </a:bodyPr>
          <a:lstStyle/>
          <a:p>
            <a:r>
              <a:rPr lang="en-US" altLang="en-US" dirty="0" smtClean="0">
                <a:latin typeface="Arial" panose="020B0604020202020204" pitchFamily="34" charset="0"/>
                <a:cs typeface="Arial" panose="020B0604020202020204" pitchFamily="34" charset="0"/>
              </a:rPr>
              <a:t>1. Cereals like rice, wheat, maize, millets, sorghum etc. provide us carbohydrates.</a:t>
            </a:r>
          </a:p>
          <a:p>
            <a:r>
              <a:rPr lang="en-US" altLang="en-US" dirty="0" smtClean="0">
                <a:latin typeface="Arial" panose="020B0604020202020204" pitchFamily="34" charset="0"/>
                <a:cs typeface="Arial" panose="020B0604020202020204" pitchFamily="34" charset="0"/>
              </a:rPr>
              <a:t>2. Pulses like peas, beans, grams, lentils etc. provide us proteins.</a:t>
            </a:r>
          </a:p>
          <a:p>
            <a:r>
              <a:rPr lang="en-US" altLang="en-US" dirty="0" smtClean="0">
                <a:latin typeface="Arial" panose="020B0604020202020204" pitchFamily="34" charset="0"/>
                <a:cs typeface="Arial" panose="020B0604020202020204" pitchFamily="34" charset="0"/>
              </a:rPr>
              <a:t>3. Oil seeds like ground nut, sesame, castor, mustard, linseed, sunflower etc. provide us fats.</a:t>
            </a:r>
          </a:p>
          <a:p>
            <a:r>
              <a:rPr lang="en-US" altLang="en-US" dirty="0" smtClean="0">
                <a:latin typeface="Arial" panose="020B0604020202020204" pitchFamily="34" charset="0"/>
                <a:cs typeface="Arial" panose="020B0604020202020204" pitchFamily="34" charset="0"/>
              </a:rPr>
              <a:t>4. Vegetables, spices and fruits provide us vitamins and minerals along with small amounts of  carbohydrates, fats and proteins.</a:t>
            </a:r>
          </a:p>
          <a:p>
            <a:r>
              <a:rPr lang="en-US" altLang="en-US" dirty="0" smtClean="0">
                <a:latin typeface="Arial" panose="020B0604020202020204" pitchFamily="34" charset="0"/>
                <a:cs typeface="Arial" panose="020B0604020202020204" pitchFamily="34" charset="0"/>
              </a:rPr>
              <a:t>5. Fodder crops like oats or </a:t>
            </a:r>
            <a:r>
              <a:rPr lang="en-US" altLang="en-US" dirty="0" err="1" smtClean="0">
                <a:latin typeface="Arial" panose="020B0604020202020204" pitchFamily="34" charset="0"/>
                <a:cs typeface="Arial" panose="020B0604020202020204" pitchFamily="34" charset="0"/>
              </a:rPr>
              <a:t>sudan</a:t>
            </a:r>
            <a:r>
              <a:rPr lang="en-US" altLang="en-US" dirty="0" smtClean="0">
                <a:latin typeface="Arial" panose="020B0604020202020204" pitchFamily="34" charset="0"/>
                <a:cs typeface="Arial" panose="020B0604020202020204" pitchFamily="34" charset="0"/>
              </a:rPr>
              <a:t> grass are grown as food for livestock.</a:t>
            </a:r>
          </a:p>
          <a:p>
            <a:r>
              <a:rPr lang="en-US" altLang="en-US" dirty="0" smtClean="0">
                <a:latin typeface="Arial" panose="020B0604020202020204" pitchFamily="34" charset="0"/>
                <a:cs typeface="Arial" panose="020B0604020202020204" pitchFamily="34" charset="0"/>
              </a:rPr>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08038"/>
          </a:xfrm>
        </p:spPr>
        <p:txBody>
          <a:bodyPr>
            <a:normAutofit/>
          </a:bodyPr>
          <a:lstStyle/>
          <a:p>
            <a:r>
              <a:rPr lang="en-IN" sz="2800" b="1" dirty="0" smtClean="0">
                <a:solidFill>
                  <a:srgbClr val="FF0000"/>
                </a:solidFill>
              </a:rPr>
              <a:t>TYPES OF CROPS</a:t>
            </a:r>
            <a:endParaRPr lang="en-US" sz="2800" dirty="0">
              <a:solidFill>
                <a:srgbClr val="FF0000"/>
              </a:solidFill>
            </a:endParaRPr>
          </a:p>
        </p:txBody>
      </p:sp>
      <p:pic>
        <p:nvPicPr>
          <p:cNvPr id="5"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
        <p:nvSpPr>
          <p:cNvPr id="9" name="TextBox 8"/>
          <p:cNvSpPr txBox="1"/>
          <p:nvPr/>
        </p:nvSpPr>
        <p:spPr>
          <a:xfrm>
            <a:off x="304800" y="1066800"/>
            <a:ext cx="8839200" cy="3046988"/>
          </a:xfrm>
          <a:prstGeom prst="rect">
            <a:avLst/>
          </a:prstGeom>
          <a:noFill/>
        </p:spPr>
        <p:txBody>
          <a:bodyPr wrap="square" rtlCol="0">
            <a:spAutoFit/>
          </a:bodyPr>
          <a:lstStyle/>
          <a:p>
            <a:r>
              <a:rPr lang="en-US" altLang="en-US" sz="2400" dirty="0" smtClean="0">
                <a:latin typeface="Arial" panose="020B0604020202020204" pitchFamily="34" charset="0"/>
                <a:cs typeface="Arial" panose="020B0604020202020204" pitchFamily="34" charset="0"/>
              </a:rPr>
              <a:t>Different crops require different climatic conditions, temperature and duration of sunlight (photoperiods).</a:t>
            </a:r>
          </a:p>
          <a:p>
            <a:r>
              <a:rPr lang="en-US" altLang="en-US" sz="2400" dirty="0" smtClean="0">
                <a:latin typeface="Arial" panose="020B0604020202020204" pitchFamily="34" charset="0"/>
                <a:cs typeface="Arial" panose="020B0604020202020204" pitchFamily="34" charset="0"/>
              </a:rPr>
              <a:t>A. </a:t>
            </a:r>
            <a:r>
              <a:rPr lang="en-US" altLang="en-US" sz="2400" b="1" u="sng" dirty="0" err="1" smtClean="0">
                <a:latin typeface="Arial" panose="020B0604020202020204" pitchFamily="34" charset="0"/>
                <a:cs typeface="Arial" panose="020B0604020202020204" pitchFamily="34" charset="0"/>
              </a:rPr>
              <a:t>Kharif</a:t>
            </a:r>
            <a:r>
              <a:rPr lang="en-US" altLang="en-US" sz="2400" b="1" u="sng" dirty="0" smtClean="0">
                <a:latin typeface="Arial" panose="020B0604020202020204" pitchFamily="34" charset="0"/>
                <a:cs typeface="Arial" panose="020B0604020202020204" pitchFamily="34" charset="0"/>
              </a:rPr>
              <a:t> crops</a:t>
            </a:r>
            <a:r>
              <a:rPr lang="en-US" altLang="en-US" sz="2400" b="1" dirty="0" smtClean="0">
                <a:latin typeface="Arial" panose="020B0604020202020204" pitchFamily="34" charset="0"/>
                <a:cs typeface="Arial" panose="020B0604020202020204" pitchFamily="34" charset="0"/>
              </a:rPr>
              <a:t> :- </a:t>
            </a:r>
            <a:r>
              <a:rPr lang="en-US" altLang="en-US" sz="2400" dirty="0" smtClean="0">
                <a:latin typeface="Arial" panose="020B0604020202020204" pitchFamily="34" charset="0"/>
                <a:cs typeface="Arial" panose="020B0604020202020204" pitchFamily="34" charset="0"/>
              </a:rPr>
              <a:t>are crops grown during the rainy season from June to October like paddy, </a:t>
            </a:r>
            <a:r>
              <a:rPr lang="en-US" altLang="en-US" sz="2400" dirty="0" err="1" smtClean="0">
                <a:latin typeface="Arial" panose="020B0604020202020204" pitchFamily="34" charset="0"/>
                <a:cs typeface="Arial" panose="020B0604020202020204" pitchFamily="34" charset="0"/>
              </a:rPr>
              <a:t>soyabean</a:t>
            </a:r>
            <a:r>
              <a:rPr lang="en-US" altLang="en-US" sz="2400" dirty="0" smtClean="0">
                <a:latin typeface="Arial" panose="020B0604020202020204" pitchFamily="34" charset="0"/>
                <a:cs typeface="Arial" panose="020B0604020202020204" pitchFamily="34" charset="0"/>
              </a:rPr>
              <a:t>, maize, pigeon pea, green gram, black gram, cotton etc.</a:t>
            </a:r>
          </a:p>
          <a:p>
            <a:r>
              <a:rPr lang="en-US" altLang="en-US" sz="2400" dirty="0" smtClean="0">
                <a:latin typeface="Arial" panose="020B0604020202020204" pitchFamily="34" charset="0"/>
                <a:cs typeface="Arial" panose="020B0604020202020204" pitchFamily="34" charset="0"/>
              </a:rPr>
              <a:t>B. </a:t>
            </a:r>
            <a:r>
              <a:rPr lang="en-US" altLang="en-US" sz="2400" b="1" u="sng" dirty="0" smtClean="0">
                <a:latin typeface="Arial" panose="020B0604020202020204" pitchFamily="34" charset="0"/>
                <a:cs typeface="Arial" panose="020B0604020202020204" pitchFamily="34" charset="0"/>
              </a:rPr>
              <a:t>Rabi crops</a:t>
            </a:r>
            <a:r>
              <a:rPr lang="en-US" altLang="en-US" sz="2400" b="1" dirty="0" smtClean="0">
                <a:latin typeface="Arial" panose="020B0604020202020204" pitchFamily="34" charset="0"/>
                <a:cs typeface="Arial" panose="020B0604020202020204" pitchFamily="34" charset="0"/>
              </a:rPr>
              <a:t> :- </a:t>
            </a:r>
            <a:r>
              <a:rPr lang="en-US" altLang="en-US" sz="2400" dirty="0" smtClean="0">
                <a:latin typeface="Arial" panose="020B0604020202020204" pitchFamily="34" charset="0"/>
                <a:cs typeface="Arial" panose="020B0604020202020204" pitchFamily="34" charset="0"/>
              </a:rPr>
              <a:t>are crops grown during winter season from November to April like wheat, gram, peas, mustard, linseed etc.</a:t>
            </a:r>
          </a:p>
          <a:p>
            <a:endParaRPr lang="en-US" sz="2400" dirty="0"/>
          </a:p>
        </p:txBody>
      </p:sp>
      <p:pic>
        <p:nvPicPr>
          <p:cNvPr id="10" name="Picture 9" descr="kharif-vs-rabi-crops.jpg"/>
          <p:cNvPicPr>
            <a:picLocks noChangeAspect="1"/>
          </p:cNvPicPr>
          <p:nvPr/>
        </p:nvPicPr>
        <p:blipFill>
          <a:blip r:embed="rId3"/>
          <a:stretch>
            <a:fillRect/>
          </a:stretch>
        </p:blipFill>
        <p:spPr>
          <a:xfrm>
            <a:off x="838200" y="4114800"/>
            <a:ext cx="6019800" cy="25146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
        <p:nvSpPr>
          <p:cNvPr id="3" name="Rectangle 2"/>
          <p:cNvSpPr/>
          <p:nvPr/>
        </p:nvSpPr>
        <p:spPr>
          <a:xfrm>
            <a:off x="0" y="0"/>
            <a:ext cx="9144000" cy="5262979"/>
          </a:xfrm>
          <a:prstGeom prst="rect">
            <a:avLst/>
          </a:prstGeom>
        </p:spPr>
        <p:txBody>
          <a:bodyPr wrap="square">
            <a:spAutoFit/>
          </a:bodyPr>
          <a:lstStyle/>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IN" sz="2800" b="1" dirty="0">
              <a:solidFill>
                <a:srgbClr val="FF0000"/>
              </a:solidFill>
            </a:endParaRPr>
          </a:p>
          <a:p>
            <a:endParaRPr lang="en-US" sz="2800" dirty="0">
              <a:solidFill>
                <a:srgbClr val="FF0000"/>
              </a:solidFill>
            </a:endParaRPr>
          </a:p>
        </p:txBody>
      </p:sp>
      <p:sp>
        <p:nvSpPr>
          <p:cNvPr id="5" name="Rectangle 4"/>
          <p:cNvSpPr/>
          <p:nvPr/>
        </p:nvSpPr>
        <p:spPr>
          <a:xfrm>
            <a:off x="2057400" y="228600"/>
            <a:ext cx="4956357" cy="584775"/>
          </a:xfrm>
          <a:prstGeom prst="rect">
            <a:avLst/>
          </a:prstGeom>
        </p:spPr>
        <p:txBody>
          <a:bodyPr wrap="none">
            <a:spAutoFit/>
          </a:bodyPr>
          <a:lstStyle/>
          <a:p>
            <a:r>
              <a:rPr lang="en-US" altLang="en-US" sz="3200" b="1" dirty="0" smtClean="0">
                <a:solidFill>
                  <a:srgbClr val="FF0000"/>
                </a:solidFill>
                <a:latin typeface="Times New Roman" panose="02020603050405020304" pitchFamily="18" charset="0"/>
                <a:cs typeface="Times New Roman" panose="02020603050405020304" pitchFamily="18" charset="0"/>
              </a:rPr>
              <a:t>Improvement in crop yield</a:t>
            </a:r>
            <a:endParaRPr lang="en-US" sz="3200" dirty="0"/>
          </a:p>
        </p:txBody>
      </p:sp>
      <p:sp>
        <p:nvSpPr>
          <p:cNvPr id="10" name="TextBox 9"/>
          <p:cNvSpPr txBox="1"/>
          <p:nvPr/>
        </p:nvSpPr>
        <p:spPr>
          <a:xfrm>
            <a:off x="381000" y="762000"/>
            <a:ext cx="4495800" cy="1384995"/>
          </a:xfrm>
          <a:prstGeom prst="rect">
            <a:avLst/>
          </a:prstGeom>
          <a:noFill/>
        </p:spPr>
        <p:txBody>
          <a:bodyPr wrap="square" rtlCol="0">
            <a:spAutoFit/>
          </a:bodyPr>
          <a:lstStyle/>
          <a:p>
            <a:r>
              <a:rPr lang="en-US" altLang="en-US" sz="2400" u="sng" dirty="0" smtClean="0">
                <a:latin typeface="Arial" pitchFamily="34" charset="0"/>
                <a:cs typeface="Arial" pitchFamily="34" charset="0"/>
              </a:rPr>
              <a:t> </a:t>
            </a:r>
            <a:r>
              <a:rPr lang="en-US" altLang="en-US" sz="2000" u="sng" dirty="0" smtClean="0">
                <a:latin typeface="Arial" pitchFamily="34" charset="0"/>
                <a:cs typeface="Arial" pitchFamily="34" charset="0"/>
              </a:rPr>
              <a:t>Crop  yield can be improved by:</a:t>
            </a:r>
          </a:p>
          <a:p>
            <a:r>
              <a:rPr lang="en-US" altLang="en-US" sz="2000" dirty="0" smtClean="0">
                <a:latin typeface="Arial" pitchFamily="34" charset="0"/>
                <a:cs typeface="Arial" pitchFamily="34" charset="0"/>
              </a:rPr>
              <a:t> </a:t>
            </a:r>
            <a:r>
              <a:rPr lang="en-US" altLang="en-US" sz="2000" dirty="0" err="1" smtClean="0">
                <a:latin typeface="Arial" pitchFamily="34" charset="0"/>
                <a:cs typeface="Arial" pitchFamily="34" charset="0"/>
              </a:rPr>
              <a:t>i</a:t>
            </a:r>
            <a:r>
              <a:rPr lang="en-US" altLang="en-US" sz="2000" dirty="0" smtClean="0">
                <a:latin typeface="Arial" pitchFamily="34" charset="0"/>
                <a:cs typeface="Arial" pitchFamily="34" charset="0"/>
              </a:rPr>
              <a:t>) Crop variety improvement</a:t>
            </a:r>
          </a:p>
          <a:p>
            <a:r>
              <a:rPr lang="en-US" altLang="en-US" sz="2000" dirty="0" smtClean="0">
                <a:latin typeface="Arial" pitchFamily="34" charset="0"/>
                <a:cs typeface="Arial" pitchFamily="34" charset="0"/>
              </a:rPr>
              <a:t> ii) Crop production improvement</a:t>
            </a:r>
          </a:p>
          <a:p>
            <a:r>
              <a:rPr lang="en-US" altLang="en-US" sz="2000" dirty="0" smtClean="0">
                <a:latin typeface="Arial" pitchFamily="34" charset="0"/>
                <a:cs typeface="Arial" pitchFamily="34" charset="0"/>
              </a:rPr>
              <a:t>iii) Crop protection management</a:t>
            </a:r>
            <a:endParaRPr lang="en-US" sz="2000" dirty="0">
              <a:latin typeface="Arial" pitchFamily="34" charset="0"/>
              <a:cs typeface="Arial" pitchFamily="34" charset="0"/>
            </a:endParaRPr>
          </a:p>
        </p:txBody>
      </p:sp>
      <p:sp>
        <p:nvSpPr>
          <p:cNvPr id="7" name="TextBox 6"/>
          <p:cNvSpPr txBox="1"/>
          <p:nvPr/>
        </p:nvSpPr>
        <p:spPr>
          <a:xfrm>
            <a:off x="152400" y="2209800"/>
            <a:ext cx="8763000" cy="2585323"/>
          </a:xfrm>
          <a:prstGeom prst="rect">
            <a:avLst/>
          </a:prstGeom>
          <a:noFill/>
        </p:spPr>
        <p:txBody>
          <a:bodyPr wrap="square" rtlCol="0">
            <a:spAutoFit/>
          </a:bodyPr>
          <a:lstStyle/>
          <a:p>
            <a:r>
              <a:rPr lang="en-US" altLang="en-US" dirty="0" smtClean="0">
                <a:latin typeface="Arial" panose="020B0604020202020204" pitchFamily="34" charset="0"/>
                <a:cs typeface="Arial" panose="020B0604020202020204" pitchFamily="34" charset="0"/>
              </a:rPr>
              <a:t>Crop variety improvement is done by selecting good varieties of crops. This is done by </a:t>
            </a:r>
            <a:r>
              <a:rPr lang="en-US" altLang="en-US" dirty="0" err="1" smtClean="0">
                <a:latin typeface="Arial" panose="020B0604020202020204" pitchFamily="34" charset="0"/>
                <a:cs typeface="Arial" panose="020B0604020202020204" pitchFamily="34" charset="0"/>
              </a:rPr>
              <a:t>hybridisation</a:t>
            </a:r>
            <a:r>
              <a:rPr lang="en-US" altLang="en-US" dirty="0" smtClean="0">
                <a:latin typeface="Arial" panose="020B0604020202020204" pitchFamily="34" charset="0"/>
                <a:cs typeface="Arial" panose="020B0604020202020204" pitchFamily="34" charset="0"/>
              </a:rPr>
              <a:t>.</a:t>
            </a:r>
          </a:p>
          <a:p>
            <a:r>
              <a:rPr lang="en-US" altLang="en-US" dirty="0" smtClean="0">
                <a:latin typeface="Arial" panose="020B0604020202020204" pitchFamily="34" charset="0"/>
                <a:cs typeface="Arial" panose="020B0604020202020204" pitchFamily="34" charset="0"/>
              </a:rPr>
              <a:t> </a:t>
            </a:r>
            <a:r>
              <a:rPr lang="en-US" altLang="en-US" dirty="0" err="1" smtClean="0">
                <a:latin typeface="Arial" panose="020B0604020202020204" pitchFamily="34" charset="0"/>
                <a:cs typeface="Arial" panose="020B0604020202020204" pitchFamily="34" charset="0"/>
              </a:rPr>
              <a:t>Hybridisation</a:t>
            </a:r>
            <a:r>
              <a:rPr lang="en-US" altLang="en-US" dirty="0" smtClean="0">
                <a:latin typeface="Arial" panose="020B0604020202020204" pitchFamily="34" charset="0"/>
                <a:cs typeface="Arial" panose="020B0604020202020204" pitchFamily="34" charset="0"/>
              </a:rPr>
              <a:t> is the crossing between genetically dissimilar plants to obtain crops having useful characteristics like disease resistance, good quality and high yields.</a:t>
            </a:r>
          </a:p>
          <a:p>
            <a:r>
              <a:rPr lang="en-US" altLang="en-US" dirty="0" err="1" smtClean="0">
                <a:latin typeface="Arial" panose="020B0604020202020204" pitchFamily="34" charset="0"/>
                <a:cs typeface="Arial" panose="020B0604020202020204" pitchFamily="34" charset="0"/>
              </a:rPr>
              <a:t>Hybridisation</a:t>
            </a:r>
            <a:r>
              <a:rPr lang="en-US" altLang="en-US" dirty="0" smtClean="0">
                <a:latin typeface="Arial" panose="020B0604020202020204" pitchFamily="34" charset="0"/>
                <a:cs typeface="Arial" panose="020B0604020202020204" pitchFamily="34" charset="0"/>
              </a:rPr>
              <a:t> may be </a:t>
            </a:r>
            <a:r>
              <a:rPr lang="en-US" altLang="en-US" dirty="0" err="1" smtClean="0">
                <a:latin typeface="Arial" panose="020B0604020202020204" pitchFamily="34" charset="0"/>
                <a:cs typeface="Arial" panose="020B0604020202020204" pitchFamily="34" charset="0"/>
              </a:rPr>
              <a:t>intervarietal</a:t>
            </a:r>
            <a:r>
              <a:rPr lang="en-US" altLang="en-US" dirty="0" smtClean="0">
                <a:latin typeface="Arial" panose="020B0604020202020204" pitchFamily="34" charset="0"/>
                <a:cs typeface="Arial" panose="020B0604020202020204" pitchFamily="34" charset="0"/>
              </a:rPr>
              <a:t> (between different varieties, </a:t>
            </a:r>
            <a:r>
              <a:rPr lang="en-US" altLang="en-US" dirty="0" err="1" smtClean="0">
                <a:latin typeface="Arial" panose="020B0604020202020204" pitchFamily="34" charset="0"/>
                <a:cs typeface="Arial" panose="020B0604020202020204" pitchFamily="34" charset="0"/>
              </a:rPr>
              <a:t>interspecific</a:t>
            </a:r>
            <a:r>
              <a:rPr lang="en-US" altLang="en-US" dirty="0" smtClean="0">
                <a:latin typeface="Arial" panose="020B0604020202020204" pitchFamily="34" charset="0"/>
                <a:cs typeface="Arial" panose="020B0604020202020204" pitchFamily="34" charset="0"/>
              </a:rPr>
              <a:t> (between different species of the same genus) or </a:t>
            </a:r>
            <a:r>
              <a:rPr lang="en-US" altLang="en-US" dirty="0" err="1" smtClean="0">
                <a:latin typeface="Arial" panose="020B0604020202020204" pitchFamily="34" charset="0"/>
                <a:cs typeface="Arial" panose="020B0604020202020204" pitchFamily="34" charset="0"/>
              </a:rPr>
              <a:t>intergeneric</a:t>
            </a:r>
            <a:r>
              <a:rPr lang="en-US" altLang="en-US" dirty="0" smtClean="0">
                <a:latin typeface="Arial" panose="020B0604020202020204" pitchFamily="34" charset="0"/>
                <a:cs typeface="Arial" panose="020B0604020202020204" pitchFamily="34" charset="0"/>
              </a:rPr>
              <a:t> (between different genera).</a:t>
            </a:r>
          </a:p>
          <a:p>
            <a:r>
              <a:rPr lang="en-US" altLang="en-US" dirty="0" smtClean="0">
                <a:latin typeface="Arial" panose="020B0604020202020204" pitchFamily="34" charset="0"/>
                <a:cs typeface="Arial" panose="020B0604020202020204" pitchFamily="34" charset="0"/>
              </a:rPr>
              <a:t>Another way of improving crop variety is by introducing a gene to obtain the desired characteristic. This produces genetically modified crops.</a:t>
            </a:r>
          </a:p>
          <a:p>
            <a:endParaRPr lang="en-US" dirty="0"/>
          </a:p>
        </p:txBody>
      </p:sp>
      <p:pic>
        <p:nvPicPr>
          <p:cNvPr id="12" name="Picture 11" descr="6.jpg"/>
          <p:cNvPicPr>
            <a:picLocks noChangeAspect="1"/>
          </p:cNvPicPr>
          <p:nvPr/>
        </p:nvPicPr>
        <p:blipFill>
          <a:blip r:embed="rId3"/>
          <a:srcRect t="4444" b="47778"/>
          <a:stretch>
            <a:fillRect/>
          </a:stretch>
        </p:blipFill>
        <p:spPr>
          <a:xfrm>
            <a:off x="1600200" y="4800600"/>
            <a:ext cx="5105400" cy="18288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
        <p:nvSpPr>
          <p:cNvPr id="5" name="TextBox 4"/>
          <p:cNvSpPr txBox="1"/>
          <p:nvPr/>
        </p:nvSpPr>
        <p:spPr>
          <a:xfrm>
            <a:off x="152400" y="1079480"/>
            <a:ext cx="8763000" cy="2862322"/>
          </a:xfrm>
          <a:prstGeom prst="rect">
            <a:avLst/>
          </a:prstGeom>
          <a:noFill/>
        </p:spPr>
        <p:txBody>
          <a:bodyPr wrap="square" rtlCol="0">
            <a:spAutoFit/>
          </a:bodyPr>
          <a:lstStyle/>
          <a:p>
            <a:pPr>
              <a:defRPr/>
            </a:pPr>
            <a:r>
              <a:rPr lang="en-US" dirty="0" smtClean="0">
                <a:latin typeface="Arial" pitchFamily="34" charset="0"/>
                <a:cs typeface="Arial" pitchFamily="34" charset="0"/>
              </a:rPr>
              <a:t>Crop variety improvement is done for the following :-</a:t>
            </a:r>
          </a:p>
          <a:p>
            <a:pPr>
              <a:defRPr/>
            </a:pPr>
            <a:r>
              <a:rPr lang="en-US" dirty="0" smtClean="0">
                <a:latin typeface="Arial" pitchFamily="34" charset="0"/>
                <a:cs typeface="Arial" pitchFamily="34" charset="0"/>
              </a:rPr>
              <a:t>  </a:t>
            </a:r>
            <a:r>
              <a:rPr lang="en-US" dirty="0" err="1" smtClean="0">
                <a:latin typeface="Arial" pitchFamily="34" charset="0"/>
                <a:cs typeface="Arial" pitchFamily="34" charset="0"/>
              </a:rPr>
              <a:t>i</a:t>
            </a:r>
            <a:r>
              <a:rPr lang="en-US" dirty="0" smtClean="0">
                <a:latin typeface="Arial" pitchFamily="34" charset="0"/>
                <a:cs typeface="Arial" pitchFamily="34" charset="0"/>
              </a:rPr>
              <a:t>) </a:t>
            </a:r>
            <a:r>
              <a:rPr lang="en-US" b="1" u="sng" dirty="0" smtClean="0">
                <a:latin typeface="Arial" pitchFamily="34" charset="0"/>
                <a:cs typeface="Arial" pitchFamily="34" charset="0"/>
              </a:rPr>
              <a:t>Higher yield</a:t>
            </a:r>
            <a:r>
              <a:rPr lang="en-US" b="1" dirty="0" smtClean="0">
                <a:latin typeface="Arial" pitchFamily="34" charset="0"/>
                <a:cs typeface="Arial" pitchFamily="34" charset="0"/>
              </a:rPr>
              <a:t> :- </a:t>
            </a:r>
            <a:r>
              <a:rPr lang="en-US" dirty="0" smtClean="0">
                <a:latin typeface="Arial" pitchFamily="34" charset="0"/>
                <a:cs typeface="Arial" pitchFamily="34" charset="0"/>
              </a:rPr>
              <a:t>To increase productivity of crop per acre.</a:t>
            </a:r>
          </a:p>
          <a:p>
            <a:pPr>
              <a:defRPr/>
            </a:pPr>
            <a:r>
              <a:rPr lang="en-US" dirty="0" smtClean="0">
                <a:latin typeface="Arial" pitchFamily="34" charset="0"/>
                <a:cs typeface="Arial" pitchFamily="34" charset="0"/>
              </a:rPr>
              <a:t> ii) </a:t>
            </a:r>
            <a:r>
              <a:rPr lang="en-US" b="1" u="sng" dirty="0" smtClean="0">
                <a:latin typeface="Arial" pitchFamily="34" charset="0"/>
                <a:cs typeface="Arial" pitchFamily="34" charset="0"/>
              </a:rPr>
              <a:t>Biotic and </a:t>
            </a:r>
            <a:r>
              <a:rPr lang="en-US" b="1" u="sng" dirty="0" err="1" smtClean="0">
                <a:latin typeface="Arial" pitchFamily="34" charset="0"/>
                <a:cs typeface="Arial" pitchFamily="34" charset="0"/>
              </a:rPr>
              <a:t>abiotic</a:t>
            </a:r>
            <a:r>
              <a:rPr lang="en-US" b="1" u="sng" dirty="0" smtClean="0">
                <a:latin typeface="Arial" pitchFamily="34" charset="0"/>
                <a:cs typeface="Arial" pitchFamily="34" charset="0"/>
              </a:rPr>
              <a:t> resistance</a:t>
            </a:r>
            <a:r>
              <a:rPr lang="en-US" b="1" dirty="0" smtClean="0">
                <a:latin typeface="Arial" pitchFamily="34" charset="0"/>
                <a:cs typeface="Arial" pitchFamily="34" charset="0"/>
              </a:rPr>
              <a:t> :- </a:t>
            </a:r>
            <a:r>
              <a:rPr lang="en-US" dirty="0" smtClean="0">
                <a:latin typeface="Arial" pitchFamily="34" charset="0"/>
                <a:cs typeface="Arial" pitchFamily="34" charset="0"/>
              </a:rPr>
              <a:t>To increase resistance of crops to biotic factors like insects, diseases etc. and </a:t>
            </a:r>
            <a:r>
              <a:rPr lang="en-US" dirty="0" err="1" smtClean="0">
                <a:latin typeface="Arial" pitchFamily="34" charset="0"/>
                <a:cs typeface="Arial" pitchFamily="34" charset="0"/>
              </a:rPr>
              <a:t>abiotic</a:t>
            </a:r>
            <a:r>
              <a:rPr lang="en-US" dirty="0" smtClean="0">
                <a:latin typeface="Arial" pitchFamily="34" charset="0"/>
                <a:cs typeface="Arial" pitchFamily="34" charset="0"/>
              </a:rPr>
              <a:t> factors like draught, salinity, heat, cold etc.</a:t>
            </a:r>
          </a:p>
          <a:p>
            <a:pPr>
              <a:defRPr/>
            </a:pPr>
            <a:r>
              <a:rPr lang="en-US" dirty="0" smtClean="0">
                <a:latin typeface="Arial" pitchFamily="34" charset="0"/>
                <a:cs typeface="Arial" pitchFamily="34" charset="0"/>
              </a:rPr>
              <a:t>iii) </a:t>
            </a:r>
            <a:r>
              <a:rPr lang="en-US" b="1" u="sng" dirty="0" smtClean="0">
                <a:latin typeface="Arial" pitchFamily="34" charset="0"/>
                <a:cs typeface="Arial" pitchFamily="34" charset="0"/>
              </a:rPr>
              <a:t>Change in maturity duration</a:t>
            </a:r>
            <a:r>
              <a:rPr lang="en-US" b="1" dirty="0" smtClean="0">
                <a:latin typeface="Arial" pitchFamily="34" charset="0"/>
                <a:cs typeface="Arial" pitchFamily="34" charset="0"/>
              </a:rPr>
              <a:t> :- </a:t>
            </a:r>
            <a:r>
              <a:rPr lang="en-US" dirty="0" smtClean="0">
                <a:latin typeface="Arial" pitchFamily="34" charset="0"/>
                <a:cs typeface="Arial" pitchFamily="34" charset="0"/>
              </a:rPr>
              <a:t>To reduce the duration between sowing and harvesting so that farmers can grow multiple crops during the year.</a:t>
            </a:r>
          </a:p>
          <a:p>
            <a:pPr>
              <a:defRPr/>
            </a:pPr>
            <a:r>
              <a:rPr lang="en-US" dirty="0" smtClean="0">
                <a:latin typeface="Arial" pitchFamily="34" charset="0"/>
                <a:cs typeface="Arial" pitchFamily="34" charset="0"/>
              </a:rPr>
              <a:t>iv) </a:t>
            </a:r>
            <a:r>
              <a:rPr lang="en-US" b="1" u="sng" dirty="0" smtClean="0">
                <a:latin typeface="Arial" pitchFamily="34" charset="0"/>
                <a:cs typeface="Arial" pitchFamily="34" charset="0"/>
              </a:rPr>
              <a:t>Wider </a:t>
            </a:r>
            <a:r>
              <a:rPr lang="en-US" b="1" u="sng" dirty="0" err="1" smtClean="0">
                <a:latin typeface="Arial" pitchFamily="34" charset="0"/>
                <a:cs typeface="Arial" pitchFamily="34" charset="0"/>
              </a:rPr>
              <a:t>adaptibility</a:t>
            </a:r>
            <a:r>
              <a:rPr lang="en-US" b="1" dirty="0" smtClean="0">
                <a:latin typeface="Arial" pitchFamily="34" charset="0"/>
                <a:cs typeface="Arial" pitchFamily="34" charset="0"/>
              </a:rPr>
              <a:t> :- </a:t>
            </a:r>
            <a:r>
              <a:rPr lang="en-US" dirty="0" smtClean="0">
                <a:latin typeface="Arial" pitchFamily="34" charset="0"/>
                <a:cs typeface="Arial" pitchFamily="34" charset="0"/>
              </a:rPr>
              <a:t>To grow crops in different climatic conditions.</a:t>
            </a:r>
          </a:p>
          <a:p>
            <a:pPr>
              <a:defRPr/>
            </a:pPr>
            <a:r>
              <a:rPr lang="en-US" dirty="0" smtClean="0">
                <a:latin typeface="Arial" pitchFamily="34" charset="0"/>
                <a:cs typeface="Arial" pitchFamily="34" charset="0"/>
              </a:rPr>
              <a:t> v) </a:t>
            </a:r>
            <a:r>
              <a:rPr lang="en-US" b="1" u="sng" dirty="0" smtClean="0">
                <a:latin typeface="Arial" pitchFamily="34" charset="0"/>
                <a:cs typeface="Arial" pitchFamily="34" charset="0"/>
              </a:rPr>
              <a:t>Desirable characters</a:t>
            </a:r>
            <a:r>
              <a:rPr lang="en-US" b="1" dirty="0" smtClean="0">
                <a:latin typeface="Arial" pitchFamily="34" charset="0"/>
                <a:cs typeface="Arial" pitchFamily="34" charset="0"/>
              </a:rPr>
              <a:t> :- </a:t>
            </a:r>
            <a:r>
              <a:rPr lang="en-US" dirty="0" smtClean="0">
                <a:latin typeface="Arial" pitchFamily="34" charset="0"/>
                <a:cs typeface="Arial" pitchFamily="34" charset="0"/>
              </a:rPr>
              <a:t>Characters like tallness and more branching are useful for fodder crops and </a:t>
            </a:r>
            <a:r>
              <a:rPr lang="en-US" dirty="0" err="1" smtClean="0">
                <a:latin typeface="Arial" pitchFamily="34" charset="0"/>
                <a:cs typeface="Arial" pitchFamily="34" charset="0"/>
              </a:rPr>
              <a:t>dwarfness</a:t>
            </a:r>
            <a:r>
              <a:rPr lang="en-US" dirty="0" smtClean="0">
                <a:latin typeface="Arial" pitchFamily="34" charset="0"/>
                <a:cs typeface="Arial" pitchFamily="34" charset="0"/>
              </a:rPr>
              <a:t> (shortness) is desirable for cereal crops. </a:t>
            </a:r>
          </a:p>
          <a:p>
            <a:endParaRPr lang="en-US" dirty="0"/>
          </a:p>
        </p:txBody>
      </p:sp>
      <p:sp>
        <p:nvSpPr>
          <p:cNvPr id="6" name="Rectangle 5"/>
          <p:cNvSpPr/>
          <p:nvPr/>
        </p:nvSpPr>
        <p:spPr>
          <a:xfrm>
            <a:off x="1143000" y="304800"/>
            <a:ext cx="6565772" cy="584775"/>
          </a:xfrm>
          <a:prstGeom prst="rect">
            <a:avLst/>
          </a:prstGeom>
        </p:spPr>
        <p:txBody>
          <a:bodyPr wrap="none">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CROP VARIETY IMPROVEMENT</a:t>
            </a:r>
            <a:endParaRPr 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800" dirty="0">
                <a:solidFill>
                  <a:srgbClr val="FF0000"/>
                </a:solidFill>
              </a:rPr>
              <a:t>HOME ASSIGNMENT</a:t>
            </a:r>
          </a:p>
        </p:txBody>
      </p:sp>
      <p:sp>
        <p:nvSpPr>
          <p:cNvPr id="3" name="Content Placeholder 2"/>
          <p:cNvSpPr>
            <a:spLocks noGrp="1"/>
          </p:cNvSpPr>
          <p:nvPr>
            <p:ph idx="1"/>
          </p:nvPr>
        </p:nvSpPr>
        <p:spPr>
          <a:xfrm>
            <a:off x="457200" y="1143000"/>
            <a:ext cx="8458200" cy="4525963"/>
          </a:xfrm>
        </p:spPr>
        <p:txBody>
          <a:bodyPr>
            <a:normAutofit/>
          </a:bodyPr>
          <a:lstStyle/>
          <a:p>
            <a:pPr marL="457200" indent="-457200">
              <a:buFont typeface="+mj-lt"/>
              <a:buAutoNum type="arabicPeriod"/>
            </a:pPr>
            <a:endParaRPr lang="en-US" sz="2400" dirty="0" smtClean="0"/>
          </a:p>
          <a:p>
            <a:pPr marL="457200" indent="-457200">
              <a:buFont typeface="+mj-lt"/>
              <a:buAutoNum type="arabicPeriod"/>
            </a:pPr>
            <a:r>
              <a:rPr lang="en-US" sz="2400" dirty="0" smtClean="0"/>
              <a:t>Give any two reasons for the need of improvement of food resources.</a:t>
            </a:r>
          </a:p>
          <a:p>
            <a:pPr marL="457200" indent="-457200">
              <a:buFont typeface="+mj-lt"/>
              <a:buAutoNum type="arabicPeriod"/>
            </a:pPr>
            <a:r>
              <a:rPr lang="en-US" sz="2400" dirty="0" smtClean="0"/>
              <a:t>Differentiate </a:t>
            </a:r>
            <a:r>
              <a:rPr lang="en-US" sz="2400" dirty="0" smtClean="0"/>
              <a:t>between </a:t>
            </a:r>
            <a:r>
              <a:rPr lang="en-US" sz="2400" dirty="0" err="1" smtClean="0"/>
              <a:t>kharif</a:t>
            </a:r>
            <a:r>
              <a:rPr lang="en-US" sz="2400" dirty="0" smtClean="0"/>
              <a:t> and </a:t>
            </a:r>
            <a:r>
              <a:rPr lang="en-US" sz="2400" dirty="0" err="1" smtClean="0"/>
              <a:t>rabi</a:t>
            </a:r>
            <a:r>
              <a:rPr lang="en-US" sz="2400" dirty="0" smtClean="0"/>
              <a:t> crops by giving an example of each.</a:t>
            </a:r>
          </a:p>
          <a:p>
            <a:pPr marL="457200" indent="-457200">
              <a:buFont typeface="+mj-lt"/>
              <a:buAutoNum type="arabicPeriod"/>
            </a:pPr>
            <a:r>
              <a:rPr lang="en-US" sz="2400" dirty="0" smtClean="0"/>
              <a:t>Describe the method by which crop variety can be improved.</a:t>
            </a:r>
          </a:p>
          <a:p>
            <a:pPr marL="457200" indent="-457200">
              <a:buFont typeface="+mj-lt"/>
              <a:buAutoNum type="arabicPeriod"/>
            </a:pPr>
            <a:r>
              <a:rPr lang="en-US" sz="2400" dirty="0" smtClean="0"/>
              <a:t>Explain any three objectives of Crop Variety Improvement.</a:t>
            </a:r>
          </a:p>
          <a:p>
            <a:pPr marL="457200" indent="-457200">
              <a:buFont typeface="+mj-lt"/>
              <a:buAutoNum type="arabicPeriod"/>
            </a:pPr>
            <a:r>
              <a:rPr lang="en-US" sz="2400" dirty="0" smtClean="0"/>
              <a:t>What do you mean by Genetically Modified Crops?</a:t>
            </a:r>
            <a:endParaRPr lang="en-US" sz="2400" dirty="0"/>
          </a:p>
        </p:txBody>
      </p:sp>
      <p:pic>
        <p:nvPicPr>
          <p:cNvPr id="4" name="Google Shape;63;p14"/>
          <p:cNvPicPr preferRelativeResize="0"/>
          <p:nvPr/>
        </p:nvPicPr>
        <p:blipFill rotWithShape="1">
          <a:blip r:embed="rId2" cstate="print">
            <a:alphaModFix/>
          </a:blip>
          <a:srcRect/>
          <a:stretch/>
        </p:blipFill>
        <p:spPr>
          <a:xfrm>
            <a:off x="7149474" y="5791200"/>
            <a:ext cx="1994526" cy="9166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663</Words>
  <Application>Microsoft Office PowerPoint</Application>
  <PresentationFormat>On-screen Show (4:3)</PresentationFormat>
  <Paragraphs>71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IMPROVEMENT IN FOOD RESOURCES  </vt:lpstr>
      <vt:lpstr>Slide 2</vt:lpstr>
      <vt:lpstr>Slide 3</vt:lpstr>
      <vt:lpstr>NEED FOR INCREASING FOOD PRODUCTION</vt:lpstr>
      <vt:lpstr>TYPES OF FOOD</vt:lpstr>
      <vt:lpstr>TYPES OF CROPS</vt:lpstr>
      <vt:lpstr>Slide 7</vt:lpstr>
      <vt:lpstr>Slide 8</vt:lpstr>
      <vt:lpstr>HOME ASSIGNMENT</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QUANTITIES AND MEASUREMENT</dc:title>
  <dc:creator>FNSCB</dc:creator>
  <cp:lastModifiedBy>welcome</cp:lastModifiedBy>
  <cp:revision>34</cp:revision>
  <dcterms:created xsi:type="dcterms:W3CDTF">2021-03-22T06:08:03Z</dcterms:created>
  <dcterms:modified xsi:type="dcterms:W3CDTF">2021-07-14T06:22:54Z</dcterms:modified>
</cp:coreProperties>
</file>