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type="A4" cy="6858000" cx="9906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91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84" y="4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9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0D75-7B84-4BC5-B503-A0062B27984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54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" y="4904998"/>
            <a:ext cx="9906000" cy="1453888"/>
          </a:xfrm>
          <a:prstGeom prst="rect"/>
          <a:noFill/>
          <a:ln>
            <a:noFill/>
          </a:ln>
        </p:spPr>
      </p:pic>
      <p:sp>
        <p:nvSpPr>
          <p:cNvPr id="1048584" name="TextBox 4"/>
          <p:cNvSpPr txBox="1"/>
          <p:nvPr/>
        </p:nvSpPr>
        <p:spPr>
          <a:xfrm>
            <a:off x="388269" y="2285049"/>
            <a:ext cx="9129464" cy="1805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392" lang="en-US"/>
              <a:t>CLASS : UKG</a:t>
            </a:r>
          </a:p>
          <a:p>
            <a:r>
              <a:rPr b="1" dirty="0" sz="2392" lang="en-US"/>
              <a:t>SUBJECT :GK   </a:t>
            </a:r>
          </a:p>
          <a:p>
            <a:r>
              <a:rPr b="1" dirty="0" sz="2392" lang="en-US"/>
              <a:t>CHAPTER </a:t>
            </a:r>
            <a:r>
              <a:rPr b="1" sz="2392" lang="en-US"/>
              <a:t>: 7</a:t>
            </a:r>
            <a:endParaRPr b="1" dirty="0" sz="2392" lang="en-US"/>
          </a:p>
          <a:p>
            <a:r>
              <a:rPr b="1" dirty="0" sz="2392" lang="en-US"/>
              <a:t>CHAPTER NAME- OUR HELPERS</a:t>
            </a:r>
          </a:p>
          <a:p>
            <a:r>
              <a:rPr b="1" dirty="0" sz="2392" lang="en-US"/>
              <a:t>TOPIC : INTRODUCTION	</a:t>
            </a:r>
            <a:endParaRPr b="1" dirty="0" sz="2392" lang="en-IN"/>
          </a:p>
        </p:txBody>
      </p:sp>
      <p:pic>
        <p:nvPicPr>
          <p:cNvPr id="2097153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7329265" y="721823"/>
            <a:ext cx="2377440" cy="833803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6901314" y="293711"/>
            <a:ext cx="2368510" cy="1073076"/>
          </a:xfrm>
          <a:prstGeom prst="rect"/>
          <a:noFill/>
          <a:ln>
            <a:noFill/>
          </a:ln>
        </p:spPr>
      </p:pic>
      <p:pic>
        <p:nvPicPr>
          <p:cNvPr id="209717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742119" y="2433903"/>
            <a:ext cx="2911345" cy="3448389"/>
          </a:xfrm>
          <a:prstGeom prst="rect"/>
        </p:spPr>
      </p:pic>
      <p:sp>
        <p:nvSpPr>
          <p:cNvPr id="1048594" name="TextBox 6"/>
          <p:cNvSpPr txBox="1"/>
          <p:nvPr/>
        </p:nvSpPr>
        <p:spPr>
          <a:xfrm>
            <a:off x="821609" y="398979"/>
            <a:ext cx="3657600" cy="218694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/>
              <a:t>A </a:t>
            </a:r>
            <a:r>
              <a:rPr b="1" dirty="0" sz="2800" lang="en-US">
                <a:solidFill>
                  <a:schemeClr val="tx1"/>
                </a:solidFill>
              </a:rPr>
              <a:t>NURSE</a:t>
            </a:r>
            <a:r>
              <a:rPr dirty="0" sz="2800" lang="en-US"/>
              <a:t> helps people when they are sick or hurt. They administer injections and medicines.</a:t>
            </a:r>
          </a:p>
        </p:txBody>
      </p:sp>
      <p:pic>
        <p:nvPicPr>
          <p:cNvPr id="2097179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32605" t="39941" r="32605"/>
          <a:stretch>
            <a:fillRect/>
          </a:stretch>
        </p:blipFill>
        <p:spPr>
          <a:xfrm>
            <a:off x="1435368" y="2927778"/>
            <a:ext cx="2911345" cy="376457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161196" y="158957"/>
            <a:ext cx="2291509" cy="1005700"/>
          </a:xfrm>
          <a:prstGeom prst="rect"/>
          <a:noFill/>
          <a:ln>
            <a:noFill/>
          </a:ln>
        </p:spPr>
      </p:pic>
      <p:pic>
        <p:nvPicPr>
          <p:cNvPr id="2097181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r="14519"/>
          <a:stretch>
            <a:fillRect/>
          </a:stretch>
        </p:blipFill>
        <p:spPr>
          <a:xfrm>
            <a:off x="174465" y="278956"/>
            <a:ext cx="3973465" cy="6262044"/>
          </a:xfrm>
          <a:prstGeom prst="rect"/>
        </p:spPr>
      </p:pic>
      <p:sp>
        <p:nvSpPr>
          <p:cNvPr id="1048595" name="TextBox 4"/>
          <p:cNvSpPr txBox="1"/>
          <p:nvPr/>
        </p:nvSpPr>
        <p:spPr>
          <a:xfrm>
            <a:off x="4723716" y="2067340"/>
            <a:ext cx="4208249" cy="27584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/>
              <a:t>A </a:t>
            </a:r>
            <a:r>
              <a:rPr b="1" dirty="0" sz="3600" lang="en-US">
                <a:solidFill>
                  <a:schemeClr val="tx1"/>
                </a:solidFill>
              </a:rPr>
              <a:t>DOCTOR</a:t>
            </a:r>
            <a:r>
              <a:rPr dirty="0" sz="3600" lang="en-US"/>
              <a:t> takes care of peoples’ health. They help sick and injured patients.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7633"/>
          <a:stretch>
            <a:fillRect/>
          </a:stretch>
        </p:blipFill>
        <p:spPr>
          <a:xfrm>
            <a:off x="0" y="261730"/>
            <a:ext cx="4445000" cy="6334540"/>
          </a:xfrm>
          <a:prstGeom prst="rect"/>
        </p:spPr>
      </p:pic>
      <p:pic>
        <p:nvPicPr>
          <p:cNvPr id="2097183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0000"/>
          <a:stretch>
            <a:fillRect/>
          </a:stretch>
        </p:blipFill>
        <p:spPr>
          <a:xfrm>
            <a:off x="341243" y="3591340"/>
            <a:ext cx="1302027" cy="2780899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84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7180447" y="261730"/>
            <a:ext cx="2310760" cy="947948"/>
          </a:xfrm>
          <a:prstGeom prst="rect"/>
          <a:noFill/>
          <a:ln>
            <a:noFill/>
          </a:ln>
        </p:spPr>
      </p:pic>
      <p:sp>
        <p:nvSpPr>
          <p:cNvPr id="1048596" name="TextBox 4"/>
          <p:cNvSpPr txBox="1"/>
          <p:nvPr/>
        </p:nvSpPr>
        <p:spPr>
          <a:xfrm>
            <a:off x="4786243" y="1964006"/>
            <a:ext cx="4045226" cy="218694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/>
              <a:t>A </a:t>
            </a:r>
            <a:r>
              <a:rPr b="1" dirty="0" sz="2800" lang="en-US">
                <a:solidFill>
                  <a:schemeClr val="tx1"/>
                </a:solidFill>
              </a:rPr>
              <a:t>POSTMAN</a:t>
            </a:r>
            <a:r>
              <a:rPr dirty="0" sz="2800" lang="en-US"/>
              <a:t> delivers important letters and cards to people.</a:t>
            </a:r>
          </a:p>
          <a:p>
            <a:r>
              <a:rPr dirty="0" sz="2800" lang="en-US"/>
              <a:t>They wear an uniform and carry mail in the bag.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344076" y="96777"/>
            <a:ext cx="2195256" cy="996769"/>
          </a:xfrm>
          <a:prstGeom prst="rect"/>
          <a:noFill/>
          <a:ln>
            <a:noFill/>
          </a:ln>
        </p:spPr>
      </p:pic>
      <p:pic>
        <p:nvPicPr>
          <p:cNvPr id="2097186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7987"/>
          <a:stretch>
            <a:fillRect/>
          </a:stretch>
        </p:blipFill>
        <p:spPr>
          <a:xfrm>
            <a:off x="5241268" y="1093547"/>
            <a:ext cx="3975665" cy="5638800"/>
          </a:xfrm>
          <a:prstGeom prst="rect"/>
        </p:spPr>
      </p:pic>
      <p:sp>
        <p:nvSpPr>
          <p:cNvPr id="1048597" name="TextBox 4"/>
          <p:cNvSpPr txBox="1"/>
          <p:nvPr/>
        </p:nvSpPr>
        <p:spPr>
          <a:xfrm>
            <a:off x="848139" y="543340"/>
            <a:ext cx="4518992" cy="176784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/>
              <a:t>A </a:t>
            </a:r>
            <a:r>
              <a:rPr b="1" dirty="0" sz="2800" lang="en-US">
                <a:solidFill>
                  <a:schemeClr val="tx1"/>
                </a:solidFill>
              </a:rPr>
              <a:t>BARBER</a:t>
            </a:r>
            <a:r>
              <a:rPr dirty="0" sz="2800" lang="en-US"/>
              <a:t> helps us to manage our hair. He gives us a hair cut, styles and dresses our hair for us.</a:t>
            </a:r>
          </a:p>
        </p:txBody>
      </p:sp>
      <p:pic>
        <p:nvPicPr>
          <p:cNvPr id="2097187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17302" b="18084"/>
          <a:stretch>
            <a:fillRect/>
          </a:stretch>
        </p:blipFill>
        <p:spPr>
          <a:xfrm>
            <a:off x="689067" y="3083642"/>
            <a:ext cx="3164911" cy="2888974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180446" y="233712"/>
            <a:ext cx="2105156" cy="1017572"/>
          </a:xfrm>
          <a:prstGeom prst="rect"/>
          <a:noFill/>
          <a:ln>
            <a:noFill/>
          </a:ln>
        </p:spPr>
      </p:pic>
      <p:pic>
        <p:nvPicPr>
          <p:cNvPr id="209718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764724" y="1783995"/>
            <a:ext cx="2743200" cy="2743200"/>
          </a:xfrm>
          <a:prstGeom prst="rect"/>
        </p:spPr>
      </p:pic>
      <p:sp>
        <p:nvSpPr>
          <p:cNvPr id="1048598" name="TextBox 6"/>
          <p:cNvSpPr txBox="1"/>
          <p:nvPr/>
        </p:nvSpPr>
        <p:spPr>
          <a:xfrm>
            <a:off x="7032739" y="4527195"/>
            <a:ext cx="2464905" cy="1767840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solidFill>
                  <a:schemeClr val="tx1"/>
                </a:solidFill>
              </a:rPr>
              <a:t>A </a:t>
            </a:r>
            <a:r>
              <a:rPr b="1" dirty="0" sz="2800" lang="en-US">
                <a:solidFill>
                  <a:schemeClr val="tx1"/>
                </a:solidFill>
              </a:rPr>
              <a:t>CHEF</a:t>
            </a:r>
            <a:r>
              <a:rPr dirty="0" sz="2800" lang="en-US"/>
              <a:t> cooks delicious food for other people.</a:t>
            </a:r>
          </a:p>
        </p:txBody>
      </p:sp>
      <p:pic>
        <p:nvPicPr>
          <p:cNvPr id="2097190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b="8081"/>
          <a:stretch>
            <a:fillRect/>
          </a:stretch>
        </p:blipFill>
        <p:spPr>
          <a:xfrm>
            <a:off x="408356" y="404188"/>
            <a:ext cx="6134046" cy="608937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6853187" y="273250"/>
            <a:ext cx="2349261" cy="1077217"/>
          </a:xfrm>
          <a:prstGeom prst="rect"/>
          <a:noFill/>
          <a:ln>
            <a:noFill/>
          </a:ln>
        </p:spPr>
      </p:pic>
      <p:pic>
        <p:nvPicPr>
          <p:cNvPr id="2097192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31371"/>
          <a:stretch>
            <a:fillRect/>
          </a:stretch>
        </p:blipFill>
        <p:spPr>
          <a:xfrm>
            <a:off x="5791199" y="1961517"/>
            <a:ext cx="3140653" cy="3427758"/>
          </a:xfrm>
          <a:prstGeom prst="rect"/>
        </p:spPr>
      </p:pic>
      <p:sp>
        <p:nvSpPr>
          <p:cNvPr id="1048599" name="TextBox 6"/>
          <p:cNvSpPr txBox="1"/>
          <p:nvPr/>
        </p:nvSpPr>
        <p:spPr>
          <a:xfrm>
            <a:off x="606533" y="397564"/>
            <a:ext cx="3816626" cy="1077218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/>
              <a:t>A </a:t>
            </a:r>
            <a:r>
              <a:rPr b="1" dirty="0" sz="3200" lang="en-US">
                <a:solidFill>
                  <a:schemeClr val="tx1"/>
                </a:solidFill>
              </a:rPr>
              <a:t>MILKMAN</a:t>
            </a:r>
            <a:r>
              <a:rPr dirty="0" sz="3200" lang="en-US"/>
              <a:t> supplies milk to us.</a:t>
            </a:r>
          </a:p>
        </p:txBody>
      </p:sp>
      <p:pic>
        <p:nvPicPr>
          <p:cNvPr id="2097193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"/>
          <a:srcRect l="7425" t="7236" r="9310" b="13385"/>
          <a:stretch>
            <a:fillRect/>
          </a:stretch>
        </p:blipFill>
        <p:spPr>
          <a:xfrm>
            <a:off x="264137" y="1722784"/>
            <a:ext cx="5271285" cy="4737652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6"/>
          <p:cNvSpPr txBox="1"/>
          <p:nvPr/>
        </p:nvSpPr>
        <p:spPr>
          <a:xfrm>
            <a:off x="1417983" y="4516600"/>
            <a:ext cx="4146563" cy="1767840"/>
          </a:xfrm>
          <a:prstGeom prst="rect"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/>
              <a:t>A </a:t>
            </a:r>
            <a:r>
              <a:rPr b="1" dirty="0" sz="2800" lang="en-US">
                <a:solidFill>
                  <a:schemeClr val="tx1"/>
                </a:solidFill>
              </a:rPr>
              <a:t>PILOT</a:t>
            </a:r>
            <a:r>
              <a:rPr dirty="0" sz="2800" lang="en-US"/>
              <a:t> can fly you to places far away.</a:t>
            </a:r>
          </a:p>
          <a:p>
            <a:r>
              <a:rPr dirty="0" sz="2800" lang="en-US"/>
              <a:t>They fly airplanes, jet planes, </a:t>
            </a:r>
            <a:r>
              <a:rPr dirty="0" sz="2800" lang="en-US" err="1"/>
              <a:t>etc</a:t>
            </a:r>
            <a:endParaRPr dirty="0" sz="2800" lang="en-US"/>
          </a:p>
        </p:txBody>
      </p:sp>
      <p:pic>
        <p:nvPicPr>
          <p:cNvPr id="209719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2834" y="367781"/>
            <a:ext cx="8691590" cy="3801428"/>
          </a:xfrm>
          <a:prstGeom prst="rect"/>
        </p:spPr>
      </p:pic>
      <p:pic>
        <p:nvPicPr>
          <p:cNvPr id="209719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09809" y="3990528"/>
            <a:ext cx="2338073" cy="2499691"/>
          </a:xfrm>
          <a:prstGeom prst="rect"/>
        </p:spPr>
      </p:pic>
      <p:pic>
        <p:nvPicPr>
          <p:cNvPr id="2097196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7777213" y="144378"/>
            <a:ext cx="2005181" cy="89514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074568" y="178208"/>
            <a:ext cx="2466595" cy="1159704"/>
          </a:xfrm>
          <a:prstGeom prst="rect"/>
          <a:noFill/>
          <a:ln>
            <a:noFill/>
          </a:ln>
        </p:spPr>
      </p:pic>
      <p:pic>
        <p:nvPicPr>
          <p:cNvPr id="209719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17305" y="3033981"/>
            <a:ext cx="1914525" cy="2381250"/>
          </a:xfrm>
          <a:prstGeom prst="rect"/>
        </p:spPr>
      </p:pic>
      <p:sp>
        <p:nvSpPr>
          <p:cNvPr id="1048601" name="TextBox 1"/>
          <p:cNvSpPr txBox="1"/>
          <p:nvPr/>
        </p:nvSpPr>
        <p:spPr>
          <a:xfrm>
            <a:off x="754781" y="377655"/>
            <a:ext cx="3352800" cy="1348740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/>
              <a:t>A </a:t>
            </a:r>
            <a:r>
              <a:rPr b="1" dirty="0" sz="2800" lang="en-US">
                <a:solidFill>
                  <a:schemeClr val="tx1"/>
                </a:solidFill>
              </a:rPr>
              <a:t>WASHERMAN</a:t>
            </a:r>
            <a:r>
              <a:rPr dirty="0" sz="2800" lang="en-US"/>
              <a:t> washes and irons our dirty clothes.</a:t>
            </a:r>
          </a:p>
        </p:txBody>
      </p:sp>
      <p:pic>
        <p:nvPicPr>
          <p:cNvPr id="2097199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"/>
          <a:srcRect l="10120" r="8321" b="11894"/>
          <a:stretch>
            <a:fillRect/>
          </a:stretch>
        </p:blipFill>
        <p:spPr>
          <a:xfrm>
            <a:off x="420722" y="1930017"/>
            <a:ext cx="4240695" cy="4914565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093819" y="183473"/>
            <a:ext cx="2295345" cy="1087061"/>
          </a:xfrm>
          <a:prstGeom prst="rect"/>
          <a:noFill/>
          <a:ln>
            <a:noFill/>
          </a:ln>
        </p:spPr>
      </p:pic>
      <p:pic>
        <p:nvPicPr>
          <p:cNvPr id="2097201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31914" y="3429000"/>
            <a:ext cx="5658796" cy="3168926"/>
          </a:xfrm>
          <a:prstGeom prst="rect"/>
        </p:spPr>
      </p:pic>
      <p:pic>
        <p:nvPicPr>
          <p:cNvPr id="209720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36558" y="2061585"/>
            <a:ext cx="3614530" cy="3614530"/>
          </a:xfrm>
          <a:prstGeom prst="rect"/>
        </p:spPr>
      </p:pic>
      <p:sp>
        <p:nvSpPr>
          <p:cNvPr id="1048602" name="TextBox 1"/>
          <p:cNvSpPr txBox="1"/>
          <p:nvPr/>
        </p:nvSpPr>
        <p:spPr>
          <a:xfrm>
            <a:off x="516836" y="543340"/>
            <a:ext cx="6162260" cy="2504441"/>
          </a:xfrm>
          <a:prstGeom prst="rect"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3200" lang="en-US">
                <a:solidFill>
                  <a:schemeClr val="tx1"/>
                </a:solidFill>
              </a:rPr>
              <a:t>A GARD</a:t>
            </a:r>
            <a:r>
              <a:rPr b="1" dirty="0" sz="3200" lang="en-US">
                <a:solidFill>
                  <a:schemeClr val="tx1"/>
                </a:solidFill>
              </a:rPr>
              <a:t>E</a:t>
            </a:r>
            <a:r>
              <a:rPr b="1" dirty="0" sz="3200" lang="en-US">
                <a:solidFill>
                  <a:schemeClr val="tx1"/>
                </a:solidFill>
              </a:rPr>
              <a:t>N</a:t>
            </a:r>
            <a:r>
              <a:rPr b="1" dirty="0" sz="3200" lang="en-US">
                <a:solidFill>
                  <a:schemeClr val="tx1"/>
                </a:solidFill>
              </a:rPr>
              <a:t>E</a:t>
            </a:r>
            <a:r>
              <a:rPr b="1" dirty="0" sz="3200" lang="en-US">
                <a:solidFill>
                  <a:schemeClr val="tx1"/>
                </a:solidFill>
              </a:rPr>
              <a:t>R</a:t>
            </a:r>
            <a:r>
              <a:rPr dirty="0" sz="3200" lang="en-US"/>
              <a:t> works in garden. They grow plants and water them with loving care.</a:t>
            </a:r>
            <a:endParaRPr altLang="en-US" lang="zh-CN"/>
          </a:p>
          <a:p>
            <a:r>
              <a:rPr dirty="0" sz="3200" lang="en-US"/>
              <a:t>There would be no flowers without them.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286324" y="91580"/>
            <a:ext cx="2156756" cy="1082702"/>
          </a:xfrm>
          <a:prstGeom prst="rect"/>
          <a:noFill/>
          <a:ln>
            <a:noFill/>
          </a:ln>
        </p:spPr>
      </p:pic>
      <p:sp>
        <p:nvSpPr>
          <p:cNvPr id="1048603" name="TextBox 1"/>
          <p:cNvSpPr txBox="1"/>
          <p:nvPr/>
        </p:nvSpPr>
        <p:spPr>
          <a:xfrm>
            <a:off x="462920" y="562282"/>
            <a:ext cx="5261114" cy="12852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000" lang="en-US"/>
              <a:t>A</a:t>
            </a:r>
            <a:r>
              <a:rPr b="1" dirty="0" sz="4000" lang="en-US">
                <a:solidFill>
                  <a:schemeClr val="tx1"/>
                </a:solidFill>
              </a:rPr>
              <a:t> TAILOR </a:t>
            </a:r>
            <a:r>
              <a:rPr dirty="0" sz="4000" lang="en-US"/>
              <a:t>stitches new clothes for us.</a:t>
            </a:r>
          </a:p>
        </p:txBody>
      </p:sp>
      <p:pic>
        <p:nvPicPr>
          <p:cNvPr id="209720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0793" y="1570940"/>
            <a:ext cx="2892287" cy="3911331"/>
          </a:xfrm>
          <a:prstGeom prst="rect"/>
        </p:spPr>
      </p:pic>
      <p:pic>
        <p:nvPicPr>
          <p:cNvPr id="2097205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60647" y="3033833"/>
            <a:ext cx="4623186" cy="3284895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698146" y="5972616"/>
            <a:ext cx="1975940" cy="719732"/>
          </a:xfrm>
          <a:prstGeom prst="rect"/>
          <a:noFill/>
          <a:ln>
            <a:noFill/>
          </a:ln>
        </p:spPr>
      </p:pic>
      <p:sp>
        <p:nvSpPr>
          <p:cNvPr id="1048585" name="TextBox 1"/>
          <p:cNvSpPr txBox="1"/>
          <p:nvPr/>
        </p:nvSpPr>
        <p:spPr>
          <a:xfrm>
            <a:off x="231914" y="1001182"/>
            <a:ext cx="5021444" cy="55397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/>
              <a:t>We cannot do everything ourselves. So we need some people to help us in </a:t>
            </a:r>
            <a:r>
              <a:rPr b="1" dirty="0" sz="2800" lang="en-US">
                <a:solidFill>
                  <a:srgbClr val="000099"/>
                </a:solidFill>
              </a:rPr>
              <a:t>day-to-day</a:t>
            </a:r>
            <a:r>
              <a:rPr dirty="0" sz="2800" lang="en-US">
                <a:solidFill>
                  <a:srgbClr val="000099"/>
                </a:solidFill>
              </a:rPr>
              <a:t> </a:t>
            </a:r>
            <a:r>
              <a:rPr b="1" dirty="0" sz="2800" lang="en-US">
                <a:solidFill>
                  <a:srgbClr val="000099"/>
                </a:solidFill>
              </a:rPr>
              <a:t>life</a:t>
            </a:r>
            <a:r>
              <a:rPr dirty="0" sz="2800" lang="en-US">
                <a:solidFill>
                  <a:srgbClr val="000099"/>
                </a:solidFill>
              </a:rPr>
              <a:t>. </a:t>
            </a:r>
          </a:p>
          <a:p>
            <a:r>
              <a:rPr dirty="0" sz="2800" lang="en-US"/>
              <a:t>The people who help us are called </a:t>
            </a:r>
            <a:r>
              <a:rPr b="1" dirty="0" sz="2800" lang="en-US">
                <a:solidFill>
                  <a:srgbClr val="00B050"/>
                </a:solidFill>
              </a:rPr>
              <a:t>Community Helpers</a:t>
            </a:r>
            <a:r>
              <a:rPr dirty="0" sz="2800" lang="en-US"/>
              <a:t>. These community helpers help us in our daily activit</a:t>
            </a:r>
            <a:r>
              <a:rPr dirty="0" sz="2800" lang="en-US"/>
              <a:t>i</a:t>
            </a:r>
            <a:r>
              <a:rPr dirty="0" sz="2800" lang="en-US"/>
              <a:t>es</a:t>
            </a:r>
            <a:r>
              <a:rPr dirty="0" sz="2800" lang="en-US"/>
              <a:t>. </a:t>
            </a:r>
            <a:endParaRPr altLang="en-US" lang="zh-CN"/>
          </a:p>
          <a:p>
            <a:r>
              <a:rPr b="1" dirty="0" sz="2800" lang="en-US">
                <a:solidFill>
                  <a:schemeClr val="accent2">
                    <a:lumMod val="75000"/>
                  </a:schemeClr>
                </a:solidFill>
              </a:rPr>
              <a:t>Community helpers</a:t>
            </a:r>
            <a:r>
              <a:rPr b="1" dirty="0" sz="2800" lang="en-US"/>
              <a:t> </a:t>
            </a:r>
            <a:r>
              <a:rPr dirty="0" sz="2800" lang="en-US"/>
              <a:t>are people who live and work in the community. They </a:t>
            </a:r>
            <a:r>
              <a:rPr dirty="0" sz="2800" lang="en-US"/>
              <a:t>w</a:t>
            </a:r>
            <a:r>
              <a:rPr dirty="0" sz="2800" lang="en-US"/>
              <a:t>o</a:t>
            </a:r>
            <a:r>
              <a:rPr dirty="0" sz="2800" lang="en-US"/>
              <a:t>r</a:t>
            </a:r>
            <a:r>
              <a:rPr dirty="0" sz="2800" lang="en-US"/>
              <a:t>k</a:t>
            </a:r>
            <a:r>
              <a:rPr dirty="0" sz="2800" lang="en-US"/>
              <a:t> to make our life easier, safe and more fun.</a:t>
            </a:r>
            <a:endParaRPr altLang="en-US" lang="zh-CN"/>
          </a:p>
        </p:txBody>
      </p:sp>
      <p:pic>
        <p:nvPicPr>
          <p:cNvPr id="2097155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589105" y="1522061"/>
            <a:ext cx="3786243" cy="3786243"/>
          </a:xfrm>
          <a:prstGeom prst="rect"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586" name="TextBox 2"/>
          <p:cNvSpPr txBox="1"/>
          <p:nvPr/>
        </p:nvSpPr>
        <p:spPr>
          <a:xfrm>
            <a:off x="2527852" y="149863"/>
            <a:ext cx="4850295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COMMUNITY HELPER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372951" y="135625"/>
            <a:ext cx="2301135" cy="1019406"/>
          </a:xfrm>
          <a:prstGeom prst="rect"/>
          <a:noFill/>
          <a:ln>
            <a:noFill/>
          </a:ln>
        </p:spPr>
      </p:pic>
      <p:sp>
        <p:nvSpPr>
          <p:cNvPr id="1048604" name="TextBox 1"/>
          <p:cNvSpPr txBox="1"/>
          <p:nvPr/>
        </p:nvSpPr>
        <p:spPr>
          <a:xfrm>
            <a:off x="702366" y="755374"/>
            <a:ext cx="4996070" cy="1691640"/>
          </a:xfrm>
          <a:prstGeom prst="rect"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3600" lang="en-US">
                <a:solidFill>
                  <a:schemeClr val="tx1"/>
                </a:solidFill>
              </a:rPr>
              <a:t>A CARPENTER</a:t>
            </a:r>
            <a:r>
              <a:rPr dirty="0" sz="3600" lang="en-US"/>
              <a:t> makes and repair furniture for us.  </a:t>
            </a:r>
          </a:p>
        </p:txBody>
      </p:sp>
      <p:pic>
        <p:nvPicPr>
          <p:cNvPr id="2097207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11912"/>
          <a:stretch>
            <a:fillRect/>
          </a:stretch>
        </p:blipFill>
        <p:spPr>
          <a:xfrm>
            <a:off x="1874230" y="2515632"/>
            <a:ext cx="4195267" cy="3695524"/>
          </a:xfrm>
          <a:prstGeom prst="rect"/>
        </p:spPr>
      </p:pic>
      <p:pic>
        <p:nvPicPr>
          <p:cNvPr id="2097208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b="9007"/>
          <a:stretch>
            <a:fillRect/>
          </a:stretch>
        </p:blipFill>
        <p:spPr>
          <a:xfrm>
            <a:off x="6227631" y="2096870"/>
            <a:ext cx="2941030" cy="2664260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507705" y="139706"/>
            <a:ext cx="1949086" cy="1015326"/>
          </a:xfrm>
          <a:prstGeom prst="rect"/>
          <a:noFill/>
          <a:ln>
            <a:noFill/>
          </a:ln>
        </p:spPr>
      </p:pic>
      <p:sp>
        <p:nvSpPr>
          <p:cNvPr id="1048605" name="TextBox 1"/>
          <p:cNvSpPr txBox="1"/>
          <p:nvPr/>
        </p:nvSpPr>
        <p:spPr>
          <a:xfrm>
            <a:off x="5512904" y="1895061"/>
            <a:ext cx="3723861" cy="3075940"/>
          </a:xfrm>
          <a:prstGeom prst="rect"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000" lang="en-US"/>
              <a:t>A </a:t>
            </a:r>
            <a:r>
              <a:rPr b="1" dirty="0" sz="4000" lang="en-US">
                <a:solidFill>
                  <a:schemeClr val="tx1"/>
                </a:solidFill>
              </a:rPr>
              <a:t>TRAFFIC POLICE OFFICER </a:t>
            </a:r>
            <a:r>
              <a:rPr dirty="0" sz="4000" lang="en-US"/>
              <a:t>helps to be safe on the road. </a:t>
            </a:r>
          </a:p>
        </p:txBody>
      </p:sp>
      <p:pic>
        <p:nvPicPr>
          <p:cNvPr id="2097210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16793" t="10272" r="14946" b="9077"/>
          <a:stretch>
            <a:fillRect/>
          </a:stretch>
        </p:blipFill>
        <p:spPr>
          <a:xfrm>
            <a:off x="449209" y="360065"/>
            <a:ext cx="4386470" cy="6137869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170821" y="197457"/>
            <a:ext cx="2176006" cy="1063451"/>
          </a:xfrm>
          <a:prstGeom prst="rect"/>
          <a:noFill/>
          <a:ln>
            <a:noFill/>
          </a:ln>
        </p:spPr>
      </p:pic>
      <p:sp>
        <p:nvSpPr>
          <p:cNvPr id="1048606" name="TextBox 2"/>
          <p:cNvSpPr txBox="1"/>
          <p:nvPr/>
        </p:nvSpPr>
        <p:spPr>
          <a:xfrm>
            <a:off x="612810" y="1712320"/>
            <a:ext cx="4134678" cy="1691640"/>
          </a:xfrm>
          <a:prstGeom prst="rect"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3600" lang="en-US">
                <a:solidFill>
                  <a:schemeClr val="tx1"/>
                </a:solidFill>
              </a:rPr>
              <a:t>DRIVER</a:t>
            </a:r>
            <a:r>
              <a:rPr dirty="0" sz="3600" lang="en-US"/>
              <a:t> is a person who drives a vehicle. </a:t>
            </a:r>
          </a:p>
        </p:txBody>
      </p:sp>
      <p:pic>
        <p:nvPicPr>
          <p:cNvPr id="209721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87493" y="3429000"/>
            <a:ext cx="4830211" cy="2828548"/>
          </a:xfrm>
          <a:prstGeom prst="rect"/>
        </p:spPr>
      </p:pic>
      <p:pic>
        <p:nvPicPr>
          <p:cNvPr id="2097213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849946" y="1712320"/>
            <a:ext cx="3696399" cy="3263348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extBox 2"/>
          <p:cNvSpPr txBox="1"/>
          <p:nvPr/>
        </p:nvSpPr>
        <p:spPr>
          <a:xfrm>
            <a:off x="168095" y="1033494"/>
            <a:ext cx="8733182" cy="1285240"/>
          </a:xfrm>
          <a:prstGeom prst="rect"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4000" lang="en-US">
                <a:solidFill>
                  <a:schemeClr val="tx1"/>
                </a:solidFill>
              </a:rPr>
              <a:t>SOLDIERS </a:t>
            </a:r>
            <a:r>
              <a:rPr dirty="0" sz="4000" lang="en-US">
                <a:solidFill>
                  <a:schemeClr val="tx1"/>
                </a:solidFill>
              </a:rPr>
              <a:t>are the part of an army who saves our country.</a:t>
            </a:r>
          </a:p>
        </p:txBody>
      </p:sp>
      <p:pic>
        <p:nvPicPr>
          <p:cNvPr id="2097214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"/>
          <a:srcRect b="7422"/>
          <a:stretch>
            <a:fillRect/>
          </a:stretch>
        </p:blipFill>
        <p:spPr>
          <a:xfrm>
            <a:off x="373868" y="2454686"/>
            <a:ext cx="6094922" cy="4051051"/>
          </a:xfrm>
          <a:prstGeom prst="rect"/>
        </p:spPr>
      </p:pic>
      <p:pic>
        <p:nvPicPr>
          <p:cNvPr id="2097215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757961" y="139706"/>
            <a:ext cx="1979944" cy="89378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311008" y="167333"/>
            <a:ext cx="2377440" cy="833803"/>
          </a:xfrm>
          <a:prstGeom prst="rect"/>
          <a:noFill/>
          <a:ln>
            <a:noFill/>
          </a:ln>
        </p:spPr>
      </p:pic>
      <p:sp>
        <p:nvSpPr>
          <p:cNvPr id="1048613" name="Text Box 1"/>
          <p:cNvSpPr txBox="1"/>
          <p:nvPr/>
        </p:nvSpPr>
        <p:spPr>
          <a:xfrm>
            <a:off x="1406618" y="2879106"/>
            <a:ext cx="7093110" cy="1043747"/>
          </a:xfrm>
          <a:prstGeom prst="rect"/>
          <a:noFill/>
        </p:spPr>
        <p:txBody>
          <a:bodyPr anchor="t" rtlCol="0" wrap="square">
            <a:spAutoFit/>
          </a:bodyPr>
          <a:p>
            <a:pPr algn="ctr" marL="317388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b="1" dirty="0" sz="2777" lang="en-GB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b="1" dirty="0" sz="2777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marL="317388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b="1" dirty="0" sz="2777" lang="en-GB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b="1" dirty="0" sz="2777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6919030" y="181252"/>
            <a:ext cx="2610677" cy="1063452"/>
          </a:xfrm>
          <a:prstGeom prst="rect"/>
          <a:noFill/>
          <a:ln>
            <a:noFill/>
          </a:ln>
        </p:spPr>
      </p:pic>
      <p:pic>
        <p:nvPicPr>
          <p:cNvPr id="2097157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8985"/>
          <a:stretch>
            <a:fillRect/>
          </a:stretch>
        </p:blipFill>
        <p:spPr>
          <a:xfrm>
            <a:off x="443669" y="2946757"/>
            <a:ext cx="3993577" cy="3485709"/>
          </a:xfrm>
          <a:prstGeom prst="rect"/>
        </p:spPr>
      </p:pic>
      <p:pic>
        <p:nvPicPr>
          <p:cNvPr id="2097158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40840" b="12082"/>
          <a:stretch>
            <a:fillRect/>
          </a:stretch>
        </p:blipFill>
        <p:spPr>
          <a:xfrm>
            <a:off x="5506240" y="1841887"/>
            <a:ext cx="3522956" cy="3298003"/>
          </a:xfrm>
          <a:prstGeom prst="rect"/>
        </p:spPr>
      </p:pic>
      <p:sp>
        <p:nvSpPr>
          <p:cNvPr id="1048587" name="TextBox 6"/>
          <p:cNvSpPr txBox="1"/>
          <p:nvPr/>
        </p:nvSpPr>
        <p:spPr>
          <a:xfrm>
            <a:off x="331116" y="712978"/>
            <a:ext cx="4907448" cy="1767841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>
                <a:solidFill>
                  <a:schemeClr val="tx1"/>
                </a:solidFill>
              </a:rPr>
              <a:t>A </a:t>
            </a:r>
            <a:r>
              <a:rPr b="1" dirty="0" sz="2800" lang="en-US">
                <a:solidFill>
                  <a:schemeClr val="tx1"/>
                </a:solidFill>
              </a:rPr>
              <a:t>SWEEPER</a:t>
            </a:r>
            <a:r>
              <a:rPr dirty="0" sz="2800" lang="en-US">
                <a:solidFill>
                  <a:schemeClr val="tx1"/>
                </a:solidFill>
              </a:rPr>
              <a:t> helps to keep</a:t>
            </a:r>
            <a:r>
              <a:rPr dirty="0" sz="2800" lang="en-US">
                <a:solidFill>
                  <a:schemeClr val="tx1"/>
                </a:solidFill>
              </a:rPr>
              <a:t> </a:t>
            </a:r>
            <a:r>
              <a:rPr dirty="0" sz="2800" lang="en-US">
                <a:solidFill>
                  <a:schemeClr val="tx1"/>
                </a:solidFill>
              </a:rPr>
              <a:t>our school, society, road ,park etc. clean. He uses a broom to sweep dust, </a:t>
            </a:r>
            <a:r>
              <a:rPr dirty="0" sz="2800" lang="en-US">
                <a:solidFill>
                  <a:schemeClr val="tx1"/>
                </a:solidFill>
              </a:rPr>
              <a:t>d</a:t>
            </a:r>
            <a:r>
              <a:rPr dirty="0" sz="2800" lang="en-US">
                <a:solidFill>
                  <a:schemeClr val="tx1"/>
                </a:solidFill>
              </a:rPr>
              <a:t>r</a:t>
            </a:r>
            <a:r>
              <a:rPr dirty="0" sz="2800" lang="en-US">
                <a:solidFill>
                  <a:schemeClr val="tx1"/>
                </a:solidFill>
              </a:rPr>
              <a:t>y</a:t>
            </a:r>
            <a:r>
              <a:rPr dirty="0" sz="2800" lang="en-US">
                <a:solidFill>
                  <a:schemeClr val="tx1"/>
                </a:solidFill>
              </a:rPr>
              <a:t> </a:t>
            </a:r>
            <a:r>
              <a:rPr dirty="0" sz="2800" lang="en-US">
                <a:solidFill>
                  <a:schemeClr val="tx1"/>
                </a:solidFill>
              </a:rPr>
              <a:t>l</a:t>
            </a:r>
            <a:r>
              <a:rPr dirty="0" sz="2800" lang="en-US">
                <a:solidFill>
                  <a:schemeClr val="tx1"/>
                </a:solidFill>
              </a:rPr>
              <a:t>eaves etc.</a:t>
            </a:r>
            <a:endParaRPr altLang="en-US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324825" y="222111"/>
            <a:ext cx="2339635" cy="1038798"/>
          </a:xfrm>
          <a:prstGeom prst="rect"/>
          <a:noFill/>
          <a:ln>
            <a:noFill/>
          </a:ln>
        </p:spPr>
      </p:pic>
      <p:pic>
        <p:nvPicPr>
          <p:cNvPr id="2097160" name="Picture 5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177209" y="381825"/>
            <a:ext cx="3551582" cy="3551582"/>
          </a:xfrm>
          <a:prstGeom prst="rect"/>
        </p:spPr>
      </p:pic>
      <p:pic>
        <p:nvPicPr>
          <p:cNvPr id="2097161" name="Picture 5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32629" r="32629"/>
          <a:stretch>
            <a:fillRect/>
          </a:stretch>
        </p:blipFill>
        <p:spPr>
          <a:xfrm>
            <a:off x="390939" y="437322"/>
            <a:ext cx="2272747" cy="6035223"/>
          </a:xfrm>
          <a:prstGeom prst="rect"/>
        </p:spPr>
      </p:pic>
      <p:sp>
        <p:nvSpPr>
          <p:cNvPr id="1048588" name="TextBox 54"/>
          <p:cNvSpPr txBox="1"/>
          <p:nvPr/>
        </p:nvSpPr>
        <p:spPr>
          <a:xfrm>
            <a:off x="2796209" y="3933407"/>
            <a:ext cx="6258751" cy="188214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000" lang="en-US">
                <a:solidFill>
                  <a:schemeClr val="tx1"/>
                </a:solidFill>
              </a:rPr>
              <a:t>The</a:t>
            </a:r>
            <a:r>
              <a:rPr b="1" dirty="0" sz="4000" lang="en-US">
                <a:solidFill>
                  <a:schemeClr val="tx1"/>
                </a:solidFill>
              </a:rPr>
              <a:t> SECURITY GUARDS </a:t>
            </a:r>
            <a:r>
              <a:rPr dirty="0" sz="4000" lang="en-US"/>
              <a:t>keeps us safe. They </a:t>
            </a:r>
            <a:r>
              <a:rPr dirty="0" sz="4000" lang="en-US"/>
              <a:t>g</a:t>
            </a:r>
            <a:r>
              <a:rPr dirty="0" sz="4000" lang="en-US"/>
              <a:t>uard our house and society.</a:t>
            </a:r>
            <a:endParaRPr altLang="en-US" 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6776185" y="91581"/>
            <a:ext cx="2561925" cy="1207830"/>
          </a:xfrm>
          <a:prstGeom prst="rect"/>
          <a:noFill/>
          <a:ln>
            <a:noFill/>
          </a:ln>
        </p:spPr>
      </p:pic>
      <p:pic>
        <p:nvPicPr>
          <p:cNvPr id="2097163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15587" r="12898"/>
          <a:stretch>
            <a:fillRect/>
          </a:stretch>
        </p:blipFill>
        <p:spPr>
          <a:xfrm>
            <a:off x="4711914" y="1533420"/>
            <a:ext cx="3556187" cy="4994499"/>
          </a:xfrm>
          <a:prstGeom prst="rect"/>
        </p:spPr>
      </p:pic>
      <p:sp>
        <p:nvSpPr>
          <p:cNvPr id="1048589" name="TextBox 5"/>
          <p:cNvSpPr txBox="1"/>
          <p:nvPr/>
        </p:nvSpPr>
        <p:spPr>
          <a:xfrm>
            <a:off x="344556" y="1444487"/>
            <a:ext cx="4134680" cy="4053841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400" lang="en-US"/>
              <a:t>A </a:t>
            </a:r>
            <a:r>
              <a:rPr b="1" dirty="0" sz="4400" lang="en-US">
                <a:solidFill>
                  <a:schemeClr val="tx1"/>
                </a:solidFill>
              </a:rPr>
              <a:t>COBBLER</a:t>
            </a:r>
            <a:r>
              <a:rPr dirty="0" sz="4400" lang="en-US"/>
              <a:t> mends our shoes. </a:t>
            </a:r>
          </a:p>
          <a:p>
            <a:r>
              <a:rPr dirty="0" sz="4400" lang="en-US"/>
              <a:t>He uses needle and thread for this.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401827" y="110831"/>
            <a:ext cx="2204882" cy="947948"/>
          </a:xfrm>
          <a:prstGeom prst="rect"/>
          <a:noFill/>
          <a:ln>
            <a:noFill/>
          </a:ln>
        </p:spPr>
      </p:pic>
      <p:pic>
        <p:nvPicPr>
          <p:cNvPr id="209716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92082" y="360787"/>
            <a:ext cx="2295525" cy="1990725"/>
          </a:xfrm>
          <a:prstGeom prst="rect"/>
        </p:spPr>
      </p:pic>
      <p:sp>
        <p:nvSpPr>
          <p:cNvPr id="1048590" name="TextBox 8"/>
          <p:cNvSpPr txBox="1"/>
          <p:nvPr/>
        </p:nvSpPr>
        <p:spPr>
          <a:xfrm>
            <a:off x="458566" y="2711561"/>
            <a:ext cx="3498575" cy="3672841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000" lang="en-US"/>
              <a:t>A </a:t>
            </a:r>
            <a:r>
              <a:rPr b="1" dirty="0" sz="4000" lang="en-US">
                <a:solidFill>
                  <a:schemeClr val="tx1"/>
                </a:solidFill>
              </a:rPr>
              <a:t>FARMER </a:t>
            </a:r>
            <a:r>
              <a:rPr dirty="0" sz="4000" lang="en-US"/>
              <a:t>grows food for us like rice, wheat, vegetables, fruits etc.</a:t>
            </a:r>
          </a:p>
        </p:txBody>
      </p:sp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55818" y="1540088"/>
            <a:ext cx="5350891" cy="400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6843562" y="142981"/>
            <a:ext cx="2659822" cy="1223806"/>
          </a:xfrm>
          <a:prstGeom prst="rect"/>
          <a:noFill/>
          <a:ln>
            <a:noFill/>
          </a:ln>
        </p:spPr>
      </p:pic>
      <p:pic>
        <p:nvPicPr>
          <p:cNvPr id="2097168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11634"/>
          <a:stretch>
            <a:fillRect/>
          </a:stretch>
        </p:blipFill>
        <p:spPr>
          <a:xfrm>
            <a:off x="207674" y="0"/>
            <a:ext cx="3920379" cy="3736907"/>
          </a:xfrm>
          <a:prstGeom prst="rect"/>
        </p:spPr>
      </p:pic>
      <p:sp>
        <p:nvSpPr>
          <p:cNvPr id="1048591" name="TextBox 6"/>
          <p:cNvSpPr txBox="1"/>
          <p:nvPr/>
        </p:nvSpPr>
        <p:spPr>
          <a:xfrm>
            <a:off x="7435412" y="2305567"/>
            <a:ext cx="2353481" cy="298704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3200" lang="en-US">
                <a:solidFill>
                  <a:schemeClr val="tx1"/>
                </a:solidFill>
              </a:rPr>
              <a:t>A</a:t>
            </a:r>
            <a:r>
              <a:rPr b="1" dirty="0" sz="3200" lang="en-US">
                <a:solidFill>
                  <a:schemeClr val="tx1"/>
                </a:solidFill>
              </a:rPr>
              <a:t> </a:t>
            </a:r>
            <a:r>
              <a:rPr b="1" dirty="0" sz="3200" lang="en-US">
                <a:solidFill>
                  <a:schemeClr val="tx1"/>
                </a:solidFill>
              </a:rPr>
              <a:t>t</a:t>
            </a:r>
            <a:r>
              <a:rPr b="1" dirty="0" sz="3200" lang="en-US">
                <a:solidFill>
                  <a:schemeClr val="tx1"/>
                </a:solidFill>
              </a:rPr>
              <a:t>e</a:t>
            </a:r>
            <a:r>
              <a:rPr b="1" dirty="0" sz="3200" lang="en-US">
                <a:solidFill>
                  <a:schemeClr val="tx1"/>
                </a:solidFill>
              </a:rPr>
              <a:t>a</a:t>
            </a:r>
            <a:r>
              <a:rPr b="1" dirty="0" sz="3200" lang="en-US">
                <a:solidFill>
                  <a:schemeClr val="tx1"/>
                </a:solidFill>
              </a:rPr>
              <a:t>cher</a:t>
            </a:r>
            <a:r>
              <a:rPr b="1" dirty="0" sz="3200" lang="en-US">
                <a:solidFill>
                  <a:schemeClr val="tx1"/>
                </a:solidFill>
              </a:rPr>
              <a:t> </a:t>
            </a:r>
            <a:r>
              <a:rPr b="1" dirty="0" sz="3200" lang="en-US">
                <a:solidFill>
                  <a:schemeClr val="tx1"/>
                </a:solidFill>
              </a:rPr>
              <a:t>h</a:t>
            </a:r>
            <a:r>
              <a:rPr b="1" dirty="0" sz="3200" lang="en-US">
                <a:solidFill>
                  <a:schemeClr val="tx1"/>
                </a:solidFill>
              </a:rPr>
              <a:t>e</a:t>
            </a:r>
            <a:r>
              <a:rPr b="1" dirty="0" sz="3200" lang="en-US">
                <a:solidFill>
                  <a:schemeClr val="tx1"/>
                </a:solidFill>
              </a:rPr>
              <a:t>l</a:t>
            </a:r>
            <a:r>
              <a:rPr b="1" dirty="0" sz="3200" lang="en-US">
                <a:solidFill>
                  <a:schemeClr val="tx1"/>
                </a:solidFill>
              </a:rPr>
              <a:t>p</a:t>
            </a:r>
            <a:r>
              <a:rPr b="1" dirty="0" sz="3200" lang="en-US">
                <a:solidFill>
                  <a:schemeClr val="tx1"/>
                </a:solidFill>
              </a:rPr>
              <a:t> </a:t>
            </a:r>
            <a:r>
              <a:rPr dirty="0" sz="3200" lang="en-US"/>
              <a:t>children </a:t>
            </a:r>
            <a:r>
              <a:rPr dirty="0" sz="3200" lang="en-US"/>
              <a:t> </a:t>
            </a:r>
            <a:r>
              <a:rPr dirty="0" sz="3200" lang="en-US"/>
              <a:t>i</a:t>
            </a:r>
            <a:r>
              <a:rPr dirty="0" sz="3200" lang="en-US"/>
              <a:t>n</a:t>
            </a:r>
            <a:r>
              <a:rPr dirty="0" sz="3200" lang="en-US"/>
              <a:t> </a:t>
            </a:r>
            <a:r>
              <a:rPr dirty="0" sz="3200" lang="en-US"/>
              <a:t>reading, writing and spelling.</a:t>
            </a:r>
            <a:endParaRPr altLang="en-US" lang="zh-CN"/>
          </a:p>
        </p:txBody>
      </p:sp>
      <p:pic>
        <p:nvPicPr>
          <p:cNvPr id="209716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18053" y="3429000"/>
            <a:ext cx="3810000" cy="3175000"/>
          </a:xfrm>
          <a:prstGeom prst="rect"/>
        </p:spPr>
      </p:pic>
      <p:pic>
        <p:nvPicPr>
          <p:cNvPr id="2097170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843796" y="2305567"/>
            <a:ext cx="3412956" cy="429843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199697" y="207815"/>
            <a:ext cx="2445513" cy="1081969"/>
          </a:xfrm>
          <a:prstGeom prst="rect"/>
          <a:noFill/>
          <a:ln>
            <a:noFill/>
          </a:ln>
        </p:spPr>
      </p:pic>
      <p:pic>
        <p:nvPicPr>
          <p:cNvPr id="2097172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343" t="4445" r="6860" b="3961"/>
          <a:stretch>
            <a:fillRect/>
          </a:stretch>
        </p:blipFill>
        <p:spPr>
          <a:xfrm>
            <a:off x="7199697" y="2348564"/>
            <a:ext cx="2508460" cy="2677950"/>
          </a:xfrm>
          <a:prstGeom prst="rect"/>
        </p:spPr>
      </p:pic>
      <p:sp>
        <p:nvSpPr>
          <p:cNvPr id="1048592" name="TextBox 6"/>
          <p:cNvSpPr txBox="1"/>
          <p:nvPr/>
        </p:nvSpPr>
        <p:spPr>
          <a:xfrm>
            <a:off x="526396" y="405873"/>
            <a:ext cx="5936974" cy="2225040"/>
          </a:xfrm>
          <a:prstGeom prst="rect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600" lang="en-US">
                <a:solidFill>
                  <a:schemeClr val="tx1"/>
                </a:solidFill>
              </a:rPr>
              <a:t>A</a:t>
            </a:r>
            <a:r>
              <a:rPr dirty="0" sz="3600" lang="en-US">
                <a:solidFill>
                  <a:schemeClr val="tx1"/>
                </a:solidFill>
              </a:rPr>
              <a:t> </a:t>
            </a:r>
            <a:r>
              <a:rPr b="1" dirty="0" sz="3600" lang="en-US">
                <a:solidFill>
                  <a:schemeClr val="tx1"/>
                </a:solidFill>
              </a:rPr>
              <a:t>FIREMAN</a:t>
            </a:r>
            <a:r>
              <a:rPr dirty="0" sz="3600" lang="en-US">
                <a:solidFill>
                  <a:schemeClr val="tx1"/>
                </a:solidFill>
              </a:rPr>
              <a:t> fights with fire</a:t>
            </a:r>
            <a:r>
              <a:rPr dirty="0" sz="3600" lang="en-US">
                <a:solidFill>
                  <a:schemeClr val="tx1"/>
                </a:solidFill>
              </a:rPr>
              <a:t>.</a:t>
            </a:r>
            <a:r>
              <a:rPr dirty="0" sz="3600" lang="en-US">
                <a:solidFill>
                  <a:schemeClr val="tx1"/>
                </a:solidFill>
              </a:rPr>
              <a:t> They help our community by saving people from dangerous fire</a:t>
            </a:r>
            <a:r>
              <a:rPr dirty="0" sz="3600" lang="en-US">
                <a:solidFill>
                  <a:schemeClr val="tx1"/>
                </a:solidFill>
              </a:rPr>
              <a:t> </a:t>
            </a:r>
            <a:r>
              <a:rPr dirty="0" sz="3600" lang="en-US">
                <a:solidFill>
                  <a:schemeClr val="tx1"/>
                </a:solidFill>
              </a:rPr>
              <a:t>a</a:t>
            </a:r>
            <a:r>
              <a:rPr dirty="0" sz="3600" lang="en-US">
                <a:solidFill>
                  <a:schemeClr val="tx1"/>
                </a:solidFill>
              </a:rPr>
              <a:t>c</a:t>
            </a:r>
            <a:r>
              <a:rPr dirty="0" sz="3600" lang="en-US">
                <a:solidFill>
                  <a:schemeClr val="tx1"/>
                </a:solidFill>
              </a:rPr>
              <a:t>c</a:t>
            </a:r>
            <a:r>
              <a:rPr dirty="0" sz="3600" lang="en-US">
                <a:solidFill>
                  <a:schemeClr val="tx1"/>
                </a:solidFill>
              </a:rPr>
              <a:t>i</a:t>
            </a:r>
            <a:r>
              <a:rPr dirty="0" sz="3600" lang="en-US">
                <a:solidFill>
                  <a:schemeClr val="tx1"/>
                </a:solidFill>
              </a:rPr>
              <a:t>dent</a:t>
            </a:r>
            <a:r>
              <a:rPr dirty="0" sz="3600" lang="en-US">
                <a:solidFill>
                  <a:schemeClr val="tx1"/>
                </a:solidFill>
              </a:rPr>
              <a:t>s</a:t>
            </a:r>
            <a:r>
              <a:rPr dirty="0" sz="3600" lang="en-US">
                <a:solidFill>
                  <a:schemeClr val="tx1"/>
                </a:solidFill>
              </a:rPr>
              <a:t>.</a:t>
            </a:r>
            <a:endParaRPr altLang="en-US" lang="zh-CN"/>
          </a:p>
        </p:txBody>
      </p:sp>
      <p:pic>
        <p:nvPicPr>
          <p:cNvPr id="209717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44556" y="2924600"/>
            <a:ext cx="6645209" cy="373793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7395394" y="234213"/>
            <a:ext cx="2273431" cy="1200329"/>
          </a:xfrm>
          <a:prstGeom prst="rect"/>
          <a:noFill/>
          <a:ln>
            <a:noFill/>
          </a:ln>
        </p:spPr>
      </p:pic>
      <p:pic>
        <p:nvPicPr>
          <p:cNvPr id="2097175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37568" t="9275" r="37568" b="50000"/>
          <a:stretch>
            <a:fillRect/>
          </a:stretch>
        </p:blipFill>
        <p:spPr>
          <a:xfrm>
            <a:off x="7246650" y="1351129"/>
            <a:ext cx="2570921" cy="5334000"/>
          </a:xfrm>
          <a:prstGeom prst="rect"/>
        </p:spPr>
      </p:pic>
      <p:sp>
        <p:nvSpPr>
          <p:cNvPr id="1048593" name="TextBox 6"/>
          <p:cNvSpPr txBox="1"/>
          <p:nvPr/>
        </p:nvSpPr>
        <p:spPr>
          <a:xfrm>
            <a:off x="238261" y="234214"/>
            <a:ext cx="5565912" cy="115824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en-US">
                <a:solidFill>
                  <a:schemeClr val="tx1"/>
                </a:solidFill>
              </a:rPr>
              <a:t>A </a:t>
            </a:r>
            <a:r>
              <a:rPr b="1" dirty="0" sz="2400" lang="en-US">
                <a:solidFill>
                  <a:schemeClr val="tx1"/>
                </a:solidFill>
              </a:rPr>
              <a:t>POLICE MAN </a:t>
            </a:r>
            <a:r>
              <a:rPr dirty="0" sz="2400" lang="en-US"/>
              <a:t>work to keep us safe. They put bad people in the jail. They also maintain law and order in the city.</a:t>
            </a:r>
          </a:p>
        </p:txBody>
      </p:sp>
      <p:pic>
        <p:nvPicPr>
          <p:cNvPr id="2097176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12322" t="12860" r="11171" b="9935"/>
          <a:stretch>
            <a:fillRect/>
          </a:stretch>
        </p:blipFill>
        <p:spPr>
          <a:xfrm>
            <a:off x="556453" y="1864627"/>
            <a:ext cx="4784034" cy="482772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OCAC</dc:creator>
  <cp:lastModifiedBy>Nibedita Mishra</cp:lastModifiedBy>
  <dcterms:created xsi:type="dcterms:W3CDTF">2020-08-12T04:11:58Z</dcterms:created>
  <dcterms:modified xsi:type="dcterms:W3CDTF">2021-12-06T05:57:17Z</dcterms:modified>
</cp:coreProperties>
</file>