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6780" y="1737486"/>
            <a:ext cx="5851525" cy="391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0934" y="877061"/>
            <a:ext cx="8622131" cy="2219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6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1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1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22669" y="214261"/>
            <a:ext cx="1578355" cy="783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ROLE </a:t>
            </a:r>
            <a:r>
              <a:rPr dirty="0" spc="-5"/>
              <a:t>OF </a:t>
            </a:r>
            <a:r>
              <a:rPr dirty="0" spc="-10"/>
              <a:t>GOVT </a:t>
            </a:r>
            <a:r>
              <a:rPr dirty="0"/>
              <a:t>IN </a:t>
            </a:r>
            <a:r>
              <a:rPr dirty="0" spc="-5"/>
              <a:t>THE DEVT OF THE</a:t>
            </a:r>
            <a:r>
              <a:rPr dirty="0" spc="50"/>
              <a:t> </a:t>
            </a:r>
            <a:r>
              <a:rPr dirty="0" spc="-5"/>
              <a:t>COUNTRY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01367" y="2126107"/>
            <a:ext cx="4359275" cy="1398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44475">
              <a:lnSpc>
                <a:spcPct val="100000"/>
              </a:lnSpc>
              <a:spcBef>
                <a:spcPts val="100"/>
              </a:spcBef>
            </a:pPr>
            <a:r>
              <a:rPr dirty="0" sz="2000" spc="-5">
                <a:latin typeface="Carlito"/>
                <a:cs typeface="Carlito"/>
              </a:rPr>
              <a:t>SOCIAL</a:t>
            </a:r>
            <a:r>
              <a:rPr dirty="0" sz="2000" spc="-40">
                <a:latin typeface="Carlito"/>
                <a:cs typeface="Carlito"/>
              </a:rPr>
              <a:t> </a:t>
            </a:r>
            <a:r>
              <a:rPr dirty="0" sz="2000" spc="-5">
                <a:latin typeface="Carlito"/>
                <a:cs typeface="Carlito"/>
              </a:rPr>
              <a:t>SECTOR</a:t>
            </a:r>
            <a:endParaRPr sz="2000">
              <a:latin typeface="Carlito"/>
              <a:cs typeface="Carlito"/>
            </a:endParaRPr>
          </a:p>
          <a:p>
            <a:pPr marL="12700" marR="2491105">
              <a:lnSpc>
                <a:spcPct val="100000"/>
              </a:lnSpc>
              <a:spcBef>
                <a:spcPts val="1689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CIVICS 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NUMBER:8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 NAME </a:t>
            </a:r>
            <a:r>
              <a:rPr dirty="0" sz="1400" spc="-5" b="1">
                <a:latin typeface="Arial"/>
                <a:cs typeface="Arial"/>
              </a:rPr>
              <a:t>:ROLE </a:t>
            </a:r>
            <a:r>
              <a:rPr dirty="0" sz="1400" b="1">
                <a:latin typeface="Arial"/>
                <a:cs typeface="Arial"/>
              </a:rPr>
              <a:t>OF GOVT IN </a:t>
            </a:r>
            <a:r>
              <a:rPr dirty="0" sz="1400" spc="-5" b="1">
                <a:latin typeface="Arial"/>
                <a:cs typeface="Arial"/>
              </a:rPr>
              <a:t>THE </a:t>
            </a:r>
            <a:r>
              <a:rPr dirty="0" sz="1400" b="1">
                <a:latin typeface="Arial"/>
                <a:cs typeface="Arial"/>
              </a:rPr>
              <a:t>DEVT OF 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COUNTRY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225678"/>
            <a:ext cx="438340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/>
              <a:t>ROLE </a:t>
            </a:r>
            <a:r>
              <a:rPr dirty="0" sz="1800" spc="-5"/>
              <a:t>OF GOVT </a:t>
            </a:r>
            <a:r>
              <a:rPr dirty="0" sz="1800"/>
              <a:t>IN </a:t>
            </a:r>
            <a:r>
              <a:rPr dirty="0" sz="1800" spc="-5"/>
              <a:t>THE </a:t>
            </a:r>
            <a:r>
              <a:rPr dirty="0" sz="1800"/>
              <a:t>DEVT </a:t>
            </a:r>
            <a:r>
              <a:rPr dirty="0" sz="1800" spc="-5"/>
              <a:t>OF THE </a:t>
            </a:r>
            <a:r>
              <a:rPr dirty="0" sz="1800" spc="-10"/>
              <a:t>COUNTRY  </a:t>
            </a:r>
            <a:r>
              <a:rPr dirty="0" sz="1800" spc="-5">
                <a:solidFill>
                  <a:srgbClr val="000000"/>
                </a:solidFill>
              </a:rPr>
              <a:t>SOCIAL</a:t>
            </a:r>
            <a:r>
              <a:rPr dirty="0" sz="1800" spc="-20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SECTOR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7736205" y="499998"/>
            <a:ext cx="10134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FF0000"/>
                </a:solidFill>
                <a:latin typeface="Carlito"/>
                <a:cs typeface="Carlito"/>
              </a:rPr>
              <a:t>SESSION-5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1536" y="888618"/>
            <a:ext cx="8435975" cy="39281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Carlito"/>
                <a:cs typeface="Carlito"/>
              </a:rPr>
              <a:t>Social</a:t>
            </a:r>
            <a:r>
              <a:rPr dirty="0" sz="1600" spc="-30" b="1">
                <a:latin typeface="Carlito"/>
                <a:cs typeface="Carlito"/>
              </a:rPr>
              <a:t> </a:t>
            </a:r>
            <a:r>
              <a:rPr dirty="0" sz="1600" spc="-5" b="1">
                <a:latin typeface="Carlito"/>
                <a:cs typeface="Carlito"/>
              </a:rPr>
              <a:t>Sector</a:t>
            </a:r>
            <a:endParaRPr sz="1600">
              <a:latin typeface="Carlito"/>
              <a:cs typeface="Carlito"/>
            </a:endParaRPr>
          </a:p>
          <a:p>
            <a:pPr marL="12700" marR="15113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The </a:t>
            </a:r>
            <a:r>
              <a:rPr dirty="0" sz="1600" spc="-10">
                <a:latin typeface="Carlito"/>
                <a:cs typeface="Carlito"/>
              </a:rPr>
              <a:t>social sector </a:t>
            </a:r>
            <a:r>
              <a:rPr dirty="0" sz="1600" spc="-5">
                <a:latin typeface="Carlito"/>
                <a:cs typeface="Carlito"/>
              </a:rPr>
              <a:t>refers to </a:t>
            </a:r>
            <a:r>
              <a:rPr dirty="0" sz="1600">
                <a:latin typeface="Carlito"/>
                <a:cs typeface="Carlito"/>
              </a:rPr>
              <a:t>all </a:t>
            </a:r>
            <a:r>
              <a:rPr dirty="0" sz="1600" spc="-5">
                <a:latin typeface="Carlito"/>
                <a:cs typeface="Carlito"/>
              </a:rPr>
              <a:t>those non-profit motivated activities which attempt to improve </a:t>
            </a:r>
            <a:r>
              <a:rPr dirty="0" sz="1600" spc="-10">
                <a:latin typeface="Carlito"/>
                <a:cs typeface="Carlito"/>
              </a:rPr>
              <a:t>the  </a:t>
            </a:r>
            <a:r>
              <a:rPr dirty="0" sz="1600" spc="-5">
                <a:latin typeface="Carlito"/>
                <a:cs typeface="Carlito"/>
              </a:rPr>
              <a:t>quality of life of the people by providing better access to education, health, drinking water and basic  sanitation.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5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60">
                <a:latin typeface="Arial"/>
                <a:cs typeface="Arial"/>
              </a:rPr>
              <a:t>India’s</a:t>
            </a:r>
            <a:r>
              <a:rPr dirty="0" sz="1600" spc="-120">
                <a:latin typeface="Arial"/>
                <a:cs typeface="Arial"/>
              </a:rPr>
              <a:t> </a:t>
            </a:r>
            <a:r>
              <a:rPr dirty="0" sz="1600" spc="-35">
                <a:latin typeface="Arial"/>
                <a:cs typeface="Arial"/>
              </a:rPr>
              <a:t>industrial</a:t>
            </a:r>
            <a:r>
              <a:rPr dirty="0" sz="1600" spc="-100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and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agricultural</a:t>
            </a:r>
            <a:r>
              <a:rPr dirty="0" sz="1600" spc="-10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output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is</a:t>
            </a:r>
            <a:r>
              <a:rPr dirty="0" sz="1600" spc="-90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growing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but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114">
                <a:latin typeface="Arial"/>
                <a:cs typeface="Arial"/>
              </a:rPr>
              <a:t>so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is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its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35">
                <a:latin typeface="Arial"/>
                <a:cs typeface="Arial"/>
              </a:rPr>
              <a:t>population.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While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35">
                <a:latin typeface="Arial"/>
                <a:cs typeface="Arial"/>
              </a:rPr>
              <a:t>this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120">
                <a:latin typeface="Arial"/>
                <a:cs typeface="Arial"/>
              </a:rPr>
              <a:t>has</a:t>
            </a:r>
            <a:r>
              <a:rPr dirty="0" sz="1600" spc="-95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certainly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50">
                <a:latin typeface="Arial"/>
                <a:cs typeface="Arial"/>
              </a:rPr>
              <a:t>led  </a:t>
            </a:r>
            <a:r>
              <a:rPr dirty="0" sz="1600" spc="-5">
                <a:latin typeface="Carlito"/>
                <a:cs typeface="Carlito"/>
              </a:rPr>
              <a:t>to </a:t>
            </a:r>
            <a:r>
              <a:rPr dirty="0" sz="1600" spc="-10">
                <a:latin typeface="Carlito"/>
                <a:cs typeface="Carlito"/>
              </a:rPr>
              <a:t>economic </a:t>
            </a:r>
            <a:r>
              <a:rPr dirty="0" sz="1600" spc="-5">
                <a:latin typeface="Carlito"/>
                <a:cs typeface="Carlito"/>
              </a:rPr>
              <a:t>prosperity., it has also created a sharp increase in our demand for basic amenities like  drinkable water, sanitation, shelter and access to educational and medical facilities.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600" spc="-10" b="1">
                <a:latin typeface="Carlito"/>
                <a:cs typeface="Carlito"/>
              </a:rPr>
              <a:t>Drinkable</a:t>
            </a:r>
            <a:r>
              <a:rPr dirty="0" sz="1600" spc="5" b="1">
                <a:latin typeface="Carlito"/>
                <a:cs typeface="Carlito"/>
              </a:rPr>
              <a:t> </a:t>
            </a:r>
            <a:r>
              <a:rPr dirty="0" sz="1600" spc="-10" b="1">
                <a:latin typeface="Carlito"/>
                <a:cs typeface="Carlito"/>
              </a:rPr>
              <a:t>water.</a:t>
            </a:r>
            <a:endParaRPr sz="1600">
              <a:latin typeface="Carlito"/>
              <a:cs typeface="Carlito"/>
            </a:endParaRPr>
          </a:p>
          <a:p>
            <a:pPr marL="12700" marR="580390">
              <a:lnSpc>
                <a:spcPct val="100000"/>
              </a:lnSpc>
            </a:pPr>
            <a:r>
              <a:rPr dirty="0" sz="1600" spc="-5">
                <a:latin typeface="Carlito"/>
                <a:cs typeface="Carlito"/>
              </a:rPr>
              <a:t>Only 1 % of the water is drinkable and a sizable </a:t>
            </a:r>
            <a:r>
              <a:rPr dirty="0" sz="1600" spc="-10">
                <a:latin typeface="Carlito"/>
                <a:cs typeface="Carlito"/>
              </a:rPr>
              <a:t>portion </a:t>
            </a:r>
            <a:r>
              <a:rPr dirty="0" sz="1600" spc="-5">
                <a:latin typeface="Carlito"/>
                <a:cs typeface="Carlito"/>
              </a:rPr>
              <a:t>of this limited supply of water has </a:t>
            </a:r>
            <a:r>
              <a:rPr dirty="0" sz="1600" spc="-10">
                <a:latin typeface="Carlito"/>
                <a:cs typeface="Carlito"/>
              </a:rPr>
              <a:t>been  </a:t>
            </a:r>
            <a:r>
              <a:rPr dirty="0" sz="1600" spc="-5">
                <a:latin typeface="Carlito"/>
                <a:cs typeface="Carlito"/>
              </a:rPr>
              <a:t>contaminated by </a:t>
            </a:r>
            <a:r>
              <a:rPr dirty="0" sz="1600" spc="-10">
                <a:latin typeface="Carlito"/>
                <a:cs typeface="Carlito"/>
              </a:rPr>
              <a:t>sewage </a:t>
            </a:r>
            <a:r>
              <a:rPr dirty="0" sz="1600" spc="-5">
                <a:latin typeface="Carlito"/>
                <a:cs typeface="Carlito"/>
              </a:rPr>
              <a:t>and industrial pollutants</a:t>
            </a:r>
            <a:r>
              <a:rPr dirty="0" sz="1600" spc="-6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.</a:t>
            </a:r>
            <a:endParaRPr sz="1600">
              <a:latin typeface="Carlito"/>
              <a:cs typeface="Carlito"/>
            </a:endParaRPr>
          </a:p>
          <a:p>
            <a:pPr marL="12700" marR="351155">
              <a:lnSpc>
                <a:spcPct val="100000"/>
              </a:lnSpc>
            </a:pPr>
            <a:r>
              <a:rPr dirty="0" sz="1600" spc="-10">
                <a:latin typeface="Carlito"/>
                <a:cs typeface="Carlito"/>
              </a:rPr>
              <a:t>Across </a:t>
            </a:r>
            <a:r>
              <a:rPr dirty="0" sz="1600" spc="-5">
                <a:latin typeface="Carlito"/>
                <a:cs typeface="Carlito"/>
              </a:rPr>
              <a:t>the world more than </a:t>
            </a:r>
            <a:r>
              <a:rPr dirty="0" sz="1600" spc="-10">
                <a:latin typeface="Carlito"/>
                <a:cs typeface="Carlito"/>
              </a:rPr>
              <a:t>one </a:t>
            </a:r>
            <a:r>
              <a:rPr dirty="0" sz="1600" spc="-5">
                <a:latin typeface="Carlito"/>
                <a:cs typeface="Carlito"/>
              </a:rPr>
              <a:t>million children under the age of five die each year </a:t>
            </a:r>
            <a:r>
              <a:rPr dirty="0" sz="1600" spc="-10">
                <a:latin typeface="Carlito"/>
                <a:cs typeface="Carlito"/>
              </a:rPr>
              <a:t>due </a:t>
            </a:r>
            <a:r>
              <a:rPr dirty="0" sz="1600" spc="-5">
                <a:latin typeface="Carlito"/>
                <a:cs typeface="Carlito"/>
              </a:rPr>
              <a:t>to </a:t>
            </a:r>
            <a:r>
              <a:rPr dirty="0" sz="1600" spc="5">
                <a:latin typeface="Carlito"/>
                <a:cs typeface="Carlito"/>
              </a:rPr>
              <a:t>water-  </a:t>
            </a:r>
            <a:r>
              <a:rPr dirty="0" sz="1600" spc="-10">
                <a:latin typeface="Carlito"/>
                <a:cs typeface="Carlito"/>
              </a:rPr>
              <a:t>borne diseases. </a:t>
            </a:r>
            <a:r>
              <a:rPr dirty="0" sz="1600" spc="-5">
                <a:latin typeface="Carlito"/>
                <a:cs typeface="Carlito"/>
              </a:rPr>
              <a:t>So </a:t>
            </a:r>
            <a:r>
              <a:rPr dirty="0" sz="1600" spc="-10">
                <a:latin typeface="Carlito"/>
                <a:cs typeface="Carlito"/>
              </a:rPr>
              <a:t>our </a:t>
            </a:r>
            <a:r>
              <a:rPr dirty="0" sz="1600" spc="-5">
                <a:latin typeface="Carlito"/>
                <a:cs typeface="Carlito"/>
              </a:rPr>
              <a:t>Govt has taken </a:t>
            </a:r>
            <a:r>
              <a:rPr dirty="0" sz="1600" spc="-10">
                <a:latin typeface="Carlito"/>
                <a:cs typeface="Carlito"/>
              </a:rPr>
              <a:t>several projects </a:t>
            </a:r>
            <a:r>
              <a:rPr dirty="0" sz="1600" spc="-5">
                <a:latin typeface="Carlito"/>
                <a:cs typeface="Carlito"/>
              </a:rPr>
              <a:t>to </a:t>
            </a:r>
            <a:r>
              <a:rPr dirty="0" sz="1600" spc="-10">
                <a:latin typeface="Carlito"/>
                <a:cs typeface="Carlito"/>
              </a:rPr>
              <a:t>bring </a:t>
            </a:r>
            <a:r>
              <a:rPr dirty="0" sz="1600" spc="-5">
                <a:latin typeface="Carlito"/>
                <a:cs typeface="Carlito"/>
              </a:rPr>
              <a:t>clean drinking water to the </a:t>
            </a:r>
            <a:r>
              <a:rPr dirty="0" sz="1600" spc="-10">
                <a:latin typeface="Carlito"/>
                <a:cs typeface="Carlito"/>
              </a:rPr>
              <a:t>people  </a:t>
            </a:r>
            <a:r>
              <a:rPr dirty="0" sz="1600">
                <a:latin typeface="Carlito"/>
                <a:cs typeface="Carlito"/>
              </a:rPr>
              <a:t>Multi- </a:t>
            </a:r>
            <a:r>
              <a:rPr dirty="0" sz="1600" spc="-10">
                <a:latin typeface="Carlito"/>
                <a:cs typeface="Carlito"/>
              </a:rPr>
              <a:t>purpose projects </a:t>
            </a:r>
            <a:r>
              <a:rPr dirty="0" sz="1600" spc="-5">
                <a:latin typeface="Carlito"/>
                <a:cs typeface="Carlito"/>
              </a:rPr>
              <a:t>have </a:t>
            </a:r>
            <a:r>
              <a:rPr dirty="0" sz="1600" spc="-10">
                <a:latin typeface="Carlito"/>
                <a:cs typeface="Carlito"/>
              </a:rPr>
              <a:t>been </a:t>
            </a:r>
            <a:r>
              <a:rPr dirty="0" sz="1600" spc="-5">
                <a:latin typeface="Carlito"/>
                <a:cs typeface="Carlito"/>
              </a:rPr>
              <a:t>started and water from dams is supplied to cities, towns and  </a:t>
            </a:r>
            <a:r>
              <a:rPr dirty="0" sz="1600">
                <a:latin typeface="Carlito"/>
                <a:cs typeface="Carlito"/>
              </a:rPr>
              <a:t>villages, </a:t>
            </a:r>
            <a:r>
              <a:rPr dirty="0" sz="1600" spc="-5">
                <a:latin typeface="Carlito"/>
                <a:cs typeface="Carlito"/>
              </a:rPr>
              <a:t>Hand pumps have </a:t>
            </a:r>
            <a:r>
              <a:rPr dirty="0" sz="1600" spc="-10">
                <a:latin typeface="Carlito"/>
                <a:cs typeface="Carlito"/>
              </a:rPr>
              <a:t>been</a:t>
            </a:r>
            <a:r>
              <a:rPr dirty="0" sz="1600" spc="-4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installed.</a:t>
            </a:r>
            <a:endParaRPr sz="1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536" y="202438"/>
            <a:ext cx="48037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/>
              <a:t>ROLE </a:t>
            </a:r>
            <a:r>
              <a:rPr dirty="0" sz="1800" spc="-5"/>
              <a:t>OF THE GOVT </a:t>
            </a:r>
            <a:r>
              <a:rPr dirty="0" sz="1800"/>
              <a:t>IN </a:t>
            </a:r>
            <a:r>
              <a:rPr dirty="0" sz="1800" spc="-5"/>
              <a:t>THE </a:t>
            </a:r>
            <a:r>
              <a:rPr dirty="0" sz="1800"/>
              <a:t>DEVT </a:t>
            </a:r>
            <a:r>
              <a:rPr dirty="0" sz="1800" spc="-5"/>
              <a:t>OF THE </a:t>
            </a:r>
            <a:r>
              <a:rPr dirty="0" sz="1800" spc="-10"/>
              <a:t>COUNTRY  </a:t>
            </a:r>
            <a:r>
              <a:rPr dirty="0" sz="1800" spc="-5">
                <a:solidFill>
                  <a:srgbClr val="000000"/>
                </a:solidFill>
              </a:rPr>
              <a:t>SOCIAL</a:t>
            </a:r>
            <a:r>
              <a:rPr dirty="0" sz="1800" spc="-20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SECTOR</a:t>
            </a:r>
            <a:endParaRPr sz="18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112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EDUCATION.</a:t>
            </a:r>
          </a:p>
          <a:p>
            <a:pPr marL="27305" marR="5080">
              <a:lnSpc>
                <a:spcPct val="100000"/>
              </a:lnSpc>
            </a:pPr>
            <a:r>
              <a:rPr dirty="0" spc="-5" b="0">
                <a:latin typeface="Carlito"/>
                <a:cs typeface="Carlito"/>
              </a:rPr>
              <a:t>The Govt of India has played an important </a:t>
            </a:r>
            <a:r>
              <a:rPr dirty="0" spc="-10" b="0">
                <a:latin typeface="Carlito"/>
                <a:cs typeface="Carlito"/>
              </a:rPr>
              <a:t>role </a:t>
            </a:r>
            <a:r>
              <a:rPr dirty="0" spc="-5" b="0">
                <a:latin typeface="Carlito"/>
                <a:cs typeface="Carlito"/>
              </a:rPr>
              <a:t>in the </a:t>
            </a:r>
            <a:r>
              <a:rPr dirty="0" spc="-10" b="0">
                <a:latin typeface="Carlito"/>
                <a:cs typeface="Carlito"/>
              </a:rPr>
              <a:t>spread </a:t>
            </a:r>
            <a:r>
              <a:rPr dirty="0" spc="-5" b="0">
                <a:latin typeface="Carlito"/>
                <a:cs typeface="Carlito"/>
              </a:rPr>
              <a:t>of Education in </a:t>
            </a:r>
            <a:r>
              <a:rPr dirty="0" spc="-10" b="0">
                <a:latin typeface="Carlito"/>
                <a:cs typeface="Carlito"/>
              </a:rPr>
              <a:t>post </a:t>
            </a:r>
            <a:r>
              <a:rPr dirty="0" spc="-95" b="0">
                <a:latin typeface="Arial"/>
                <a:cs typeface="Arial"/>
              </a:rPr>
              <a:t>– </a:t>
            </a:r>
            <a:r>
              <a:rPr dirty="0" spc="-5" b="0">
                <a:latin typeface="Carlito"/>
                <a:cs typeface="Carlito"/>
              </a:rPr>
              <a:t>independence India ,  The important </a:t>
            </a:r>
            <a:r>
              <a:rPr dirty="0" spc="-10" b="0">
                <a:latin typeface="Carlito"/>
                <a:cs typeface="Carlito"/>
              </a:rPr>
              <a:t>steps</a:t>
            </a:r>
            <a:r>
              <a:rPr dirty="0" spc="-5" b="0">
                <a:latin typeface="Carlito"/>
                <a:cs typeface="Carlito"/>
              </a:rPr>
              <a:t> are</a:t>
            </a:r>
          </a:p>
          <a:p>
            <a:pPr marL="224790" indent="-198120">
              <a:lnSpc>
                <a:spcPct val="100000"/>
              </a:lnSpc>
              <a:buAutoNum type="arabicPeriod"/>
              <a:tabLst>
                <a:tab pos="225425" algn="l"/>
              </a:tabLst>
            </a:pPr>
            <a:r>
              <a:rPr dirty="0" spc="-10" b="0">
                <a:latin typeface="Carlito"/>
                <a:cs typeface="Carlito"/>
              </a:rPr>
              <a:t>Each </a:t>
            </a:r>
            <a:r>
              <a:rPr dirty="0" spc="-5" b="0">
                <a:latin typeface="Carlito"/>
                <a:cs typeface="Carlito"/>
              </a:rPr>
              <a:t>state govt was given the responsibility to </a:t>
            </a:r>
            <a:r>
              <a:rPr dirty="0" spc="-10" b="0">
                <a:latin typeface="Carlito"/>
                <a:cs typeface="Carlito"/>
              </a:rPr>
              <a:t>develop </a:t>
            </a:r>
            <a:r>
              <a:rPr dirty="0" spc="-5" b="0">
                <a:latin typeface="Carlito"/>
                <a:cs typeface="Carlito"/>
              </a:rPr>
              <a:t>education within the</a:t>
            </a:r>
            <a:r>
              <a:rPr dirty="0" spc="85" b="0">
                <a:latin typeface="Carlito"/>
                <a:cs typeface="Carlito"/>
              </a:rPr>
              <a:t> </a:t>
            </a:r>
            <a:r>
              <a:rPr dirty="0" spc="-5" b="0">
                <a:latin typeface="Carlito"/>
                <a:cs typeface="Carlito"/>
              </a:rPr>
              <a:t>state.</a:t>
            </a:r>
          </a:p>
          <a:p>
            <a:pPr marL="224790" indent="-198120">
              <a:lnSpc>
                <a:spcPct val="100000"/>
              </a:lnSpc>
              <a:buAutoNum type="arabicPeriod"/>
              <a:tabLst>
                <a:tab pos="225425" algn="l"/>
              </a:tabLst>
            </a:pPr>
            <a:r>
              <a:rPr dirty="0" spc="-5" b="0">
                <a:latin typeface="Carlito"/>
                <a:cs typeface="Carlito"/>
              </a:rPr>
              <a:t>The state govt started </a:t>
            </a:r>
            <a:r>
              <a:rPr dirty="0" spc="-10" b="0">
                <a:latin typeface="Carlito"/>
                <a:cs typeface="Carlito"/>
              </a:rPr>
              <a:t>schools </a:t>
            </a:r>
            <a:r>
              <a:rPr dirty="0" spc="-5" b="0">
                <a:latin typeface="Carlito"/>
                <a:cs typeface="Carlito"/>
              </a:rPr>
              <a:t>where nominal fees were</a:t>
            </a:r>
            <a:r>
              <a:rPr dirty="0" spc="135" b="0">
                <a:latin typeface="Carlito"/>
                <a:cs typeface="Carlito"/>
              </a:rPr>
              <a:t> </a:t>
            </a:r>
            <a:r>
              <a:rPr dirty="0" spc="-5" b="0">
                <a:latin typeface="Carlito"/>
                <a:cs typeface="Carlito"/>
              </a:rPr>
              <a:t>charged.</a:t>
            </a:r>
          </a:p>
          <a:p>
            <a:pPr marL="224790" indent="-198120">
              <a:lnSpc>
                <a:spcPct val="100000"/>
              </a:lnSpc>
              <a:buAutoNum type="arabicPeriod"/>
              <a:tabLst>
                <a:tab pos="225425" algn="l"/>
              </a:tabLst>
            </a:pPr>
            <a:r>
              <a:rPr dirty="0" spc="-5" b="0">
                <a:latin typeface="Carlito"/>
                <a:cs typeface="Carlito"/>
              </a:rPr>
              <a:t>Various </a:t>
            </a:r>
            <a:r>
              <a:rPr dirty="0" spc="-10" b="0">
                <a:latin typeface="Carlito"/>
                <a:cs typeface="Carlito"/>
              </a:rPr>
              <a:t>schemes </a:t>
            </a:r>
            <a:r>
              <a:rPr dirty="0" spc="-5" b="0">
                <a:latin typeface="Carlito"/>
                <a:cs typeface="Carlito"/>
              </a:rPr>
              <a:t>were started to encourage parents to </a:t>
            </a:r>
            <a:r>
              <a:rPr dirty="0" spc="-10" b="0">
                <a:latin typeface="Carlito"/>
                <a:cs typeface="Carlito"/>
              </a:rPr>
              <a:t>send </a:t>
            </a:r>
            <a:r>
              <a:rPr dirty="0" spc="-5" b="0">
                <a:latin typeface="Carlito"/>
                <a:cs typeface="Carlito"/>
              </a:rPr>
              <a:t>their children to </a:t>
            </a:r>
            <a:r>
              <a:rPr dirty="0" spc="-10" b="0">
                <a:latin typeface="Carlito"/>
                <a:cs typeface="Carlito"/>
              </a:rPr>
              <a:t>school </a:t>
            </a:r>
            <a:r>
              <a:rPr dirty="0" spc="-5" b="0">
                <a:latin typeface="Carlito"/>
                <a:cs typeface="Carlito"/>
              </a:rPr>
              <a:t>especially</a:t>
            </a:r>
            <a:r>
              <a:rPr dirty="0" spc="250" b="0">
                <a:latin typeface="Carlito"/>
                <a:cs typeface="Carlito"/>
              </a:rPr>
              <a:t> </a:t>
            </a:r>
            <a:r>
              <a:rPr dirty="0" spc="-5" b="0">
                <a:latin typeface="Carlito"/>
                <a:cs typeface="Carlito"/>
              </a:rPr>
              <a:t>girls</a:t>
            </a:r>
          </a:p>
          <a:p>
            <a:pPr marL="224790" indent="-19812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25425" algn="l"/>
              </a:tabLst>
            </a:pPr>
            <a:r>
              <a:rPr dirty="0" spc="-5" b="0">
                <a:latin typeface="Carlito"/>
                <a:cs typeface="Carlito"/>
              </a:rPr>
              <a:t>Started Sarva Shiksha Abhiyan to improve quality of</a:t>
            </a:r>
            <a:r>
              <a:rPr dirty="0" spc="20" b="0">
                <a:latin typeface="Carlito"/>
                <a:cs typeface="Carlito"/>
              </a:rPr>
              <a:t> </a:t>
            </a:r>
            <a:r>
              <a:rPr dirty="0" spc="-5" b="0">
                <a:latin typeface="Carlito"/>
                <a:cs typeface="Carlito"/>
              </a:rPr>
              <a:t>learning</a:t>
            </a:r>
          </a:p>
          <a:p>
            <a:pPr marL="27305" marR="240665">
              <a:lnSpc>
                <a:spcPct val="100000"/>
              </a:lnSpc>
              <a:buAutoNum type="arabicPeriod"/>
              <a:tabLst>
                <a:tab pos="225425" algn="l"/>
              </a:tabLst>
            </a:pPr>
            <a:r>
              <a:rPr dirty="0" spc="-5" b="0">
                <a:latin typeface="Carlito"/>
                <a:cs typeface="Carlito"/>
              </a:rPr>
              <a:t>Started Navodaya Vidyalaya in 20 districts having concentration of </a:t>
            </a:r>
            <a:r>
              <a:rPr dirty="0" spc="-10" b="0">
                <a:latin typeface="Carlito"/>
                <a:cs typeface="Carlito"/>
              </a:rPr>
              <a:t>scheduled </a:t>
            </a:r>
            <a:r>
              <a:rPr dirty="0" spc="-5" b="0">
                <a:latin typeface="Carlito"/>
                <a:cs typeface="Carlito"/>
              </a:rPr>
              <a:t>castes and </a:t>
            </a:r>
            <a:r>
              <a:rPr dirty="0" spc="-10" b="0">
                <a:latin typeface="Carlito"/>
                <a:cs typeface="Carlito"/>
              </a:rPr>
              <a:t>scheduled  </a:t>
            </a:r>
            <a:r>
              <a:rPr dirty="0" spc="-5" b="0">
                <a:latin typeface="Carlito"/>
                <a:cs typeface="Carlito"/>
              </a:rPr>
              <a:t>tribes.</a:t>
            </a:r>
          </a:p>
        </p:txBody>
      </p:sp>
      <p:sp>
        <p:nvSpPr>
          <p:cNvPr id="4" name="object 4"/>
          <p:cNvSpPr/>
          <p:nvPr/>
        </p:nvSpPr>
        <p:spPr>
          <a:xfrm>
            <a:off x="307327" y="3333470"/>
            <a:ext cx="3165093" cy="15438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683000" y="3356686"/>
            <a:ext cx="3829050" cy="15900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92734"/>
            <a:ext cx="58502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ROLE OF THE </a:t>
            </a:r>
            <a:r>
              <a:rPr dirty="0" sz="1800">
                <a:latin typeface="Arial"/>
                <a:cs typeface="Arial"/>
              </a:rPr>
              <a:t>GOVT </a:t>
            </a:r>
            <a:r>
              <a:rPr dirty="0" sz="1800" spc="-5">
                <a:latin typeface="Arial"/>
                <a:cs typeface="Arial"/>
              </a:rPr>
              <a:t>IN </a:t>
            </a:r>
            <a:r>
              <a:rPr dirty="0" sz="1800">
                <a:latin typeface="Arial"/>
                <a:cs typeface="Arial"/>
              </a:rPr>
              <a:t>THE DEVT OF THE</a:t>
            </a:r>
            <a:r>
              <a:rPr dirty="0" sz="1800" spc="-5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COUNTRY  </a:t>
            </a:r>
            <a:r>
              <a:rPr dirty="0" sz="1800" spc="-10">
                <a:solidFill>
                  <a:srgbClr val="000000"/>
                </a:solidFill>
                <a:latin typeface="Arial"/>
                <a:cs typeface="Arial"/>
              </a:rPr>
              <a:t>SOCIAL</a:t>
            </a:r>
            <a:r>
              <a:rPr dirty="0" sz="1800" spc="2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000000"/>
                </a:solidFill>
                <a:latin typeface="Arial"/>
                <a:cs typeface="Arial"/>
              </a:rPr>
              <a:t>SECTOR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039" y="1105280"/>
            <a:ext cx="6926580" cy="30740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Carlito"/>
                <a:cs typeface="Carlito"/>
              </a:rPr>
              <a:t>HEALTH.</a:t>
            </a:r>
            <a:endParaRPr sz="1600">
              <a:latin typeface="Carlito"/>
              <a:cs typeface="Carlito"/>
            </a:endParaRPr>
          </a:p>
          <a:p>
            <a:pPr marL="355600" marR="230504" indent="-342900">
              <a:lnSpc>
                <a:spcPct val="114999"/>
              </a:lnSpc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Maintaining public health is </a:t>
            </a:r>
            <a:r>
              <a:rPr dirty="0" sz="1600" spc="-10">
                <a:latin typeface="Carlito"/>
                <a:cs typeface="Carlito"/>
              </a:rPr>
              <a:t>one </a:t>
            </a:r>
            <a:r>
              <a:rPr dirty="0" sz="1600" spc="-5">
                <a:latin typeface="Carlito"/>
                <a:cs typeface="Carlito"/>
              </a:rPr>
              <a:t>of the most vital </a:t>
            </a:r>
            <a:r>
              <a:rPr dirty="0" sz="1600" spc="-10">
                <a:latin typeface="Carlito"/>
                <a:cs typeface="Carlito"/>
              </a:rPr>
              <a:t>roles </a:t>
            </a:r>
            <a:r>
              <a:rPr dirty="0" sz="1600" spc="-5">
                <a:latin typeface="Carlito"/>
                <a:cs typeface="Carlito"/>
              </a:rPr>
              <a:t>of the Govt. Though  public health in India has </a:t>
            </a:r>
            <a:r>
              <a:rPr dirty="0" sz="1600" spc="-10">
                <a:latin typeface="Carlito"/>
                <a:cs typeface="Carlito"/>
              </a:rPr>
              <a:t>seen </a:t>
            </a:r>
            <a:r>
              <a:rPr dirty="0" sz="1600" spc="-5">
                <a:latin typeface="Carlito"/>
                <a:cs typeface="Carlito"/>
              </a:rPr>
              <a:t>and </a:t>
            </a:r>
            <a:r>
              <a:rPr dirty="0" sz="1600">
                <a:latin typeface="Carlito"/>
                <a:cs typeface="Carlito"/>
              </a:rPr>
              <a:t>in </a:t>
            </a:r>
            <a:r>
              <a:rPr dirty="0" sz="1600" spc="-5">
                <a:latin typeface="Carlito"/>
                <a:cs typeface="Carlito"/>
              </a:rPr>
              <a:t>fact mortality rates have </a:t>
            </a:r>
            <a:r>
              <a:rPr dirty="0" sz="1600" spc="-10">
                <a:latin typeface="Carlito"/>
                <a:cs typeface="Carlito"/>
              </a:rPr>
              <a:t>declined,</a:t>
            </a:r>
            <a:r>
              <a:rPr dirty="0" sz="1600" spc="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rural</a:t>
            </a:r>
            <a:endParaRPr sz="16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dirty="0" sz="1600" spc="-5">
                <a:latin typeface="Carlito"/>
                <a:cs typeface="Carlito"/>
              </a:rPr>
              <a:t>health care is still a neglected</a:t>
            </a:r>
            <a:r>
              <a:rPr dirty="0" sz="1600" spc="-4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area.</a:t>
            </a:r>
            <a:endParaRPr sz="1600">
              <a:latin typeface="Carlito"/>
              <a:cs typeface="Carlito"/>
            </a:endParaRPr>
          </a:p>
          <a:p>
            <a:pPr marL="355600" marR="667385" indent="-342900">
              <a:lnSpc>
                <a:spcPct val="114999"/>
              </a:lnSpc>
              <a:buClr>
                <a:srgbClr val="585858"/>
              </a:buClr>
              <a:buSzPct val="112500"/>
              <a:buChar char="●"/>
              <a:tabLst>
                <a:tab pos="354965" algn="l"/>
                <a:tab pos="355600" algn="l"/>
              </a:tabLst>
            </a:pPr>
            <a:r>
              <a:rPr dirty="0" sz="1600" spc="-120">
                <a:latin typeface="Arial"/>
                <a:cs typeface="Arial"/>
              </a:rPr>
              <a:t>The </a:t>
            </a:r>
            <a:r>
              <a:rPr dirty="0" sz="1600" spc="-150">
                <a:latin typeface="Arial"/>
                <a:cs typeface="Arial"/>
              </a:rPr>
              <a:t>WHO </a:t>
            </a:r>
            <a:r>
              <a:rPr dirty="0" sz="1600" spc="10">
                <a:latin typeface="Arial"/>
                <a:cs typeface="Arial"/>
              </a:rPr>
              <a:t>with </a:t>
            </a:r>
            <a:r>
              <a:rPr dirty="0" sz="1600" spc="-25">
                <a:latin typeface="Arial"/>
                <a:cs typeface="Arial"/>
              </a:rPr>
              <a:t>the </a:t>
            </a:r>
            <a:r>
              <a:rPr dirty="0" sz="1600" spc="-55">
                <a:latin typeface="Arial"/>
                <a:cs typeface="Arial"/>
              </a:rPr>
              <a:t>Indian </a:t>
            </a:r>
            <a:r>
              <a:rPr dirty="0" sz="1600" spc="-65">
                <a:latin typeface="Arial"/>
                <a:cs typeface="Arial"/>
              </a:rPr>
              <a:t>Government, </a:t>
            </a:r>
            <a:r>
              <a:rPr dirty="0" sz="1600" spc="-95">
                <a:latin typeface="Arial"/>
                <a:cs typeface="Arial"/>
              </a:rPr>
              <a:t>addressed </a:t>
            </a:r>
            <a:r>
              <a:rPr dirty="0" sz="1600" spc="-50">
                <a:latin typeface="Arial"/>
                <a:cs typeface="Arial"/>
              </a:rPr>
              <a:t>children’s </a:t>
            </a:r>
            <a:r>
              <a:rPr dirty="0" sz="1600" spc="-40">
                <a:latin typeface="Arial"/>
                <a:cs typeface="Arial"/>
              </a:rPr>
              <a:t>health </a:t>
            </a:r>
            <a:r>
              <a:rPr dirty="0" sz="1600" spc="-80">
                <a:latin typeface="Arial"/>
                <a:cs typeface="Arial"/>
              </a:rPr>
              <a:t>and  </a:t>
            </a:r>
            <a:r>
              <a:rPr dirty="0" sz="1600" spc="-5">
                <a:latin typeface="Carlito"/>
                <a:cs typeface="Carlito"/>
              </a:rPr>
              <a:t>reduced infant mortality, indirectly contributing to population</a:t>
            </a:r>
            <a:r>
              <a:rPr dirty="0" sz="1600" spc="-1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growth.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Availability of primary healthcare </a:t>
            </a:r>
            <a:r>
              <a:rPr dirty="0" sz="1600">
                <a:latin typeface="Carlito"/>
                <a:cs typeface="Carlito"/>
              </a:rPr>
              <a:t>facilities </a:t>
            </a:r>
            <a:r>
              <a:rPr dirty="0" sz="1600" spc="-5">
                <a:latin typeface="Carlito"/>
                <a:cs typeface="Carlito"/>
              </a:rPr>
              <a:t>and other basic necessities has</a:t>
            </a:r>
            <a:r>
              <a:rPr dirty="0" sz="1600" spc="-5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been</a:t>
            </a:r>
            <a:endParaRPr sz="16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dirty="0" sz="1600" spc="-10">
                <a:latin typeface="Carlito"/>
                <a:cs typeface="Carlito"/>
              </a:rPr>
              <a:t>provided.</a:t>
            </a:r>
            <a:endParaRPr sz="160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The Eleventh </a:t>
            </a:r>
            <a:r>
              <a:rPr dirty="0" sz="1600" spc="-10">
                <a:latin typeface="Carlito"/>
                <a:cs typeface="Carlito"/>
              </a:rPr>
              <a:t>Five Year </a:t>
            </a:r>
            <a:r>
              <a:rPr dirty="0" sz="1600" spc="-5">
                <a:latin typeface="Carlito"/>
                <a:cs typeface="Carlito"/>
              </a:rPr>
              <a:t>Plans have allocated funds for Eradication of Polio, small  </a:t>
            </a:r>
            <a:r>
              <a:rPr dirty="0" sz="1600" spc="-10">
                <a:latin typeface="Carlito"/>
                <a:cs typeface="Carlito"/>
              </a:rPr>
              <a:t>pox </a:t>
            </a:r>
            <a:r>
              <a:rPr dirty="0" sz="1600" spc="-5">
                <a:latin typeface="Carlito"/>
                <a:cs typeface="Carlito"/>
              </a:rPr>
              <a:t>and other communicable </a:t>
            </a:r>
            <a:r>
              <a:rPr dirty="0" sz="1600" spc="-10">
                <a:latin typeface="Carlito"/>
                <a:cs typeface="Carlito"/>
              </a:rPr>
              <a:t>diseases, rural </a:t>
            </a:r>
            <a:r>
              <a:rPr dirty="0" sz="1600" spc="-5">
                <a:latin typeface="Carlito"/>
                <a:cs typeface="Carlito"/>
              </a:rPr>
              <a:t>health </a:t>
            </a:r>
            <a:r>
              <a:rPr dirty="0" sz="1600" spc="-10">
                <a:latin typeface="Carlito"/>
                <a:cs typeface="Carlito"/>
              </a:rPr>
              <a:t>schemes </a:t>
            </a:r>
            <a:r>
              <a:rPr dirty="0" sz="1600" spc="-5">
                <a:latin typeface="Carlito"/>
                <a:cs typeface="Carlito"/>
              </a:rPr>
              <a:t>and</a:t>
            </a:r>
            <a:r>
              <a:rPr dirty="0" sz="1600" spc="9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improved</a:t>
            </a:r>
            <a:endParaRPr sz="160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dirty="0" sz="1600" spc="-5">
                <a:latin typeface="Carlito"/>
                <a:cs typeface="Carlito"/>
              </a:rPr>
              <a:t>hospital</a:t>
            </a:r>
            <a:r>
              <a:rPr dirty="0" sz="1600" spc="-40">
                <a:latin typeface="Carlito"/>
                <a:cs typeface="Carlito"/>
              </a:rPr>
              <a:t> </a:t>
            </a:r>
            <a:r>
              <a:rPr dirty="0" sz="1600">
                <a:latin typeface="Carlito"/>
                <a:cs typeface="Carlito"/>
              </a:rPr>
              <a:t>facilities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829043" y="0"/>
            <a:ext cx="2314955" cy="14218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9" y="225678"/>
            <a:ext cx="6148705" cy="3307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0185" marR="1152525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FF0000"/>
                </a:solidFill>
                <a:latin typeface="Carlito"/>
                <a:cs typeface="Carlito"/>
              </a:rPr>
              <a:t>ROLE </a:t>
            </a:r>
            <a:r>
              <a:rPr dirty="0" sz="1800" spc="-5" b="1">
                <a:solidFill>
                  <a:srgbClr val="FF0000"/>
                </a:solidFill>
                <a:latin typeface="Carlito"/>
                <a:cs typeface="Carlito"/>
              </a:rPr>
              <a:t>OF THE GOVT </a:t>
            </a:r>
            <a:r>
              <a:rPr dirty="0" sz="1800" b="1">
                <a:solidFill>
                  <a:srgbClr val="FF0000"/>
                </a:solidFill>
                <a:latin typeface="Carlito"/>
                <a:cs typeface="Carlito"/>
              </a:rPr>
              <a:t>IN </a:t>
            </a:r>
            <a:r>
              <a:rPr dirty="0" sz="1800" spc="-5" b="1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dirty="0" sz="1800" b="1">
                <a:solidFill>
                  <a:srgbClr val="FF0000"/>
                </a:solidFill>
                <a:latin typeface="Carlito"/>
                <a:cs typeface="Carlito"/>
              </a:rPr>
              <a:t>DEVT </a:t>
            </a:r>
            <a:r>
              <a:rPr dirty="0" sz="1800" spc="-5" b="1">
                <a:solidFill>
                  <a:srgbClr val="FF0000"/>
                </a:solidFill>
                <a:latin typeface="Carlito"/>
                <a:cs typeface="Carlito"/>
              </a:rPr>
              <a:t>OF THE </a:t>
            </a:r>
            <a:r>
              <a:rPr dirty="0" sz="1800" spc="-10" b="1">
                <a:solidFill>
                  <a:srgbClr val="FF0000"/>
                </a:solidFill>
                <a:latin typeface="Carlito"/>
                <a:cs typeface="Carlito"/>
              </a:rPr>
              <a:t>COUNTRY  </a:t>
            </a:r>
            <a:r>
              <a:rPr dirty="0" sz="1800" spc="-5" b="1">
                <a:latin typeface="Carlito"/>
                <a:cs typeface="Carlito"/>
              </a:rPr>
              <a:t>SOCIAL</a:t>
            </a:r>
            <a:r>
              <a:rPr dirty="0" sz="1800" spc="-20" b="1">
                <a:latin typeface="Carlito"/>
                <a:cs typeface="Carlito"/>
              </a:rPr>
              <a:t> </a:t>
            </a:r>
            <a:r>
              <a:rPr dirty="0" sz="1800" spc="-5" b="1">
                <a:latin typeface="Carlito"/>
                <a:cs typeface="Carlito"/>
              </a:rPr>
              <a:t>SECTOR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Carlito"/>
                <a:cs typeface="Carlito"/>
              </a:rPr>
              <a:t>THE PATH</a:t>
            </a:r>
            <a:r>
              <a:rPr dirty="0" sz="180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AHEAD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 spc="-5">
                <a:latin typeface="Carlito"/>
                <a:cs typeface="Carlito"/>
              </a:rPr>
              <a:t>The important challenges</a:t>
            </a:r>
            <a:r>
              <a:rPr dirty="0" sz="1800" spc="30">
                <a:latin typeface="Carlito"/>
                <a:cs typeface="Carlito"/>
              </a:rPr>
              <a:t> </a:t>
            </a:r>
            <a:r>
              <a:rPr dirty="0" sz="1800">
                <a:latin typeface="Carlito"/>
                <a:cs typeface="Carlito"/>
              </a:rPr>
              <a:t>are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1. </a:t>
            </a:r>
            <a:r>
              <a:rPr dirty="0" sz="1800" spc="-5">
                <a:latin typeface="Carlito"/>
                <a:cs typeface="Carlito"/>
              </a:rPr>
              <a:t>Increasing growth of population.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2.</a:t>
            </a:r>
            <a:r>
              <a:rPr dirty="0" sz="1800" spc="-1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Poverty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3. </a:t>
            </a:r>
            <a:r>
              <a:rPr dirty="0" sz="1800" spc="-5">
                <a:latin typeface="Carlito"/>
                <a:cs typeface="Carlito"/>
              </a:rPr>
              <a:t>Rural</a:t>
            </a:r>
            <a:r>
              <a:rPr dirty="0" sz="1800" spc="-10">
                <a:latin typeface="Carlito"/>
                <a:cs typeface="Carlito"/>
              </a:rPr>
              <a:t> </a:t>
            </a:r>
            <a:r>
              <a:rPr dirty="0" sz="1800">
                <a:latin typeface="Carlito"/>
                <a:cs typeface="Carlito"/>
              </a:rPr>
              <a:t>indebtedness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4. Un</a:t>
            </a:r>
            <a:r>
              <a:rPr dirty="0" sz="1800" spc="-15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employment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5. Un </a:t>
            </a:r>
            <a:r>
              <a:rPr dirty="0" sz="1800" spc="-5">
                <a:latin typeface="Carlito"/>
                <a:cs typeface="Carlito"/>
              </a:rPr>
              <a:t>equal </a:t>
            </a:r>
            <a:r>
              <a:rPr dirty="0" sz="1800">
                <a:latin typeface="Carlito"/>
                <a:cs typeface="Carlito"/>
              </a:rPr>
              <a:t>economic </a:t>
            </a:r>
            <a:r>
              <a:rPr dirty="0" sz="1800" spc="-5">
                <a:latin typeface="Carlito"/>
                <a:cs typeface="Carlito"/>
              </a:rPr>
              <a:t>growth </a:t>
            </a:r>
            <a:r>
              <a:rPr dirty="0" sz="1800">
                <a:latin typeface="Carlito"/>
                <a:cs typeface="Carlito"/>
              </a:rPr>
              <a:t>and </a:t>
            </a:r>
            <a:r>
              <a:rPr dirty="0" sz="1800" spc="-5">
                <a:latin typeface="Carlito"/>
                <a:cs typeface="Carlito"/>
              </a:rPr>
              <a:t>of sustainable</a:t>
            </a:r>
            <a:r>
              <a:rPr dirty="0" sz="1800" spc="6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development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lr>
                <a:srgbClr val="585858"/>
              </a:buClr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800">
                <a:latin typeface="Carlito"/>
                <a:cs typeface="Carlito"/>
              </a:rPr>
              <a:t>6. </a:t>
            </a:r>
            <a:r>
              <a:rPr dirty="0" sz="1800" spc="-5">
                <a:latin typeface="Carlito"/>
                <a:cs typeface="Carlito"/>
              </a:rPr>
              <a:t>Migration of </a:t>
            </a:r>
            <a:r>
              <a:rPr dirty="0" sz="1800">
                <a:latin typeface="Carlito"/>
                <a:cs typeface="Carlito"/>
              </a:rPr>
              <a:t>rural </a:t>
            </a:r>
            <a:r>
              <a:rPr dirty="0" sz="1800" spc="-5">
                <a:latin typeface="Carlito"/>
                <a:cs typeface="Carlito"/>
              </a:rPr>
              <a:t>people </a:t>
            </a:r>
            <a:r>
              <a:rPr dirty="0" sz="1800">
                <a:latin typeface="Carlito"/>
                <a:cs typeface="Carlito"/>
              </a:rPr>
              <a:t>to </a:t>
            </a:r>
            <a:r>
              <a:rPr dirty="0" sz="1800" spc="-5">
                <a:latin typeface="Carlito"/>
                <a:cs typeface="Carlito"/>
              </a:rPr>
              <a:t>metropolitan</a:t>
            </a:r>
            <a:r>
              <a:rPr dirty="0" sz="1800" spc="50">
                <a:latin typeface="Carlito"/>
                <a:cs typeface="Carlito"/>
              </a:rPr>
              <a:t> </a:t>
            </a:r>
            <a:r>
              <a:rPr dirty="0" sz="1800" spc="-5">
                <a:latin typeface="Carlito"/>
                <a:cs typeface="Carlito"/>
              </a:rPr>
              <a:t>cities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4842" y="3832478"/>
            <a:ext cx="4295775" cy="13110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5230621" y="3371850"/>
            <a:ext cx="3789679" cy="1771650"/>
            <a:chOff x="5230621" y="3371850"/>
            <a:chExt cx="3789679" cy="1771650"/>
          </a:xfrm>
        </p:grpSpPr>
        <p:sp>
          <p:nvSpPr>
            <p:cNvPr id="5" name="object 5"/>
            <p:cNvSpPr/>
            <p:nvPr/>
          </p:nvSpPr>
          <p:spPr>
            <a:xfrm>
              <a:off x="5230621" y="3371850"/>
              <a:ext cx="2571750" cy="177164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7787512" y="4378871"/>
              <a:ext cx="1232522" cy="61187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9979" y="295147"/>
            <a:ext cx="48037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62865" marR="5080" indent="-50800">
              <a:lnSpc>
                <a:spcPct val="100000"/>
              </a:lnSpc>
              <a:spcBef>
                <a:spcPts val="100"/>
              </a:spcBef>
            </a:pPr>
            <a:r>
              <a:rPr dirty="0" sz="1800" spc="-10"/>
              <a:t>ROLE </a:t>
            </a:r>
            <a:r>
              <a:rPr dirty="0" sz="1800" spc="-5"/>
              <a:t>OF THE GOVT </a:t>
            </a:r>
            <a:r>
              <a:rPr dirty="0" sz="1800"/>
              <a:t>IN </a:t>
            </a:r>
            <a:r>
              <a:rPr dirty="0" sz="1800" spc="-5"/>
              <a:t>THE </a:t>
            </a:r>
            <a:r>
              <a:rPr dirty="0" sz="1800"/>
              <a:t>DEVT </a:t>
            </a:r>
            <a:r>
              <a:rPr dirty="0" sz="1800" spc="-5"/>
              <a:t>OF THE </a:t>
            </a:r>
            <a:r>
              <a:rPr dirty="0" sz="1800" spc="-10"/>
              <a:t>COUNTRY  </a:t>
            </a:r>
            <a:r>
              <a:rPr dirty="0" sz="1800" spc="-5">
                <a:solidFill>
                  <a:srgbClr val="000000"/>
                </a:solidFill>
              </a:rPr>
              <a:t>SOCIAL</a:t>
            </a:r>
            <a:r>
              <a:rPr dirty="0" sz="1800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SECTOR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193039" y="1202059"/>
            <a:ext cx="8432800" cy="217043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85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7. The growth of slums is an important manifestation of uncontrolled</a:t>
            </a:r>
            <a:r>
              <a:rPr dirty="0" sz="1600" spc="6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urbanization.</a:t>
            </a:r>
            <a:endParaRPr sz="1600">
              <a:latin typeface="Carlito"/>
              <a:cs typeface="Carlito"/>
            </a:endParaRPr>
          </a:p>
          <a:p>
            <a:pPr marL="355600" marR="5080" indent="-114300">
              <a:lnSpc>
                <a:spcPct val="114999"/>
              </a:lnSpc>
              <a:spcBef>
                <a:spcPts val="5"/>
              </a:spcBef>
            </a:pPr>
            <a:r>
              <a:rPr dirty="0" sz="1600" spc="-5">
                <a:latin typeface="Carlito"/>
                <a:cs typeface="Carlito"/>
              </a:rPr>
              <a:t>The key </a:t>
            </a:r>
            <a:r>
              <a:rPr dirty="0" sz="1600">
                <a:latin typeface="Carlito"/>
                <a:cs typeface="Carlito"/>
              </a:rPr>
              <a:t>lies </a:t>
            </a:r>
            <a:r>
              <a:rPr dirty="0" sz="1600" spc="-5">
                <a:latin typeface="Carlito"/>
                <a:cs typeface="Carlito"/>
              </a:rPr>
              <a:t>in developing the basic infrastructure providing civic amenities and concentrating </a:t>
            </a:r>
            <a:r>
              <a:rPr dirty="0" sz="1600" spc="-10">
                <a:latin typeface="Carlito"/>
                <a:cs typeface="Carlito"/>
              </a:rPr>
              <a:t>on  </a:t>
            </a:r>
            <a:r>
              <a:rPr dirty="0" sz="1600" spc="-5">
                <a:latin typeface="Carlito"/>
                <a:cs typeface="Carlito"/>
              </a:rPr>
              <a:t>education and </a:t>
            </a:r>
            <a:r>
              <a:rPr dirty="0" sz="1600" spc="-10">
                <a:latin typeface="Carlito"/>
                <a:cs typeface="Carlito"/>
              </a:rPr>
              <a:t>rural development </a:t>
            </a:r>
            <a:r>
              <a:rPr dirty="0" sz="1600" spc="-5">
                <a:latin typeface="Carlito"/>
                <a:cs typeface="Carlito"/>
              </a:rPr>
              <a:t>programmes.Only then can think of a developed India. With </a:t>
            </a:r>
            <a:r>
              <a:rPr dirty="0" sz="1600" spc="-10">
                <a:latin typeface="Carlito"/>
                <a:cs typeface="Carlito"/>
              </a:rPr>
              <a:t>the  </a:t>
            </a:r>
            <a:r>
              <a:rPr dirty="0" sz="1600" spc="-5">
                <a:latin typeface="Carlito"/>
                <a:cs typeface="Carlito"/>
              </a:rPr>
              <a:t>right spirit and a judicious mix of private and public initiative, India can rank among the </a:t>
            </a:r>
            <a:r>
              <a:rPr dirty="0" sz="1600" spc="-10">
                <a:latin typeface="Carlito"/>
                <a:cs typeface="Carlito"/>
              </a:rPr>
              <a:t>most  developed </a:t>
            </a:r>
            <a:r>
              <a:rPr dirty="0" sz="1600" spc="-5">
                <a:latin typeface="Carlito"/>
                <a:cs typeface="Carlito"/>
              </a:rPr>
              <a:t>nations of the</a:t>
            </a:r>
            <a:r>
              <a:rPr dirty="0" sz="1600" spc="1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world.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600" spc="-5">
                <a:latin typeface="Carlito"/>
                <a:cs typeface="Carlito"/>
              </a:rPr>
              <a:t>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Carlito"/>
              <a:cs typeface="Carlito"/>
            </a:endParaRPr>
          </a:p>
          <a:p>
            <a:pPr algn="ctr" marR="1334770">
              <a:lnSpc>
                <a:spcPct val="100000"/>
              </a:lnSpc>
            </a:pPr>
            <a:r>
              <a:rPr dirty="0" sz="1800">
                <a:latin typeface="Carlito"/>
                <a:cs typeface="Carlito"/>
              </a:rPr>
              <a:t>.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78938" y="3288538"/>
            <a:ext cx="3339846" cy="18549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93"/>
            <a:ext cx="7047230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 </a:t>
            </a:r>
            <a:r>
              <a:rPr dirty="0" sz="4000" spc="-10">
                <a:latin typeface="Arial"/>
                <a:cs typeface="Arial"/>
              </a:rPr>
              <a:t>EDUCATIONAL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terms:created xsi:type="dcterms:W3CDTF">2022-01-31T04:14:37Z</dcterms:created>
  <dcterms:modified xsi:type="dcterms:W3CDTF">2022-01-31T04:14:37Z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2022-01-31T00:00:00Z</vt:filetime>
  </property>
</Properties>
</file>