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sldIdLst>
    <p:sldId id="256" r:id="rId2"/>
    <p:sldId id="257" r:id="rId3"/>
    <p:sldId id="267" r:id="rId4"/>
    <p:sldId id="266" r:id="rId5"/>
    <p:sldId id="260" r:id="rId6"/>
    <p:sldId id="261" r:id="rId7"/>
    <p:sldId id="265" r:id="rId8"/>
    <p:sldId id="264" r:id="rId9"/>
    <p:sldId id="263" r:id="rId10"/>
    <p:sldId id="262" r:id="rId11"/>
    <p:sldId id="269" r:id="rId12"/>
    <p:sldId id="258" r:id="rId13"/>
    <p:sldId id="271" r:id="rId14"/>
    <p:sldId id="274" r:id="rId15"/>
    <p:sldId id="270" r:id="rId16"/>
    <p:sldId id="275" r:id="rId17"/>
    <p:sldId id="273" r:id="rId18"/>
    <p:sldId id="272" r:id="rId19"/>
    <p:sldId id="276" r:id="rId20"/>
    <p:sldId id="259"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gif"/></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94683" y="1009189"/>
            <a:ext cx="8781366" cy="2125895"/>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C00000"/>
                </a:solidFill>
                <a:latin typeface="Calibri"/>
                <a:ea typeface="Calibri"/>
                <a:cs typeface="Calibri"/>
                <a:sym typeface="Calibri"/>
              </a:rPr>
              <a:t>CHROMOSOMAL THEORY OF INHERITANCE ,LINKAGE AND RECOMBINATION</a:t>
            </a:r>
          </a:p>
          <a:p>
            <a:pPr algn="ctr"/>
            <a:r>
              <a:rPr lang="en-US" sz="3200" b="1" dirty="0" smtClean="0">
                <a:solidFill>
                  <a:schemeClr val="tx1"/>
                </a:solidFill>
              </a:rPr>
              <a:t> </a:t>
            </a:r>
            <a:r>
              <a:rPr lang="en-US" sz="2500" b="1" dirty="0" smtClean="0">
                <a:solidFill>
                  <a:schemeClr val="tx1"/>
                </a:solidFill>
                <a:latin typeface="Calibri" pitchFamily="34" charset="0"/>
                <a:cs typeface="Calibri" pitchFamily="34" charset="0"/>
              </a:rPr>
              <a:t>VERIFICATION OF CHROMOSOMAL THEORY OF INHERITANCE,PARALLELISM BETWEEN GENES &amp; CHROMOSOMES,LINKAGE ,RECOMBINATION</a:t>
            </a:r>
            <a:endParaRPr lang="en-US" sz="2500" b="1" dirty="0" smtClean="0">
              <a:solidFill>
                <a:schemeClr val="tx1"/>
              </a:solidFill>
              <a:latin typeface="Arial Black" pitchFamily="34" charset="0"/>
            </a:endParaRPr>
          </a:p>
          <a:p>
            <a:endParaRPr lang="en-US" sz="2800" b="1" dirty="0" smtClean="0">
              <a:latin typeface="Arial Black" pitchFamily="34" charset="0"/>
            </a:endParaRPr>
          </a:p>
          <a:p>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05</a:t>
            </a:r>
            <a:endParaRPr b="1"/>
          </a:p>
          <a:p>
            <a:pPr marL="0" lvl="0" indent="0" algn="l" rtl="0">
              <a:spcBef>
                <a:spcPts val="0"/>
              </a:spcBef>
              <a:spcAft>
                <a:spcPts val="0"/>
              </a:spcAft>
              <a:buNone/>
            </a:pPr>
            <a:r>
              <a:rPr lang="en" b="1" dirty="0"/>
              <a:t>CHAPTER NAME </a:t>
            </a:r>
            <a:r>
              <a:rPr lang="en" b="1" dirty="0" smtClean="0"/>
              <a:t>: PRINCIPLE OF INHERITANCE AND VARIATION</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smtClean="0">
                <a:solidFill>
                  <a:srgbClr val="FF0000"/>
                </a:solidFill>
                <a:latin typeface="Calibri" pitchFamily="34" charset="0"/>
                <a:cs typeface="Calibri" pitchFamily="34" charset="0"/>
              </a:rPr>
              <a:t>FIGURE SHOWING GENE LINKAGE :</a:t>
            </a:r>
            <a:endParaRPr sz="2200" b="1" i="0" u="none" strike="noStrike" cap="none">
              <a:solidFill>
                <a:srgbClr val="FF0000"/>
              </a:solidFill>
              <a:latin typeface="Calibri" pitchFamily="34" charset="0"/>
              <a:cs typeface="Calibri" pitchFamily="34" charset="0"/>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1026" name="Picture 2" descr="C:\Users\User\Pictures\biology images\l-i.jpg"/>
          <p:cNvPicPr>
            <a:picLocks noChangeAspect="1" noChangeArrowheads="1"/>
          </p:cNvPicPr>
          <p:nvPr/>
        </p:nvPicPr>
        <p:blipFill>
          <a:blip r:embed="rId4"/>
          <a:srcRect/>
          <a:stretch>
            <a:fillRect/>
          </a:stretch>
        </p:blipFill>
        <p:spPr bwMode="auto">
          <a:xfrm>
            <a:off x="951721" y="970384"/>
            <a:ext cx="7053943" cy="3570513"/>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041068" y="113167"/>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smtClean="0">
                <a:solidFill>
                  <a:srgbClr val="FF0000"/>
                </a:solidFill>
                <a:latin typeface="Calibri" pitchFamily="34" charset="0"/>
                <a:cs typeface="Calibri" pitchFamily="34" charset="0"/>
              </a:rPr>
              <a:t>FIGURE SHOWING LINKAGE :</a:t>
            </a:r>
            <a:endParaRPr sz="2200" b="1" i="0" u="none" strike="noStrike" cap="none">
              <a:solidFill>
                <a:srgbClr val="FF0000"/>
              </a:solidFill>
              <a:latin typeface="Calibri" pitchFamily="34" charset="0"/>
              <a:cs typeface="Calibri" pitchFamily="34" charset="0"/>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5" name="Picture 2" descr="C:\Users\User\Pictures\biology images\l-ii.gif"/>
          <p:cNvPicPr>
            <a:picLocks noChangeAspect="1" noChangeArrowheads="1"/>
          </p:cNvPicPr>
          <p:nvPr/>
        </p:nvPicPr>
        <p:blipFill>
          <a:blip r:embed="rId4"/>
          <a:srcRect/>
          <a:stretch>
            <a:fillRect/>
          </a:stretch>
        </p:blipFill>
        <p:spPr bwMode="auto">
          <a:xfrm>
            <a:off x="326572" y="1567543"/>
            <a:ext cx="4229079" cy="2976466"/>
          </a:xfrm>
          <a:prstGeom prst="rect">
            <a:avLst/>
          </a:prstGeom>
          <a:noFill/>
        </p:spPr>
      </p:pic>
      <p:pic>
        <p:nvPicPr>
          <p:cNvPr id="7" name="Picture 2" descr="C:\Users\User\Pictures\biology images\l-iii.png"/>
          <p:cNvPicPr>
            <a:picLocks noChangeAspect="1" noChangeArrowheads="1"/>
          </p:cNvPicPr>
          <p:nvPr/>
        </p:nvPicPr>
        <p:blipFill>
          <a:blip r:embed="rId5"/>
          <a:srcRect/>
          <a:stretch>
            <a:fillRect/>
          </a:stretch>
        </p:blipFill>
        <p:spPr bwMode="auto">
          <a:xfrm>
            <a:off x="4516016" y="1334277"/>
            <a:ext cx="4195665" cy="3377681"/>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31828"/>
            <a:ext cx="925650" cy="925650"/>
          </a:xfrm>
          <a:prstGeom prst="rect">
            <a:avLst/>
          </a:prstGeom>
          <a:noFill/>
          <a:ln>
            <a:noFill/>
          </a:ln>
        </p:spPr>
      </p:pic>
      <p:sp>
        <p:nvSpPr>
          <p:cNvPr id="70" name="Google Shape;70;p15"/>
          <p:cNvSpPr txBox="1"/>
          <p:nvPr/>
        </p:nvSpPr>
        <p:spPr>
          <a:xfrm>
            <a:off x="282005" y="434340"/>
            <a:ext cx="8688300" cy="7809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TYPES OF LINKAGE:</a:t>
            </a: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300667" y="951723"/>
            <a:ext cx="8688300" cy="3825550"/>
          </a:xfrm>
          <a:prstGeom prst="rect">
            <a:avLst/>
          </a:prstGeom>
          <a:noFill/>
          <a:ln>
            <a:noFill/>
          </a:ln>
        </p:spPr>
        <p:txBody>
          <a:bodyPr spcFirstLastPara="1" wrap="square" lIns="91425" tIns="91425" rIns="91425" bIns="91425" anchor="t" anchorCtr="0">
            <a:noAutofit/>
          </a:bodyPr>
          <a:lstStyle/>
          <a:p>
            <a:pPr algn="just"/>
            <a:endParaRPr lang="en-US" b="1"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Complete linkage: genes located on same chromosome inherit together over generation to generation and allows parental trait to appear in progenies.</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Incomplete linkage: it allows appearance of non parental trait to appear in progenies due to crossing over.</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Sex linkage : it is the linked group of genes found along with sex controlling genes present on sex chromosome. These genes inherit along with sex determining genes .</a:t>
            </a:r>
          </a:p>
          <a:p>
            <a:pPr algn="just"/>
            <a:endParaRPr lang="en-US" b="1" dirty="0" smtClean="0">
              <a:latin typeface="Arial Black" pitchFamily="34" charset="0"/>
            </a:endParaRPr>
          </a:p>
          <a:p>
            <a:pPr algn="just"/>
            <a:r>
              <a:rPr lang="en-US" sz="2200" b="1" dirty="0" smtClean="0">
                <a:solidFill>
                  <a:srgbClr val="FF0000"/>
                </a:solidFill>
                <a:latin typeface="Calibri" pitchFamily="34" charset="0"/>
                <a:cs typeface="Calibri" pitchFamily="34" charset="0"/>
              </a:rPr>
              <a:t>SIGNIFICANCE OF LINKAGE :</a:t>
            </a:r>
          </a:p>
          <a:p>
            <a:pPr algn="just"/>
            <a:endParaRPr lang="en-US" sz="1800" b="1" dirty="0" smtClean="0">
              <a:solidFill>
                <a:schemeClr val="tx1"/>
              </a:solidFill>
              <a:latin typeface="Calibri" pitchFamily="34" charset="0"/>
              <a:cs typeface="Calibri" pitchFamily="34" charset="0"/>
            </a:endParaRPr>
          </a:p>
          <a:p>
            <a:pPr algn="just"/>
            <a:r>
              <a:rPr lang="en-US" b="1" dirty="0" smtClean="0">
                <a:latin typeface="Arial Black" pitchFamily="34" charset="0"/>
                <a:cs typeface="Calibri" pitchFamily="34" charset="0"/>
              </a:rPr>
              <a:t> </a:t>
            </a:r>
            <a:r>
              <a:rPr lang="en-US" dirty="0" smtClean="0">
                <a:latin typeface="Calibri" pitchFamily="34" charset="0"/>
                <a:cs typeface="Calibri" pitchFamily="34" charset="0"/>
              </a:rPr>
              <a:t>Linkage reduces chances of formation of new combination.</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It helps in maintaining the traits.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It helps in giving information about the location of genes in the chromosomes.</a:t>
            </a: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31828"/>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RECOMBINATION :</a:t>
            </a:r>
            <a:endParaRPr sz="2200" b="1" i="0" u="none" strike="noStrike" cap="none">
              <a:solidFill>
                <a:srgbClr val="000000"/>
              </a:solidFill>
              <a:latin typeface="Arial"/>
              <a:ea typeface="Arial"/>
              <a:cs typeface="Arial"/>
              <a:sym typeface="Arial"/>
            </a:endParaRPr>
          </a:p>
        </p:txBody>
      </p:sp>
      <p:sp>
        <p:nvSpPr>
          <p:cNvPr id="71" name="Google Shape;71;p15"/>
          <p:cNvSpPr txBox="1"/>
          <p:nvPr/>
        </p:nvSpPr>
        <p:spPr>
          <a:xfrm>
            <a:off x="216691" y="1073806"/>
            <a:ext cx="8688300" cy="3339573"/>
          </a:xfrm>
          <a:prstGeom prst="rect">
            <a:avLst/>
          </a:prstGeom>
          <a:noFill/>
          <a:ln>
            <a:noFill/>
          </a:ln>
        </p:spPr>
        <p:txBody>
          <a:bodyPr spcFirstLastPara="1" wrap="square" lIns="91425" tIns="91425" rIns="91425" bIns="91425" anchor="t" anchorCtr="0">
            <a:noAutofit/>
          </a:bodyPr>
          <a:lstStyle/>
          <a:p>
            <a:pPr algn="just"/>
            <a:r>
              <a:rPr lang="en-GB" dirty="0" smtClean="0">
                <a:solidFill>
                  <a:schemeClr val="tx1"/>
                </a:solidFill>
                <a:latin typeface="Calibri" pitchFamily="34" charset="0"/>
                <a:cs typeface="Calibri" pitchFamily="34" charset="0"/>
              </a:rPr>
              <a:t>Recombination is a new arrangement of genes present in offsprings that is different from those of parents due to independent assortment, crossing over and random combination during fertilization.</a:t>
            </a:r>
          </a:p>
          <a:p>
            <a:pPr algn="just"/>
            <a:endParaRPr lang="en-GB" dirty="0" smtClean="0">
              <a:solidFill>
                <a:schemeClr val="tx1"/>
              </a:solidFill>
              <a:latin typeface="Calibri" pitchFamily="34" charset="0"/>
              <a:cs typeface="Calibri" pitchFamily="34" charset="0"/>
            </a:endParaRPr>
          </a:p>
          <a:p>
            <a:pPr algn="just"/>
            <a:r>
              <a:rPr lang="en-GB" dirty="0" smtClean="0">
                <a:solidFill>
                  <a:schemeClr val="tx1"/>
                </a:solidFill>
                <a:latin typeface="Calibri" pitchFamily="34" charset="0"/>
                <a:cs typeface="Calibri" pitchFamily="34" charset="0"/>
              </a:rPr>
              <a:t>Morgan found the occasional shuffling between homologous chromosome and coined the term crossing over.</a:t>
            </a:r>
          </a:p>
          <a:p>
            <a:pPr algn="just"/>
            <a:endParaRPr lang="en-US" sz="1400" b="0" i="0" u="none" strike="noStrike" cap="none" dirty="0" smtClean="0">
              <a:solidFill>
                <a:schemeClr val="tx1"/>
              </a:solidFill>
              <a:latin typeface="Calibri" pitchFamily="34" charset="0"/>
              <a:ea typeface="Calibri"/>
              <a:cs typeface="Calibri" pitchFamily="34" charset="0"/>
              <a:sym typeface="Calibri"/>
            </a:endParaRPr>
          </a:p>
          <a:p>
            <a:pPr algn="just"/>
            <a:r>
              <a:rPr lang="en-US" sz="2200" b="1" dirty="0" smtClean="0">
                <a:solidFill>
                  <a:srgbClr val="FF0000"/>
                </a:solidFill>
                <a:latin typeface="Calibri" pitchFamily="34" charset="0"/>
                <a:cs typeface="Calibri" pitchFamily="34" charset="0"/>
              </a:rPr>
              <a:t>CROSSING OVER: </a:t>
            </a:r>
          </a:p>
          <a:p>
            <a:pPr algn="just"/>
            <a:endParaRPr lang="en-US" sz="2200" b="1" dirty="0" smtClean="0">
              <a:solidFill>
                <a:srgbClr val="C00000"/>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It is the reciprocal exchange of segments between non sister chromatids of homologous chromosomes that gives rise to new combination of alleles .</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Increase in distance between 2 genes increases the frequency of recombination &amp; closeness reduces C.O</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It occurs in pachytene stage of pro-phase I of meiosis-I.</a:t>
            </a:r>
          </a:p>
          <a:p>
            <a:pPr algn="just"/>
            <a:endParaRPr sz="1400" b="0" i="0" u="none" strike="noStrike" cap="none">
              <a:solidFill>
                <a:schemeClr val="tx1"/>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089252" y="122498"/>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MECHANISM 0F CROSSING - OVER:</a:t>
            </a:r>
          </a:p>
        </p:txBody>
      </p:sp>
      <p:sp>
        <p:nvSpPr>
          <p:cNvPr id="71" name="Google Shape;71;p15"/>
          <p:cNvSpPr txBox="1"/>
          <p:nvPr/>
        </p:nvSpPr>
        <p:spPr>
          <a:xfrm>
            <a:off x="263344" y="933847"/>
            <a:ext cx="8688300" cy="3535516"/>
          </a:xfrm>
          <a:prstGeom prst="rect">
            <a:avLst/>
          </a:prstGeom>
          <a:noFill/>
          <a:ln>
            <a:noFill/>
          </a:ln>
        </p:spPr>
        <p:txBody>
          <a:bodyPr spcFirstLastPara="1" wrap="square" lIns="91425" tIns="91425" rIns="91425" bIns="91425" anchor="t" anchorCtr="0">
            <a:noAutofit/>
          </a:bodyPr>
          <a:lstStyle/>
          <a:p>
            <a:pPr algn="just"/>
            <a:r>
              <a:rPr lang="en-US" dirty="0" smtClean="0">
                <a:solidFill>
                  <a:schemeClr val="tx1"/>
                </a:solidFill>
                <a:latin typeface="Calibri" pitchFamily="34" charset="0"/>
                <a:cs typeface="Calibri" pitchFamily="34" charset="0"/>
              </a:rPr>
              <a:t>In </a:t>
            </a:r>
            <a:r>
              <a:rPr lang="en-US" dirty="0" err="1" smtClean="0">
                <a:solidFill>
                  <a:schemeClr val="tx1"/>
                </a:solidFill>
                <a:latin typeface="Calibri" pitchFamily="34" charset="0"/>
                <a:cs typeface="Calibri" pitchFamily="34" charset="0"/>
              </a:rPr>
              <a:t>zygotene</a:t>
            </a:r>
            <a:r>
              <a:rPr lang="en-US" dirty="0" smtClean="0">
                <a:solidFill>
                  <a:schemeClr val="tx1"/>
                </a:solidFill>
                <a:latin typeface="Calibri" pitchFamily="34" charset="0"/>
                <a:cs typeface="Calibri" pitchFamily="34" charset="0"/>
              </a:rPr>
              <a:t> phase of meiosis-I the homologous chromosome lie side by side with similar gene loci exactly opposite.</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This is called </a:t>
            </a:r>
            <a:r>
              <a:rPr lang="en-US" dirty="0" err="1" smtClean="0">
                <a:solidFill>
                  <a:schemeClr val="tx1"/>
                </a:solidFill>
                <a:latin typeface="Calibri" pitchFamily="34" charset="0"/>
                <a:cs typeface="Calibri" pitchFamily="34" charset="0"/>
              </a:rPr>
              <a:t>synapsis</a:t>
            </a:r>
            <a:r>
              <a:rPr lang="en-US" dirty="0" smtClean="0">
                <a:solidFill>
                  <a:schemeClr val="tx1"/>
                </a:solidFill>
                <a:latin typeface="Calibri" pitchFamily="34" charset="0"/>
                <a:cs typeface="Calibri" pitchFamily="34" charset="0"/>
              </a:rPr>
              <a:t> and the chromosomes are known as bivalents.</a:t>
            </a:r>
          </a:p>
          <a:p>
            <a:pPr algn="just"/>
            <a:r>
              <a:rPr lang="en-US" dirty="0" smtClean="0">
                <a:solidFill>
                  <a:schemeClr val="tx1"/>
                </a:solidFill>
                <a:latin typeface="Calibri" pitchFamily="34" charset="0"/>
                <a:cs typeface="Calibri" pitchFamily="34" charset="0"/>
              </a:rPr>
              <a:t>The bivalents split to form tetrad with four chromatids .</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Out of four the two non sister chromatids remain in contact at one or more points called chaismata. </a:t>
            </a:r>
          </a:p>
          <a:p>
            <a:pPr algn="just"/>
            <a:endParaRPr lang="en-US" dirty="0" smtClean="0">
              <a:solidFill>
                <a:schemeClr val="tx1"/>
              </a:solidFill>
              <a:latin typeface="Calibri" pitchFamily="34" charset="0"/>
              <a:cs typeface="Calibri" pitchFamily="34" charset="0"/>
            </a:endParaRPr>
          </a:p>
          <a:p>
            <a:pPr algn="just"/>
            <a:r>
              <a:rPr lang="en-US" dirty="0" err="1" smtClean="0">
                <a:solidFill>
                  <a:schemeClr val="tx1"/>
                </a:solidFill>
                <a:latin typeface="Calibri" pitchFamily="34" charset="0"/>
                <a:cs typeface="Calibri" pitchFamily="34" charset="0"/>
              </a:rPr>
              <a:t>Chromtide</a:t>
            </a:r>
            <a:r>
              <a:rPr lang="en-US" dirty="0" smtClean="0">
                <a:solidFill>
                  <a:schemeClr val="tx1"/>
                </a:solidFill>
                <a:latin typeface="Calibri" pitchFamily="34" charset="0"/>
                <a:cs typeface="Calibri" pitchFamily="34" charset="0"/>
              </a:rPr>
              <a:t> segments break and rejoin with exchange of segments  at  chaismata . This is known as recombination.</a:t>
            </a:r>
          </a:p>
          <a:p>
            <a:pPr algn="just"/>
            <a:endParaRPr lang="en-US" dirty="0" smtClean="0">
              <a:solidFill>
                <a:schemeClr val="tx1"/>
              </a:solidFill>
              <a:latin typeface="Calibri" pitchFamily="34" charset="0"/>
              <a:cs typeface="Calibri" pitchFamily="34" charset="0"/>
            </a:endParaRPr>
          </a:p>
          <a:p>
            <a:pPr algn="just"/>
            <a:r>
              <a:rPr lang="en-US" sz="2200" b="1" dirty="0" smtClean="0">
                <a:solidFill>
                  <a:srgbClr val="FF0000"/>
                </a:solidFill>
                <a:latin typeface="Calibri" pitchFamily="34" charset="0"/>
                <a:cs typeface="Calibri" pitchFamily="34" charset="0"/>
              </a:rPr>
              <a:t>SIGNIFICANCE OF CROSSING - OVER:</a:t>
            </a:r>
          </a:p>
          <a:p>
            <a:pPr algn="just"/>
            <a:r>
              <a:rPr lang="en-US" dirty="0" smtClean="0">
                <a:solidFill>
                  <a:schemeClr val="tx1"/>
                </a:solidFill>
                <a:latin typeface="Arial Black" pitchFamily="34" charset="0"/>
                <a:cs typeface="Calibri" pitchFamily="34" charset="0"/>
              </a:rPr>
              <a:t>  </a:t>
            </a:r>
            <a:r>
              <a:rPr lang="en-US" dirty="0" smtClean="0">
                <a:solidFill>
                  <a:schemeClr val="tx1"/>
                </a:solidFill>
                <a:latin typeface="Calibri" pitchFamily="34" charset="0"/>
                <a:cs typeface="Calibri" pitchFamily="34" charset="0"/>
              </a:rPr>
              <a:t>Introduces new combination of genes.</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   It increases variability which is useful for natural selection.</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   It helps in preparing linkage chromosomal maps.</a:t>
            </a:r>
          </a:p>
          <a:p>
            <a:pPr algn="just"/>
            <a:endParaRPr sz="1400" b="0" i="0" u="none" strike="noStrike" cap="none">
              <a:solidFill>
                <a:schemeClr val="tx1"/>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033268" y="0"/>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MECHANISM OF CROSSING OVER :</a:t>
            </a: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5" name="Picture 3" descr="C:\Users\User\Pictures\biology images\C.O.png"/>
          <p:cNvPicPr>
            <a:picLocks noChangeAspect="1" noChangeArrowheads="1"/>
          </p:cNvPicPr>
          <p:nvPr/>
        </p:nvPicPr>
        <p:blipFill>
          <a:blip r:embed="rId4"/>
          <a:srcRect/>
          <a:stretch>
            <a:fillRect/>
          </a:stretch>
        </p:blipFill>
        <p:spPr bwMode="auto">
          <a:xfrm>
            <a:off x="363894" y="951722"/>
            <a:ext cx="7931021" cy="3452327"/>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051930" y="0"/>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CHROMOSOME MAPS:</a:t>
            </a:r>
          </a:p>
        </p:txBody>
      </p:sp>
      <p:sp>
        <p:nvSpPr>
          <p:cNvPr id="71" name="Google Shape;71;p15"/>
          <p:cNvSpPr txBox="1"/>
          <p:nvPr/>
        </p:nvSpPr>
        <p:spPr>
          <a:xfrm>
            <a:off x="216691" y="793887"/>
            <a:ext cx="8688300" cy="4160668"/>
          </a:xfrm>
          <a:prstGeom prst="rect">
            <a:avLst/>
          </a:prstGeom>
          <a:noFill/>
          <a:ln>
            <a:noFill/>
          </a:ln>
        </p:spPr>
        <p:txBody>
          <a:bodyPr spcFirstLastPara="1" wrap="square" lIns="91425" tIns="91425" rIns="91425" bIns="91425" anchor="t" anchorCtr="0">
            <a:noAutofit/>
          </a:bodyPr>
          <a:lstStyle/>
          <a:p>
            <a:pPr algn="just"/>
            <a:r>
              <a:rPr lang="en-US" dirty="0" smtClean="0">
                <a:solidFill>
                  <a:schemeClr val="tx1"/>
                </a:solidFill>
                <a:latin typeface="Calibri" pitchFamily="34" charset="0"/>
                <a:cs typeface="Calibri" pitchFamily="34" charset="0"/>
              </a:rPr>
              <a:t>Chromosome map is a linear graphic representation of the sequence and relative distance of the various genes present in a chromosome.</a:t>
            </a:r>
          </a:p>
          <a:p>
            <a:pPr algn="just"/>
            <a:r>
              <a:rPr lang="en-US" dirty="0" smtClean="0">
                <a:solidFill>
                  <a:schemeClr val="tx1"/>
                </a:solidFill>
                <a:latin typeface="Calibri" pitchFamily="34" charset="0"/>
                <a:cs typeface="Calibri" pitchFamily="34" charset="0"/>
              </a:rPr>
              <a:t> </a:t>
            </a:r>
          </a:p>
          <a:p>
            <a:pPr algn="just"/>
            <a:r>
              <a:rPr lang="en-US" dirty="0" smtClean="0">
                <a:solidFill>
                  <a:schemeClr val="tx1"/>
                </a:solidFill>
                <a:latin typeface="Calibri" pitchFamily="34" charset="0"/>
                <a:cs typeface="Calibri" pitchFamily="34" charset="0"/>
              </a:rPr>
              <a:t>This maps were prepared by Sturtevant (student of Morgan) in 1911 in Drosophila.</a:t>
            </a:r>
          </a:p>
          <a:p>
            <a:pPr algn="just"/>
            <a:r>
              <a:rPr lang="en-US" dirty="0" smtClean="0">
                <a:solidFill>
                  <a:schemeClr val="tx1"/>
                </a:solidFill>
                <a:latin typeface="Calibri" pitchFamily="34" charset="0"/>
                <a:cs typeface="Calibri" pitchFamily="34" charset="0"/>
              </a:rPr>
              <a:t>Both Morgan and Sturtevant  found that the genes white and yellow were very tightly linked and showed only 1.3 per cent recombination while white and miniature wing showed 32 per cent recombination.</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Sturtevant used the frequency of recombination between gene pairs on the same chromosome as a measure of the distance between genes and 'mapped their position on the chromosome.</a:t>
            </a:r>
          </a:p>
          <a:p>
            <a:pPr algn="just"/>
            <a:endParaRPr lang="en-US" dirty="0" smtClean="0">
              <a:solidFill>
                <a:schemeClr val="tx1"/>
              </a:solidFill>
              <a:latin typeface="Calibri" pitchFamily="34" charset="0"/>
              <a:cs typeface="Calibri" pitchFamily="34" charset="0"/>
            </a:endParaRPr>
          </a:p>
          <a:p>
            <a:pPr algn="just"/>
            <a:r>
              <a:rPr lang="en-US" sz="2200" b="1" dirty="0" smtClean="0">
                <a:solidFill>
                  <a:srgbClr val="FF0000"/>
                </a:solidFill>
                <a:latin typeface="Calibri" pitchFamily="34" charset="0"/>
                <a:cs typeface="Calibri" pitchFamily="34" charset="0"/>
              </a:rPr>
              <a:t>FREQUENCY OF </a:t>
            </a:r>
            <a:r>
              <a:rPr lang="en-US" sz="2200" b="1" smtClean="0">
                <a:solidFill>
                  <a:srgbClr val="FF0000"/>
                </a:solidFill>
                <a:latin typeface="Calibri" pitchFamily="34" charset="0"/>
                <a:cs typeface="Calibri" pitchFamily="34" charset="0"/>
              </a:rPr>
              <a:t>RECOMBINATION:</a:t>
            </a:r>
          </a:p>
          <a:p>
            <a:pPr algn="just"/>
            <a:endParaRPr lang="en-US" sz="2200" b="1" dirty="0" smtClean="0">
              <a:solidFill>
                <a:srgbClr val="FF0000"/>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it is measured by : Frequency =total no of recombinants/total no of progenies.</a:t>
            </a:r>
          </a:p>
          <a:p>
            <a:pPr algn="just"/>
            <a:r>
              <a:rPr lang="en-US" dirty="0" smtClean="0">
                <a:solidFill>
                  <a:schemeClr val="tx1"/>
                </a:solidFill>
                <a:latin typeface="Calibri" pitchFamily="34" charset="0"/>
                <a:cs typeface="Calibri" pitchFamily="34" charset="0"/>
              </a:rPr>
              <a:t>1% frequency =1 map unit or centiMorgan </a:t>
            </a:r>
          </a:p>
          <a:p>
            <a:pPr algn="just"/>
            <a:r>
              <a:rPr lang="en-US" dirty="0" smtClean="0">
                <a:solidFill>
                  <a:schemeClr val="tx1"/>
                </a:solidFill>
                <a:latin typeface="Calibri" pitchFamily="34" charset="0"/>
                <a:cs typeface="Calibri" pitchFamily="34" charset="0"/>
              </a:rPr>
              <a:t>10% C.O = 1 deciMorgan</a:t>
            </a:r>
          </a:p>
          <a:p>
            <a:pPr algn="just"/>
            <a:r>
              <a:rPr lang="en-US" dirty="0" smtClean="0">
                <a:solidFill>
                  <a:schemeClr val="tx1"/>
                </a:solidFill>
                <a:latin typeface="Calibri" pitchFamily="34" charset="0"/>
                <a:cs typeface="Calibri" pitchFamily="34" charset="0"/>
              </a:rPr>
              <a:t>100% C.O = 1Morgan</a:t>
            </a:r>
          </a:p>
          <a:p>
            <a:pPr algn="just"/>
            <a:r>
              <a:rPr lang="en-US" dirty="0" smtClean="0">
                <a:solidFill>
                  <a:schemeClr val="tx1"/>
                </a:solidFill>
                <a:latin typeface="Calibri" pitchFamily="34" charset="0"/>
                <a:cs typeface="Calibri" pitchFamily="34" charset="0"/>
              </a:rPr>
              <a:t>Today genetic maps are extensively used as a starting point in the sequencing of whole genomes as was done in the case of the Human Genome Sequencing Project .</a:t>
            </a:r>
          </a:p>
          <a:p>
            <a:pPr algn="just"/>
            <a:endParaRPr lang="en-US" dirty="0" smtClean="0">
              <a:solidFill>
                <a:schemeClr val="tx1"/>
              </a:solidFill>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smtClean="0">
                <a:solidFill>
                  <a:srgbClr val="FF0000"/>
                </a:solidFill>
                <a:latin typeface="Calibri" pitchFamily="34" charset="0"/>
                <a:cs typeface="Calibri" pitchFamily="34" charset="0"/>
                <a:sym typeface="Arial"/>
              </a:rPr>
              <a:t>FIGURE SHOWING LINKAGE &amp; RECOMBINATION :</a:t>
            </a:r>
            <a:endParaRPr sz="2200" b="1" i="0" u="none" strike="noStrike" cap="none">
              <a:solidFill>
                <a:srgbClr val="FF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5" name="Picture 2" descr="C:\Users\User\Pictures\biology images\FIG C.O.jpg"/>
          <p:cNvPicPr>
            <a:picLocks noChangeAspect="1" noChangeArrowheads="1"/>
          </p:cNvPicPr>
          <p:nvPr/>
        </p:nvPicPr>
        <p:blipFill>
          <a:blip r:embed="rId4"/>
          <a:srcRect/>
          <a:stretch>
            <a:fillRect/>
          </a:stretch>
        </p:blipFill>
        <p:spPr bwMode="auto">
          <a:xfrm>
            <a:off x="373225" y="895739"/>
            <a:ext cx="7996334" cy="4002832"/>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US" sz="2200" b="1" dirty="0" smtClean="0">
                <a:solidFill>
                  <a:srgbClr val="FF0000"/>
                </a:solidFill>
                <a:latin typeface="Calibri" pitchFamily="34" charset="0"/>
                <a:cs typeface="Calibri" pitchFamily="34" charset="0"/>
              </a:rPr>
              <a:t>LINKAGE VRS RECOMBINATION:</a:t>
            </a:r>
          </a:p>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5" name="Picture 4" descr="C:\Users\User\Pictures\biology images\crossing-over vs linkage.jpg"/>
          <p:cNvPicPr>
            <a:picLocks noChangeAspect="1" noChangeArrowheads="1"/>
          </p:cNvPicPr>
          <p:nvPr/>
        </p:nvPicPr>
        <p:blipFill>
          <a:blip r:embed="rId4"/>
          <a:srcRect/>
          <a:stretch>
            <a:fillRect/>
          </a:stretch>
        </p:blipFill>
        <p:spPr bwMode="auto">
          <a:xfrm>
            <a:off x="429808" y="895740"/>
            <a:ext cx="7781131" cy="3582954"/>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079922" y="0"/>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smtClean="0">
                <a:solidFill>
                  <a:srgbClr val="FF0000"/>
                </a:solidFill>
                <a:latin typeface="Calibri" pitchFamily="34" charset="0"/>
                <a:cs typeface="Calibri" pitchFamily="34" charset="0"/>
              </a:rPr>
              <a:t>LINKAGE VRS RECOMBINATION :</a:t>
            </a:r>
            <a:endParaRPr sz="2200" b="1" i="0" u="none" strike="noStrike" cap="none">
              <a:solidFill>
                <a:srgbClr val="FF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1026" name="Picture 2" descr="C:\Users\User\Pictures\biology images\Difference-Between-Linkage-and-Crossing-Over-Comparison-Summary.jpg"/>
          <p:cNvPicPr>
            <a:picLocks noChangeAspect="1" noChangeArrowheads="1"/>
          </p:cNvPicPr>
          <p:nvPr/>
        </p:nvPicPr>
        <p:blipFill>
          <a:blip r:embed="rId4"/>
          <a:srcRect/>
          <a:stretch>
            <a:fillRect/>
          </a:stretch>
        </p:blipFill>
        <p:spPr bwMode="auto">
          <a:xfrm>
            <a:off x="457200" y="839755"/>
            <a:ext cx="7679094" cy="372680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2200" b="1" dirty="0" smtClean="0">
                <a:solidFill>
                  <a:srgbClr val="C00000"/>
                </a:solidFill>
                <a:latin typeface="Calibri" pitchFamily="34" charset="0"/>
                <a:cs typeface="Calibri" pitchFamily="34" charset="0"/>
              </a:rPr>
              <a:t>REDISCOVERY OF MENDELISM :</a:t>
            </a:r>
            <a:endParaRPr sz="2200" i="0" strike="noStrike" cap="none">
              <a:solidFill>
                <a:srgbClr val="FF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35352" y="1064475"/>
            <a:ext cx="8688300" cy="3218275"/>
          </a:xfrm>
          <a:prstGeom prst="rect">
            <a:avLst/>
          </a:prstGeom>
          <a:noFill/>
          <a:ln>
            <a:noFill/>
          </a:ln>
        </p:spPr>
        <p:txBody>
          <a:bodyPr spcFirstLastPara="1" wrap="square" lIns="91425" tIns="91425" rIns="91425" bIns="91425" anchor="t" anchorCtr="0">
            <a:noAutofit/>
          </a:bodyPr>
          <a:lstStyle/>
          <a:p>
            <a:pPr algn="just"/>
            <a:r>
              <a:rPr lang="en-US" dirty="0" smtClean="0">
                <a:solidFill>
                  <a:schemeClr val="tx1"/>
                </a:solidFill>
                <a:latin typeface="Calibri" pitchFamily="34" charset="0"/>
                <a:cs typeface="Calibri" pitchFamily="34" charset="0"/>
              </a:rPr>
              <a:t>In 1900 three Scientists De Vries, Correns and Von Tschermark independently rediscovered Mendel’s result on the inheritance of characters. </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Also by this time due to advancements in microscopy that  were taking place  scientists were able to carefully observe cell division.</a:t>
            </a:r>
          </a:p>
          <a:p>
            <a:pPr algn="just"/>
            <a:r>
              <a:rPr lang="en-US" dirty="0" smtClean="0">
                <a:solidFill>
                  <a:schemeClr val="tx1"/>
                </a:solidFill>
                <a:latin typeface="Calibri" pitchFamily="34" charset="0"/>
                <a:cs typeface="Calibri" pitchFamily="34" charset="0"/>
              </a:rPr>
              <a:t> </a:t>
            </a:r>
          </a:p>
          <a:p>
            <a:pPr algn="just"/>
            <a:r>
              <a:rPr lang="en-US" dirty="0" smtClean="0">
                <a:solidFill>
                  <a:schemeClr val="tx1"/>
                </a:solidFill>
                <a:latin typeface="Calibri" pitchFamily="34" charset="0"/>
                <a:cs typeface="Calibri" pitchFamily="34" charset="0"/>
              </a:rPr>
              <a:t>This led to the discovery of structures in the nucleus that appeared to double and divide just before each cell division. </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These were called chromosomes (</a:t>
            </a:r>
            <a:r>
              <a:rPr lang="en-US" dirty="0" err="1" smtClean="0">
                <a:solidFill>
                  <a:schemeClr val="tx1"/>
                </a:solidFill>
                <a:latin typeface="Calibri" pitchFamily="34" charset="0"/>
                <a:cs typeface="Calibri" pitchFamily="34" charset="0"/>
              </a:rPr>
              <a:t>coloured</a:t>
            </a:r>
            <a:r>
              <a:rPr lang="en-US"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bodies as they were visualized by staining). </a:t>
            </a:r>
          </a:p>
          <a:p>
            <a:pPr algn="just"/>
            <a:r>
              <a:rPr lang="en-US" dirty="0" smtClean="0">
                <a:solidFill>
                  <a:schemeClr val="tx1"/>
                </a:solidFill>
                <a:latin typeface="Calibri" pitchFamily="34" charset="0"/>
                <a:cs typeface="Calibri" pitchFamily="34" charset="0"/>
              </a:rPr>
              <a:t>By 1902 the chromosome movement during meiosis had been worked out.</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We have already studied the behaviour  of chromosomes during mitosis (equational division) and during meiosis (reduction division).</a:t>
            </a: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13167"/>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1800"/>
            </a:pPr>
            <a:r>
              <a:rPr lang="en-GB" sz="2200" b="1" dirty="0" smtClean="0">
                <a:solidFill>
                  <a:srgbClr val="FF0000"/>
                </a:solidFill>
                <a:latin typeface="Calibri" pitchFamily="34" charset="0"/>
                <a:cs typeface="Calibri" pitchFamily="34" charset="0"/>
              </a:rPr>
              <a:t>CHROMOSOMAL THEORY OF INHERITANCE:</a:t>
            </a:r>
            <a:endParaRPr sz="2200" b="1" i="0" strike="noStrike" cap="none">
              <a:solidFill>
                <a:srgbClr val="FF0000"/>
              </a:solidFill>
              <a:latin typeface="Calibri" pitchFamily="34" charset="0"/>
              <a:cs typeface="Calibri" pitchFamily="34" charset="0"/>
              <a:sym typeface="Arial"/>
            </a:endParaRPr>
          </a:p>
        </p:txBody>
      </p:sp>
      <p:sp>
        <p:nvSpPr>
          <p:cNvPr id="64" name="Google Shape;64;p14"/>
          <p:cNvSpPr txBox="1"/>
          <p:nvPr/>
        </p:nvSpPr>
        <p:spPr>
          <a:xfrm>
            <a:off x="244683" y="1101797"/>
            <a:ext cx="8688300" cy="3152961"/>
          </a:xfrm>
          <a:prstGeom prst="rect">
            <a:avLst/>
          </a:prstGeom>
          <a:noFill/>
          <a:ln>
            <a:noFill/>
          </a:ln>
        </p:spPr>
        <p:txBody>
          <a:bodyPr spcFirstLastPara="1" wrap="square" lIns="91425" tIns="91425" rIns="91425" bIns="91425" anchor="t" anchorCtr="0">
            <a:noAutofit/>
          </a:bodyPr>
          <a:lstStyle/>
          <a:p>
            <a:pPr algn="just"/>
            <a:endParaRPr lang="en-GB" dirty="0" smtClean="0">
              <a:solidFill>
                <a:schemeClr val="tx1"/>
              </a:solidFill>
              <a:latin typeface="Calibri" pitchFamily="34" charset="0"/>
              <a:cs typeface="Calibri" pitchFamily="34" charset="0"/>
            </a:endParaRPr>
          </a:p>
          <a:p>
            <a:pPr algn="just"/>
            <a:r>
              <a:rPr lang="en-GB" dirty="0" smtClean="0">
                <a:solidFill>
                  <a:schemeClr val="tx1"/>
                </a:solidFill>
                <a:latin typeface="Calibri" pitchFamily="34" charset="0"/>
                <a:cs typeface="Calibri" pitchFamily="34" charset="0"/>
              </a:rPr>
              <a:t>Mendel’s mathematical derivations and explanation  of biological phenomena was not accepted at that time by scientific world .</a:t>
            </a:r>
          </a:p>
          <a:p>
            <a:pPr algn="just"/>
            <a:endParaRPr lang="en-GB" dirty="0" smtClean="0">
              <a:solidFill>
                <a:schemeClr val="tx1"/>
              </a:solidFill>
              <a:latin typeface="Calibri" pitchFamily="34" charset="0"/>
              <a:cs typeface="Calibri" pitchFamily="34" charset="0"/>
            </a:endParaRPr>
          </a:p>
          <a:p>
            <a:pPr algn="just"/>
            <a:r>
              <a:rPr lang="en-GB" dirty="0" smtClean="0">
                <a:solidFill>
                  <a:schemeClr val="tx1"/>
                </a:solidFill>
                <a:latin typeface="Calibri" pitchFamily="34" charset="0"/>
                <a:cs typeface="Calibri" pitchFamily="34" charset="0"/>
              </a:rPr>
              <a:t>But the advancement in technology introduced the structure of nucleus , chromosomal  movement during cell division which indicated parallelism between factor and chromosomes.</a:t>
            </a:r>
          </a:p>
          <a:p>
            <a:pPr algn="just"/>
            <a:endParaRPr lang="en-GB"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Walter Sutton and Theodore Boveri noted that the behaviour of chromosomes was parallel to the behaviour of genes and used chromosome movement  to explain Mendel's laws .</a:t>
            </a:r>
          </a:p>
          <a:p>
            <a:pPr algn="just"/>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Walter Sutton and Theodore Boveri proposed independently the chromosomal theory of inheritance in 1902. </a:t>
            </a: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FEATURE OF CHROMOSOMAL THEORY OF INHERITANCE :</a:t>
            </a:r>
          </a:p>
        </p:txBody>
      </p:sp>
      <p:sp>
        <p:nvSpPr>
          <p:cNvPr id="64" name="Google Shape;64;p14"/>
          <p:cNvSpPr txBox="1"/>
          <p:nvPr/>
        </p:nvSpPr>
        <p:spPr>
          <a:xfrm>
            <a:off x="272675" y="1204433"/>
            <a:ext cx="8688300" cy="3003671"/>
          </a:xfrm>
          <a:prstGeom prst="rect">
            <a:avLst/>
          </a:prstGeom>
          <a:noFill/>
          <a:ln>
            <a:noFill/>
          </a:ln>
        </p:spPr>
        <p:txBody>
          <a:bodyPr spcFirstLastPara="1" wrap="square" lIns="91425" tIns="91425" rIns="91425" bIns="91425" anchor="t" anchorCtr="0">
            <a:noAutofit/>
          </a:bodyPr>
          <a:lstStyle/>
          <a:p>
            <a:pPr marL="457200" indent="-457200" algn="just"/>
            <a:r>
              <a:rPr lang="en-GB" dirty="0" smtClean="0">
                <a:latin typeface="Calibri" pitchFamily="34" charset="0"/>
                <a:cs typeface="Calibri" pitchFamily="34" charset="0"/>
              </a:rPr>
              <a:t>1. Gametes (sperm &amp; ova) constitute bridge between one generation and next. </a:t>
            </a:r>
          </a:p>
          <a:p>
            <a:pPr marL="457200" indent="-457200" algn="just"/>
            <a:endParaRPr lang="en-GB" dirty="0" smtClean="0">
              <a:latin typeface="Calibri" pitchFamily="34" charset="0"/>
              <a:cs typeface="Calibri" pitchFamily="34" charset="0"/>
            </a:endParaRPr>
          </a:p>
          <a:p>
            <a:pPr algn="just"/>
            <a:r>
              <a:rPr lang="en-GB" dirty="0" smtClean="0">
                <a:latin typeface="Calibri" pitchFamily="34" charset="0"/>
                <a:cs typeface="Calibri" pitchFamily="34" charset="0"/>
              </a:rPr>
              <a:t>2. The two gametes fuse during fertilization and contribute equally in the genetic constitution of offsprings.</a:t>
            </a:r>
          </a:p>
          <a:p>
            <a:pPr algn="just"/>
            <a:r>
              <a:rPr lang="en-GB" dirty="0" smtClean="0">
                <a:latin typeface="Calibri" pitchFamily="34" charset="0"/>
                <a:cs typeface="Calibri" pitchFamily="34" charset="0"/>
              </a:rPr>
              <a:t> </a:t>
            </a:r>
          </a:p>
          <a:p>
            <a:pPr algn="just"/>
            <a:r>
              <a:rPr lang="en-GB" dirty="0" smtClean="0">
                <a:latin typeface="Calibri" pitchFamily="34" charset="0"/>
                <a:cs typeface="Calibri" pitchFamily="34" charset="0"/>
              </a:rPr>
              <a:t>3. Both the nucleus of gametes possess all the hereditary information .</a:t>
            </a:r>
          </a:p>
          <a:p>
            <a:pPr algn="just"/>
            <a:endParaRPr lang="en-GB" dirty="0" smtClean="0">
              <a:latin typeface="Calibri" pitchFamily="34" charset="0"/>
              <a:cs typeface="Calibri" pitchFamily="34" charset="0"/>
            </a:endParaRPr>
          </a:p>
          <a:p>
            <a:pPr algn="just"/>
            <a:r>
              <a:rPr lang="en-GB" dirty="0" smtClean="0">
                <a:latin typeface="Calibri" pitchFamily="34" charset="0"/>
                <a:cs typeface="Calibri" pitchFamily="34" charset="0"/>
              </a:rPr>
              <a:t>4. Nucleus contains chromatin which organises to be known as genes lying upon the chromosomes.</a:t>
            </a:r>
          </a:p>
          <a:p>
            <a:pPr algn="just"/>
            <a:endParaRPr lang="en-GB" dirty="0" smtClean="0">
              <a:latin typeface="Calibri" pitchFamily="34" charset="0"/>
              <a:cs typeface="Calibri" pitchFamily="34" charset="0"/>
            </a:endParaRPr>
          </a:p>
          <a:p>
            <a:pPr algn="just"/>
            <a:r>
              <a:rPr lang="en-GB" dirty="0" smtClean="0">
                <a:latin typeface="Calibri" pitchFamily="34" charset="0"/>
                <a:cs typeface="Calibri" pitchFamily="34" charset="0"/>
              </a:rPr>
              <a:t>5. Genes are the physical entities present upon chromosome.</a:t>
            </a:r>
          </a:p>
          <a:p>
            <a:pPr algn="just"/>
            <a:endParaRPr lang="en-GB" dirty="0" smtClean="0">
              <a:latin typeface="Calibri" pitchFamily="34" charset="0"/>
              <a:cs typeface="Calibri" pitchFamily="34" charset="0"/>
            </a:endParaRPr>
          </a:p>
          <a:p>
            <a:pPr algn="just"/>
            <a:r>
              <a:rPr lang="en-GB" dirty="0" smtClean="0">
                <a:latin typeface="Calibri" pitchFamily="34" charset="0"/>
                <a:cs typeface="Calibri" pitchFamily="34" charset="0"/>
              </a:rPr>
              <a:t>6. When chromosomes segregate during cell division the genes (Mendelian factor) moves to gametes.</a:t>
            </a:r>
          </a:p>
          <a:p>
            <a:pPr algn="just"/>
            <a:endParaRPr lang="en-GB" dirty="0" smtClean="0">
              <a:latin typeface="Calibri" pitchFamily="34" charset="0"/>
              <a:cs typeface="Calibri" pitchFamily="34" charset="0"/>
            </a:endParaRPr>
          </a:p>
          <a:p>
            <a:pPr algn="just"/>
            <a:r>
              <a:rPr lang="en-GB" dirty="0" smtClean="0">
                <a:latin typeface="Calibri" pitchFamily="34" charset="0"/>
                <a:cs typeface="Calibri" pitchFamily="34" charset="0"/>
              </a:rPr>
              <a:t>7. So its the chromosome which became the basis of inheritance seen between parents and offsprings.</a:t>
            </a:r>
          </a:p>
          <a:p>
            <a:pPr algn="just"/>
            <a:endParaRPr lang="en-GB" b="1" dirty="0" smtClean="0">
              <a:latin typeface="Arial Black"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50489"/>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VERIFICATION OF CHROMOSOMAL THEORY OF INHERITANCE </a:t>
            </a:r>
            <a:r>
              <a:rPr lang="en-US"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gn="just"/>
            <a:r>
              <a:rPr lang="en-US" dirty="0" smtClean="0">
                <a:solidFill>
                  <a:schemeClr val="tx1"/>
                </a:solidFill>
                <a:latin typeface="Calibri" pitchFamily="34" charset="0"/>
                <a:cs typeface="Calibri" pitchFamily="34" charset="0"/>
              </a:rPr>
              <a:t>Experimental  verification of the chromosomal theory of inheritance was conducted  by Thomas Hunt Morgan and his colleagues which led to discovery of the basis for the variation  produced  in sexual reproduction. </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Morgan worked with the tiny fruit files - </a:t>
            </a:r>
            <a:r>
              <a:rPr lang="en-US" i="1" dirty="0" smtClean="0">
                <a:solidFill>
                  <a:schemeClr val="tx1"/>
                </a:solidFill>
                <a:latin typeface="Calibri" pitchFamily="34" charset="0"/>
                <a:cs typeface="Calibri" pitchFamily="34" charset="0"/>
              </a:rPr>
              <a:t>Drosophila melanogaster.</a:t>
            </a:r>
            <a:endParaRPr lang="en-GB" dirty="0" smtClean="0">
              <a:solidFill>
                <a:schemeClr val="tx1"/>
              </a:solidFill>
              <a:latin typeface="Calibri" pitchFamily="34" charset="0"/>
              <a:cs typeface="Calibri" pitchFamily="34" charset="0"/>
            </a:endParaRPr>
          </a:p>
          <a:p>
            <a:pPr algn="just"/>
            <a:r>
              <a:rPr lang="en-GB" dirty="0" smtClean="0">
                <a:solidFill>
                  <a:schemeClr val="tx1"/>
                </a:solidFill>
                <a:latin typeface="Calibri" pitchFamily="34" charset="0"/>
                <a:cs typeface="Calibri" pitchFamily="34" charset="0"/>
              </a:rPr>
              <a:t>Drosophila is a better experimental material due to following reasons:</a:t>
            </a:r>
          </a:p>
          <a:p>
            <a:pPr algn="just"/>
            <a:r>
              <a:rPr lang="en-GB" dirty="0" smtClean="0">
                <a:solidFill>
                  <a:schemeClr val="tx1"/>
                </a:solidFill>
                <a:latin typeface="Calibri" pitchFamily="34" charset="0"/>
                <a:cs typeface="Calibri" pitchFamily="34" charset="0"/>
              </a:rPr>
              <a:t> </a:t>
            </a:r>
          </a:p>
          <a:p>
            <a:pPr algn="just"/>
            <a:r>
              <a:rPr lang="en-GB" dirty="0" smtClean="0">
                <a:solidFill>
                  <a:schemeClr val="tx1"/>
                </a:solidFill>
                <a:latin typeface="Calibri" pitchFamily="34" charset="0"/>
                <a:cs typeface="Calibri" pitchFamily="34" charset="0"/>
              </a:rPr>
              <a:t>. It is easily available hovering upon ripe fruits.</a:t>
            </a:r>
          </a:p>
          <a:p>
            <a:pPr algn="just"/>
            <a:r>
              <a:rPr lang="en-GB" dirty="0" smtClean="0">
                <a:solidFill>
                  <a:schemeClr val="tx1"/>
                </a:solidFill>
                <a:latin typeface="Calibri" pitchFamily="34" charset="0"/>
                <a:cs typeface="Calibri" pitchFamily="34" charset="0"/>
              </a:rPr>
              <a:t>. The flies can bred throughout year and each mating produced large      number of offsprings.</a:t>
            </a:r>
          </a:p>
          <a:p>
            <a:pPr algn="just"/>
            <a:r>
              <a:rPr lang="en-GB"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They could be grown on simple synthetic medium in the laboratory. </a:t>
            </a:r>
          </a:p>
          <a:p>
            <a:pPr algn="just"/>
            <a:r>
              <a:rPr lang="en-US" dirty="0" smtClean="0">
                <a:solidFill>
                  <a:schemeClr val="tx1"/>
                </a:solidFill>
                <a:latin typeface="Calibri" pitchFamily="34" charset="0"/>
                <a:cs typeface="Calibri" pitchFamily="34" charset="0"/>
              </a:rPr>
              <a:t>. They complete their life cycle in about two weeks.</a:t>
            </a:r>
            <a:endParaRPr lang="en-GB"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 Male and females are easily distinguishable.</a:t>
            </a:r>
          </a:p>
          <a:p>
            <a:pPr algn="just"/>
            <a:r>
              <a:rPr lang="en-US" dirty="0" smtClean="0">
                <a:solidFill>
                  <a:schemeClr val="tx1"/>
                </a:solidFill>
                <a:latin typeface="Calibri" pitchFamily="34" charset="0"/>
                <a:cs typeface="Calibri" pitchFamily="34" charset="0"/>
              </a:rPr>
              <a:t>. They can be easily grown in synthetic culture media.</a:t>
            </a:r>
            <a:endParaRPr sz="1400" i="0" u="none" strike="noStrike" cap="none">
              <a:solidFill>
                <a:schemeClr val="tx1"/>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26022" y="471662"/>
            <a:ext cx="8688300" cy="780900"/>
          </a:xfrm>
          <a:prstGeom prst="rect">
            <a:avLst/>
          </a:prstGeom>
          <a:noFill/>
          <a:ln>
            <a:noFill/>
          </a:ln>
        </p:spPr>
        <p:txBody>
          <a:bodyPr spcFirstLastPara="1" wrap="square" lIns="91425" tIns="91425" rIns="91425" bIns="91425" anchor="t" anchorCtr="0">
            <a:noAutofit/>
          </a:bodyPr>
          <a:lstStyle/>
          <a:p>
            <a:pPr lvl="0">
              <a:buSzPts val="1800"/>
            </a:pPr>
            <a:r>
              <a:rPr lang="en-GB" sz="2200" b="1" dirty="0" smtClean="0">
                <a:solidFill>
                  <a:srgbClr val="FF0000"/>
                </a:solidFill>
                <a:latin typeface="Calibri" pitchFamily="34" charset="0"/>
                <a:cs typeface="Calibri" pitchFamily="34" charset="0"/>
              </a:rPr>
              <a:t>FIGURE SHOWING MOVEMENT OF CHROMOSOMES &amp; GENES</a:t>
            </a:r>
          </a:p>
          <a:p>
            <a:pPr lvl="0">
              <a:buSzPts val="1800"/>
            </a:pPr>
            <a:r>
              <a:rPr lang="en-GB" sz="2200" b="1" dirty="0" smtClean="0">
                <a:solidFill>
                  <a:srgbClr val="FF0000"/>
                </a:solidFill>
                <a:latin typeface="Calibri" pitchFamily="34" charset="0"/>
                <a:cs typeface="Calibri" pitchFamily="34" charset="0"/>
              </a:rPr>
              <a:t> DURING MEIOSIS</a:t>
            </a:r>
            <a:r>
              <a:rPr lang="en-US" sz="2200" b="1" dirty="0" smtClean="0">
                <a:solidFill>
                  <a:srgbClr val="FF0000"/>
                </a:solidFill>
                <a:latin typeface="Calibri" pitchFamily="34" charset="0"/>
                <a:cs typeface="Calibri" pitchFamily="34" charset="0"/>
              </a:rPr>
              <a:t>:</a:t>
            </a:r>
            <a:endParaRPr sz="1800" b="1" i="0"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9" name="Picture 2" descr="C:\Users\User\Pictures\biology images\chr- inheritance.jpg"/>
          <p:cNvPicPr>
            <a:picLocks noChangeAspect="1" noChangeArrowheads="1"/>
          </p:cNvPicPr>
          <p:nvPr/>
        </p:nvPicPr>
        <p:blipFill>
          <a:blip r:embed="rId4"/>
          <a:srcRect/>
          <a:stretch>
            <a:fillRect/>
          </a:stretch>
        </p:blipFill>
        <p:spPr bwMode="auto">
          <a:xfrm>
            <a:off x="849086" y="1604865"/>
            <a:ext cx="7277877" cy="324187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69151"/>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1800"/>
            </a:pPr>
            <a:r>
              <a:rPr lang="en-US" sz="2200" b="1" dirty="0" smtClean="0">
                <a:solidFill>
                  <a:srgbClr val="FF0000"/>
                </a:solidFill>
                <a:latin typeface="Calibri" pitchFamily="34" charset="0"/>
                <a:cs typeface="Calibri" pitchFamily="34" charset="0"/>
              </a:rPr>
              <a:t>PARALLELISM BETWEEN GENES &amp; CHROMOSOMES :</a:t>
            </a: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buSzPts val="1400"/>
            </a:pPr>
            <a:endParaRPr sz="1400" b="0" i="0" u="none" strike="noStrike" cap="none">
              <a:solidFill>
                <a:srgbClr val="000000"/>
              </a:solidFill>
              <a:latin typeface="Calibri"/>
              <a:ea typeface="Calibri"/>
              <a:cs typeface="Calibri"/>
              <a:sym typeface="Calibri"/>
            </a:endParaRPr>
          </a:p>
        </p:txBody>
      </p:sp>
      <p:sp>
        <p:nvSpPr>
          <p:cNvPr id="7" name="Rectangle 6"/>
          <p:cNvSpPr/>
          <p:nvPr/>
        </p:nvSpPr>
        <p:spPr>
          <a:xfrm>
            <a:off x="494521" y="933061"/>
            <a:ext cx="7940351" cy="3970318"/>
          </a:xfrm>
          <a:prstGeom prst="rect">
            <a:avLst/>
          </a:prstGeom>
        </p:spPr>
        <p:txBody>
          <a:bodyPr wrap="square">
            <a:spAutoFit/>
          </a:bodyPr>
          <a:lstStyle/>
          <a:p>
            <a:pPr fontAlgn="t"/>
            <a:r>
              <a:rPr lang="en-US" dirty="0" smtClean="0">
                <a:latin typeface="Calibri" pitchFamily="34" charset="0"/>
                <a:cs typeface="Calibri" pitchFamily="34" charset="0"/>
              </a:rPr>
              <a:t>MENDELIAN FACTORS (GENES) :</a:t>
            </a:r>
          </a:p>
          <a:p>
            <a:pPr fontAlgn="t"/>
            <a:endParaRPr lang="en-US" dirty="0" smtClean="0">
              <a:latin typeface="Calibri" pitchFamily="34" charset="0"/>
              <a:cs typeface="Calibri" pitchFamily="34" charset="0"/>
            </a:endParaRPr>
          </a:p>
          <a:p>
            <a:pPr fontAlgn="t"/>
            <a:r>
              <a:rPr lang="en-US" dirty="0" smtClean="0">
                <a:latin typeface="Calibri" pitchFamily="34" charset="0"/>
                <a:cs typeface="Calibri" pitchFamily="34" charset="0"/>
              </a:rPr>
              <a:t>Genes are transferred from generation to generation .</a:t>
            </a:r>
          </a:p>
          <a:p>
            <a:pPr fontAlgn="t"/>
            <a:r>
              <a:rPr lang="en-US" dirty="0" smtClean="0">
                <a:latin typeface="Calibri" pitchFamily="34" charset="0"/>
                <a:cs typeface="Calibri" pitchFamily="34" charset="0"/>
              </a:rPr>
              <a:t>Genes occur in allelic pair</a:t>
            </a:r>
          </a:p>
          <a:p>
            <a:pPr fontAlgn="t"/>
            <a:r>
              <a:rPr lang="en-US" dirty="0" smtClean="0">
                <a:latin typeface="Calibri" pitchFamily="34" charset="0"/>
                <a:cs typeface="Calibri" pitchFamily="34" charset="0"/>
              </a:rPr>
              <a:t>Allelic of genes undergo replication and splitting during mitosis.</a:t>
            </a:r>
          </a:p>
          <a:p>
            <a:pPr fontAlgn="t"/>
            <a:r>
              <a:rPr lang="en-US" dirty="0" smtClean="0">
                <a:latin typeface="Calibri" pitchFamily="34" charset="0"/>
                <a:cs typeface="Calibri" pitchFamily="34" charset="0"/>
              </a:rPr>
              <a:t>In meiosis alleles segregate .</a:t>
            </a:r>
          </a:p>
          <a:p>
            <a:pPr fontAlgn="t"/>
            <a:r>
              <a:rPr lang="en-US" dirty="0" smtClean="0">
                <a:latin typeface="Calibri" pitchFamily="34" charset="0"/>
                <a:cs typeface="Calibri" pitchFamily="34" charset="0"/>
              </a:rPr>
              <a:t>Fusion restores allelic pair in offsprings.</a:t>
            </a:r>
          </a:p>
          <a:p>
            <a:pPr fontAlgn="t"/>
            <a:r>
              <a:rPr lang="en-US" dirty="0" smtClean="0">
                <a:latin typeface="Calibri" pitchFamily="34" charset="0"/>
                <a:cs typeface="Calibri" pitchFamily="34" charset="0"/>
              </a:rPr>
              <a:t>Genes follow law of segregation.</a:t>
            </a:r>
          </a:p>
          <a:p>
            <a:pPr fontAlgn="t"/>
            <a:endParaRPr lang="en-US" dirty="0" smtClean="0">
              <a:latin typeface="Calibri" pitchFamily="34" charset="0"/>
              <a:cs typeface="Calibri" pitchFamily="34" charset="0"/>
            </a:endParaRPr>
          </a:p>
          <a:p>
            <a:pPr fontAlgn="t"/>
            <a:r>
              <a:rPr lang="en-US" dirty="0" smtClean="0">
                <a:latin typeface="Calibri" pitchFamily="34" charset="0"/>
                <a:cs typeface="Calibri" pitchFamily="34" charset="0"/>
              </a:rPr>
              <a:t>CHROMOSOMES :</a:t>
            </a:r>
          </a:p>
          <a:p>
            <a:pPr fontAlgn="t"/>
            <a:endParaRPr lang="en-US" dirty="0" smtClean="0">
              <a:latin typeface="Calibri" pitchFamily="34" charset="0"/>
              <a:cs typeface="Calibri" pitchFamily="34" charset="0"/>
            </a:endParaRPr>
          </a:p>
          <a:p>
            <a:pPr fontAlgn="t"/>
            <a:r>
              <a:rPr lang="en-US" dirty="0" smtClean="0">
                <a:latin typeface="Calibri" pitchFamily="34" charset="0"/>
                <a:cs typeface="Calibri" pitchFamily="34" charset="0"/>
              </a:rPr>
              <a:t>Chromosomes are also transferred from generation to generation.</a:t>
            </a:r>
          </a:p>
          <a:p>
            <a:pPr fontAlgn="t"/>
            <a:r>
              <a:rPr lang="en-US" dirty="0" smtClean="0">
                <a:latin typeface="Calibri" pitchFamily="34" charset="0"/>
                <a:cs typeface="Calibri" pitchFamily="34" charset="0"/>
              </a:rPr>
              <a:t>Chromosomes occur in homologous pairs.</a:t>
            </a:r>
          </a:p>
          <a:p>
            <a:pPr fontAlgn="t"/>
            <a:r>
              <a:rPr lang="en-US" dirty="0" smtClean="0">
                <a:latin typeface="Calibri" pitchFamily="34" charset="0"/>
                <a:cs typeface="Calibri" pitchFamily="34" charset="0"/>
              </a:rPr>
              <a:t>Homologous chromosomes undergo both replication and splitting like genes during mitosis.</a:t>
            </a:r>
          </a:p>
          <a:p>
            <a:pPr fontAlgn="t"/>
            <a:r>
              <a:rPr lang="en-US" dirty="0" smtClean="0">
                <a:latin typeface="Calibri" pitchFamily="34" charset="0"/>
                <a:cs typeface="Calibri" pitchFamily="34" charset="0"/>
              </a:rPr>
              <a:t>Chromosomes also segregate during meiosis.</a:t>
            </a:r>
          </a:p>
          <a:p>
            <a:pPr fontAlgn="t"/>
            <a:r>
              <a:rPr lang="en-US" dirty="0" smtClean="0">
                <a:latin typeface="Calibri" pitchFamily="34" charset="0"/>
                <a:cs typeface="Calibri" pitchFamily="34" charset="0"/>
              </a:rPr>
              <a:t>Fusion restore homologous chromosomes in offsprings.</a:t>
            </a:r>
          </a:p>
          <a:p>
            <a:pPr fontAlgn="t"/>
            <a:r>
              <a:rPr lang="en-US" dirty="0" smtClean="0">
                <a:latin typeface="Calibri" pitchFamily="34" charset="0"/>
                <a:cs typeface="Calibri" pitchFamily="34" charset="0"/>
              </a:rPr>
              <a:t>Chromosomes follow law of segregation.</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35352" y="434339"/>
            <a:ext cx="8688300" cy="7809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LIMITATION OF LAW OF INDEPENDENT ASSORTMENT</a:t>
            </a:r>
            <a:r>
              <a:rPr lang="en-US" sz="2200" dirty="0" smtClean="0">
                <a:solidFill>
                  <a:srgbClr val="FF0000"/>
                </a:solidFill>
                <a:latin typeface="Calibri" pitchFamily="34" charset="0"/>
                <a:cs typeface="Calibri" pitchFamily="34" charset="0"/>
              </a:rPr>
              <a:t>:</a:t>
            </a:r>
          </a:p>
        </p:txBody>
      </p:sp>
      <p:sp>
        <p:nvSpPr>
          <p:cNvPr id="64" name="Google Shape;64;p14"/>
          <p:cNvSpPr txBox="1"/>
          <p:nvPr/>
        </p:nvSpPr>
        <p:spPr>
          <a:xfrm>
            <a:off x="198030" y="1073806"/>
            <a:ext cx="8688300" cy="3516855"/>
          </a:xfrm>
          <a:prstGeom prst="rect">
            <a:avLst/>
          </a:prstGeom>
          <a:noFill/>
          <a:ln>
            <a:noFill/>
          </a:ln>
        </p:spPr>
        <p:txBody>
          <a:bodyPr spcFirstLastPara="1" wrap="square" lIns="91425" tIns="91425" rIns="91425" bIns="91425" anchor="t" anchorCtr="0">
            <a:noAutofit/>
          </a:bodyPr>
          <a:lstStyle/>
          <a:p>
            <a:pPr algn="just"/>
            <a:r>
              <a:rPr lang="en-GB" dirty="0" smtClean="0">
                <a:solidFill>
                  <a:schemeClr val="tx1"/>
                </a:solidFill>
                <a:latin typeface="Calibri" pitchFamily="34" charset="0"/>
                <a:cs typeface="Calibri" pitchFamily="34" charset="0"/>
              </a:rPr>
              <a:t>Mendel’s law of independent assortment is correct to the extent that only those alleles can assort independently which are either present on different chromosomes or show regular crossing over.</a:t>
            </a:r>
          </a:p>
          <a:p>
            <a:pPr algn="just"/>
            <a:endParaRPr lang="en-GB" dirty="0" smtClean="0">
              <a:solidFill>
                <a:schemeClr val="tx1"/>
              </a:solidFill>
              <a:latin typeface="Calibri" pitchFamily="34" charset="0"/>
              <a:cs typeface="Calibri" pitchFamily="34" charset="0"/>
            </a:endParaRPr>
          </a:p>
          <a:p>
            <a:pPr algn="just"/>
            <a:endParaRPr lang="en-GB"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Morgan carried out several </a:t>
            </a:r>
            <a:r>
              <a:rPr lang="en-US" dirty="0" err="1" smtClean="0">
                <a:solidFill>
                  <a:schemeClr val="tx1"/>
                </a:solidFill>
                <a:latin typeface="Calibri" pitchFamily="34" charset="0"/>
                <a:cs typeface="Calibri" pitchFamily="34" charset="0"/>
              </a:rPr>
              <a:t>di</a:t>
            </a:r>
            <a:r>
              <a:rPr lang="en-US" dirty="0" smtClean="0">
                <a:solidFill>
                  <a:schemeClr val="tx1"/>
                </a:solidFill>
                <a:latin typeface="Calibri" pitchFamily="34" charset="0"/>
                <a:cs typeface="Calibri" pitchFamily="34" charset="0"/>
              </a:rPr>
              <a:t>-hybrid crosses in Drosophila to study genes that were sex-linked like Mendel’s </a:t>
            </a:r>
            <a:r>
              <a:rPr lang="en-US" dirty="0" err="1" smtClean="0">
                <a:solidFill>
                  <a:schemeClr val="tx1"/>
                </a:solidFill>
                <a:latin typeface="Calibri" pitchFamily="34" charset="0"/>
                <a:cs typeface="Calibri" pitchFamily="34" charset="0"/>
              </a:rPr>
              <a:t>di</a:t>
            </a:r>
            <a:r>
              <a:rPr lang="en-US" dirty="0" smtClean="0">
                <a:solidFill>
                  <a:schemeClr val="tx1"/>
                </a:solidFill>
                <a:latin typeface="Calibri" pitchFamily="34" charset="0"/>
                <a:cs typeface="Calibri" pitchFamily="34" charset="0"/>
              </a:rPr>
              <a:t>-hybrid cross.</a:t>
            </a:r>
          </a:p>
          <a:p>
            <a:pPr algn="just"/>
            <a:endParaRPr lang="en-GB"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He observed that the two genes did not segregate independently of each other and the F2 ratio deviated very significantly from the 9:3:3: 1 ratio. </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Sutton and Boveri reported presence of number of factors (genes) upon limited number of chromosomes.</a:t>
            </a:r>
          </a:p>
          <a:p>
            <a:pPr algn="just"/>
            <a:endParaRPr lang="en-GB" dirty="0" smtClean="0">
              <a:solidFill>
                <a:schemeClr val="tx1"/>
              </a:solidFill>
              <a:latin typeface="Calibri" pitchFamily="34" charset="0"/>
              <a:cs typeface="Calibri" pitchFamily="34" charset="0"/>
            </a:endParaRPr>
          </a:p>
          <a:p>
            <a:pPr algn="just"/>
            <a:r>
              <a:rPr lang="en-GB" dirty="0" smtClean="0">
                <a:solidFill>
                  <a:schemeClr val="tx1"/>
                </a:solidFill>
                <a:latin typeface="Calibri" pitchFamily="34" charset="0"/>
                <a:cs typeface="Calibri" pitchFamily="34" charset="0"/>
              </a:rPr>
              <a:t>Hence further Morgan distinguished linked genes from unlinked one and noted presence of linkage &amp; absence of independent assortment.</a:t>
            </a:r>
          </a:p>
          <a:p>
            <a:pPr algn="just"/>
            <a:endParaRPr lang="en-GB" dirty="0" smtClean="0">
              <a:solidFill>
                <a:schemeClr val="tx1"/>
              </a:solidFill>
              <a:latin typeface="Calibri" pitchFamily="34" charset="0"/>
              <a:cs typeface="Calibri" pitchFamily="34" charset="0"/>
            </a:endParaRPr>
          </a:p>
          <a:p>
            <a:pPr algn="just"/>
            <a:endParaRPr lang="en-GB" b="1" dirty="0" smtClean="0">
              <a:solidFill>
                <a:srgbClr val="C00000"/>
              </a:solidFill>
              <a:latin typeface="Arial Black" pitchFamily="34" charset="0"/>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005277" y="141159"/>
            <a:ext cx="925650" cy="925650"/>
          </a:xfrm>
          <a:prstGeom prst="rect">
            <a:avLst/>
          </a:prstGeom>
          <a:noFill/>
          <a:ln>
            <a:noFill/>
          </a:ln>
        </p:spPr>
      </p:pic>
      <p:sp>
        <p:nvSpPr>
          <p:cNvPr id="63" name="Google Shape;63;p14"/>
          <p:cNvSpPr txBox="1"/>
          <p:nvPr/>
        </p:nvSpPr>
        <p:spPr>
          <a:xfrm>
            <a:off x="254013" y="453001"/>
            <a:ext cx="8688300" cy="780900"/>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LINKAGE:</a:t>
            </a:r>
          </a:p>
        </p:txBody>
      </p:sp>
      <p:sp>
        <p:nvSpPr>
          <p:cNvPr id="64" name="Google Shape;64;p14"/>
          <p:cNvSpPr txBox="1"/>
          <p:nvPr/>
        </p:nvSpPr>
        <p:spPr>
          <a:xfrm>
            <a:off x="179369" y="1101011"/>
            <a:ext cx="8688300" cy="3489649"/>
          </a:xfrm>
          <a:prstGeom prst="rect">
            <a:avLst/>
          </a:prstGeom>
          <a:noFill/>
          <a:ln>
            <a:noFill/>
          </a:ln>
        </p:spPr>
        <p:txBody>
          <a:bodyPr spcFirstLastPara="1" wrap="square" lIns="91425" tIns="91425" rIns="91425" bIns="91425" anchor="t" anchorCtr="0">
            <a:noAutofit/>
          </a:bodyPr>
          <a:lstStyle/>
          <a:p>
            <a:pPr algn="just"/>
            <a:r>
              <a:rPr lang="en-US" dirty="0" smtClean="0">
                <a:solidFill>
                  <a:schemeClr val="tx1"/>
                </a:solidFill>
                <a:latin typeface="Calibri" pitchFamily="34" charset="0"/>
                <a:cs typeface="Calibri" pitchFamily="34" charset="0"/>
              </a:rPr>
              <a:t>Linkage is a staying together of genes and they inherit together from generation to generation  or separation without any change as present on same chromosome.</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Morgan and his group knew that the genes were located on the X chromosome and saw quickly that when the two genes in a </a:t>
            </a:r>
            <a:r>
              <a:rPr lang="en-US" dirty="0" err="1" smtClean="0">
                <a:solidFill>
                  <a:schemeClr val="tx1"/>
                </a:solidFill>
                <a:latin typeface="Calibri" pitchFamily="34" charset="0"/>
                <a:cs typeface="Calibri" pitchFamily="34" charset="0"/>
              </a:rPr>
              <a:t>di</a:t>
            </a:r>
            <a:r>
              <a:rPr lang="en-US" dirty="0" smtClean="0">
                <a:solidFill>
                  <a:schemeClr val="tx1"/>
                </a:solidFill>
                <a:latin typeface="Calibri" pitchFamily="34" charset="0"/>
                <a:cs typeface="Calibri" pitchFamily="34" charset="0"/>
              </a:rPr>
              <a:t>-hybrid cross were situated on the same chromosome and the proportion of parental gene combinations were much higher than the non-parental type.</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Strength of linkage between 2 genes is inversely proportional to the distance between them.</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Morgan attributed this due to the physical association or linkage of the two genes and coined the term linkage to describe this physical association of genes on a chromosome.</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Morgan and his group also found that even when genes were grouped on the same chromosome, some genes were very tightly linked known as linkage group.</a:t>
            </a:r>
            <a:endParaRPr sz="1400" i="0" u="none" strike="noStrike" cap="none">
              <a:solidFill>
                <a:schemeClr val="tx1"/>
              </a:solidFill>
              <a:latin typeface="Calibri" pitchFamily="34" charset="0"/>
              <a:ea typeface="Calibri"/>
              <a:cs typeface="Calibri" pitchFamily="34" charset="0"/>
              <a:sym typeface="Calibri"/>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1407</Words>
  <Application>Microsoft Office PowerPoint</Application>
  <PresentationFormat>On-screen Show (16:9)</PresentationFormat>
  <Paragraphs>167</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cp:revision>
  <dcterms:modified xsi:type="dcterms:W3CDTF">2020-06-21T18:04:53Z</dcterms:modified>
</cp:coreProperties>
</file>