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comments/comment1.xml" ContentType="application/vnd.openxmlformats-officedocument.presentationml.comments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9"/>
  </p:notesMasterIdLst>
  <p:sldIdLst>
    <p:sldId id="256" r:id="rId2"/>
    <p:sldId id="314" r:id="rId3"/>
    <p:sldId id="320" r:id="rId4"/>
    <p:sldId id="321" r:id="rId5"/>
    <p:sldId id="315" r:id="rId6"/>
    <p:sldId id="322" r:id="rId7"/>
    <p:sldId id="319" r:id="rId8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" initials="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>
      <p:cViewPr>
        <p:scale>
          <a:sx n="102" d="100"/>
          <a:sy n="102" d="100"/>
        </p:scale>
        <p:origin x="-456" y="9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20-06-17T16:36:04.720" idx="2">
    <p:pos x="6000" y="100"/>
    <p:text>+amanrouniyar@odmegroup.org How come the website here is ODM Egroup and not ODM PS?
_Assigned to you_
-Swoyan Satyendu</p:text>
  </p:cm>
  <p:cm authorId="0" dt="2020-06-17T16:36:04.724" idx="1">
    <p:pos x="6000" y="0"/>
    <p:text>1. The logo in the centre looks bad. take it to TOP-LEFT
2. Where in ODM E Group Logo, here? 
3. What about, Closing Slide? 
Similar changes, pending in Kids World PPT as well +amanrouniyar@odmegroup.org
_Assigned to you_
-Swoyan Satyendu</p:tex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xmlns="" val="451615771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comments" Target="../comments/comment1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3777621"/>
            <a:ext cx="9144000" cy="1365879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904900" y="105700"/>
            <a:ext cx="1170475" cy="1170475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727788" y="1205133"/>
            <a:ext cx="7697756" cy="1444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ctr">
              <a:buSzPts val="3100"/>
            </a:pPr>
            <a:r>
              <a:rPr lang="en-US" sz="30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PLANT BREEDING FOR DISEASE RESISTANCE,INSECT RESISTANCE </a:t>
            </a:r>
          </a:p>
          <a:p>
            <a:pPr lvl="0" algn="ctr">
              <a:buSzPts val="3100"/>
            </a:pPr>
            <a:r>
              <a:rPr lang="en-US" sz="30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           MUTATIONAL BREEDING	 	</a:t>
            </a:r>
          </a:p>
          <a:p>
            <a:r>
              <a:rPr lang="en-US" sz="2800" b="1" dirty="0" smtClean="0">
                <a:latin typeface="Calibri" pitchFamily="34" charset="0"/>
                <a:cs typeface="Calibri" pitchFamily="34" charset="0"/>
              </a:rPr>
              <a:t>	</a:t>
            </a:r>
          </a:p>
          <a:p>
            <a:r>
              <a:rPr lang="en-US" sz="2800" b="1" dirty="0" smtClean="0">
                <a:latin typeface="Calibri" pitchFamily="34" charset="0"/>
                <a:cs typeface="Calibri" pitchFamily="34" charset="0"/>
              </a:rPr>
              <a:t>	</a:t>
            </a:r>
          </a:p>
          <a:p>
            <a:endParaRPr lang="en-US" sz="2800" b="1" dirty="0" smtClean="0">
              <a:latin typeface="Calibri" pitchFamily="34" charset="0"/>
              <a:cs typeface="Calibri" pitchFamily="34" charset="0"/>
            </a:endParaRPr>
          </a:p>
          <a:p>
            <a:r>
              <a:rPr lang="en-US" sz="2800" b="1" dirty="0" smtClean="0">
                <a:latin typeface="Calibri" pitchFamily="34" charset="0"/>
                <a:cs typeface="Calibri" pitchFamily="34" charset="0"/>
              </a:rPr>
              <a:t>	</a:t>
            </a:r>
          </a:p>
          <a:p>
            <a:pPr algn="ctr">
              <a:buSzPts val="3100"/>
            </a:pPr>
            <a:endParaRPr sz="2900" b="1" i="0" u="none" strike="noStrike" cap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/>
              <a:buNone/>
            </a:pPr>
            <a:endParaRPr sz="25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1268964" y="2851656"/>
            <a:ext cx="7352521" cy="11884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" b="1" dirty="0" smtClean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 smtClean="0"/>
              <a:t>SUBJECT </a:t>
            </a:r>
            <a:r>
              <a:rPr lang="en" b="1" dirty="0"/>
              <a:t>: </a:t>
            </a:r>
            <a:r>
              <a:rPr lang="en" b="1" dirty="0" smtClean="0"/>
              <a:t>BIOLOGY</a:t>
            </a:r>
            <a:endParaRPr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CHAPTER NUMBER</a:t>
            </a:r>
            <a:r>
              <a:rPr lang="en" b="1" dirty="0" smtClean="0"/>
              <a:t>: 09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 smtClean="0"/>
              <a:t>CHAPTER </a:t>
            </a:r>
            <a:r>
              <a:rPr lang="en" b="1" dirty="0"/>
              <a:t>NAME </a:t>
            </a:r>
            <a:r>
              <a:rPr lang="en" b="1" dirty="0" smtClean="0"/>
              <a:t>: STRATEGIES FOR ENHANCEMENT FOR FOOD PRODUCTION  	              </a:t>
            </a:r>
            <a:endParaRPr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418377" y="714256"/>
            <a:ext cx="7130087" cy="5080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1800"/>
            </a:pPr>
            <a:r>
              <a:rPr lang="en-US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PLANT BREEDING FOR DISEASE RESISTANCE</a:t>
            </a:r>
            <a:r>
              <a:rPr lang="en-US" sz="2200" b="1" dirty="0" smtClean="0">
                <a:solidFill>
                  <a:srgbClr val="FF0000"/>
                </a:solidFill>
              </a:rPr>
              <a:t> </a:t>
            </a:r>
            <a:r>
              <a:rPr lang="en-US" sz="2200" b="1" dirty="0" smtClean="0">
                <a:solidFill>
                  <a:srgbClr val="FF0000"/>
                </a:solidFill>
              </a:rPr>
              <a:t>:</a:t>
            </a:r>
            <a:endParaRPr lang="en-US" sz="2200" dirty="0" smtClean="0">
              <a:solidFill>
                <a:srgbClr val="FF0000"/>
              </a:solidFill>
            </a:endParaRPr>
          </a:p>
          <a:p>
            <a:pPr>
              <a:buSzPts val="1800"/>
            </a:pP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63893" y="1138335"/>
            <a:ext cx="836956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 algn="just"/>
            <a:endParaRPr lang="en-US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47869" y="1194318"/>
            <a:ext cx="8033658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Several fungal, bacterial and viral pathogens affect the yield and quality of plant products. 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To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minimise this loss disease resistant varieties were developed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Breeding is carried out by conventional method or by mutation breeding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Steps for breeding disease resistant plants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:</a:t>
            </a: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>
              <a:buFont typeface="Arial" pitchFamily="34" charset="0"/>
              <a:buChar char="•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Selection of genome with disease resistant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traits.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>
              <a:buFont typeface="Arial" pitchFamily="34" charset="0"/>
              <a:buChar char="•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Mating of the selected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parents.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>
              <a:buFont typeface="Arial" pitchFamily="34" charset="0"/>
              <a:buChar char="•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Selection of superior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hybrids.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>
              <a:buFont typeface="Arial" pitchFamily="34" charset="0"/>
              <a:buChar char="•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Testing of the hybrid for superior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variety.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>
              <a:buFont typeface="Arial" pitchFamily="34" charset="0"/>
              <a:buChar char="•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Release of the new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variety.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1" fontAlgn="base"/>
            <a:endParaRPr lang="en-US" dirty="0" smtClean="0"/>
          </a:p>
          <a:p>
            <a:pPr algn="just"/>
            <a:endParaRPr lang="en-US" dirty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325070" y="602288"/>
            <a:ext cx="7130087" cy="5080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1800"/>
            </a:pPr>
            <a:r>
              <a:rPr lang="en-US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PLANT BREEDING FOR DISEASE RESISTANCE</a:t>
            </a:r>
            <a:r>
              <a:rPr lang="en-US" sz="2200" b="1" dirty="0" smtClean="0">
                <a:solidFill>
                  <a:srgbClr val="FF0000"/>
                </a:solidFill>
              </a:rPr>
              <a:t> </a:t>
            </a:r>
            <a:r>
              <a:rPr lang="en-US" sz="2200" b="1" dirty="0" smtClean="0">
                <a:solidFill>
                  <a:srgbClr val="FF0000"/>
                </a:solidFill>
              </a:rPr>
              <a:t>:</a:t>
            </a:r>
            <a:endParaRPr lang="en-US" sz="2200" dirty="0" smtClean="0">
              <a:solidFill>
                <a:srgbClr val="FF0000"/>
              </a:solidFill>
            </a:endParaRPr>
          </a:p>
          <a:p>
            <a:pPr>
              <a:buSzPts val="1800"/>
            </a:pP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63893" y="1138335"/>
            <a:ext cx="836956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 algn="just"/>
            <a:endParaRPr lang="en-US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89249" y="998375"/>
            <a:ext cx="439472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The resistant gene may be present in the wild relatives, which are low yielding; hence the gene for resistance has to be incorporated into the better-yielding variety by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hybridization.</a:t>
            </a:r>
          </a:p>
          <a:p>
            <a:pPr lvl="0"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e.g., the gene for resistance to yellow mosaic virus found in a wild species of bhindi (</a:t>
            </a:r>
            <a:r>
              <a:rPr lang="en-US" i="1" dirty="0" smtClean="0">
                <a:latin typeface="Calibri" pitchFamily="34" charset="0"/>
                <a:cs typeface="Calibri" pitchFamily="34" charset="0"/>
              </a:rPr>
              <a:t>Abelmoschus maniholtand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) has been transferred to raise a new variety of </a:t>
            </a:r>
            <a:r>
              <a:rPr lang="en-US" i="1" dirty="0" smtClean="0">
                <a:latin typeface="Calibri" pitchFamily="34" charset="0"/>
                <a:cs typeface="Calibri" pitchFamily="34" charset="0"/>
              </a:rPr>
              <a:t>Abelmoschus esculentus, </a:t>
            </a:r>
            <a:endParaRPr lang="en-US" i="1" dirty="0" smtClean="0">
              <a:latin typeface="Calibri" pitchFamily="34" charset="0"/>
              <a:cs typeface="Calibri" pitchFamily="34" charset="0"/>
            </a:endParaRPr>
          </a:p>
          <a:p>
            <a:pPr lvl="0"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called</a:t>
            </a:r>
            <a:r>
              <a:rPr lang="en-US" i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Parbhani Kranti</a:t>
            </a:r>
            <a:r>
              <a:rPr lang="en-US" i="1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pPr lvl="0"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IN" dirty="0" smtClean="0">
                <a:latin typeface="Calibri" pitchFamily="34" charset="0"/>
                <a:cs typeface="Calibri" pitchFamily="34" charset="0"/>
              </a:rPr>
              <a:t>Some of the crop variety that is resistant to diseases that have been raised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1" fontAlgn="base"/>
            <a:endParaRPr lang="en-US" dirty="0" smtClean="0"/>
          </a:p>
          <a:p>
            <a:pPr algn="just"/>
            <a:endParaRPr lang="en-US" dirty="0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6" name="Picture 5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767941" y="1184988"/>
            <a:ext cx="4226769" cy="3013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465030" y="508983"/>
            <a:ext cx="7130087" cy="6946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1800"/>
            </a:pPr>
            <a:r>
              <a:rPr lang="en-US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PLANT BREEDING FOR DISEASE RESISTANCE</a:t>
            </a:r>
            <a:r>
              <a:rPr lang="en-US" sz="2200" b="1" dirty="0" smtClean="0">
                <a:solidFill>
                  <a:srgbClr val="FF0000"/>
                </a:solidFill>
              </a:rPr>
              <a:t> :</a:t>
            </a:r>
          </a:p>
          <a:p>
            <a:pPr>
              <a:buSzPts val="1800"/>
            </a:pPr>
            <a:r>
              <a:rPr lang="en-US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MUTATIONAL BREEDING :</a:t>
            </a:r>
            <a:endParaRPr lang="en-US" sz="18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63893" y="1138335"/>
            <a:ext cx="836956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 algn="just"/>
            <a:endParaRPr lang="en-US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75860" y="1371600"/>
            <a:ext cx="8266923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Mutation is the process by which genetic variations are created through changes in the base sequence within genes resulting in the creation of a new character or trait not found in the parental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types.</a:t>
            </a: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It is done by using mutants like chemicals or radiations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Mutation is induced artificially through use of chemicals or radiations (like gamma rays, X-rays etc), and selecting and using the plants with desirable characters as a source of breeding.</a:t>
            </a: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This process is called mutation breeding. 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e.g.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 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Mung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bean resistance to yellow mosaic virus and powdery mildew were induced by mutation.</a:t>
            </a:r>
          </a:p>
          <a:p>
            <a:pPr lvl="1" fontAlgn="base"/>
            <a:endParaRPr lang="en-US" dirty="0" smtClean="0"/>
          </a:p>
          <a:p>
            <a:pPr algn="just"/>
            <a:endParaRPr lang="en-US" dirty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418378" y="807562"/>
            <a:ext cx="7130087" cy="4893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buSzPts val="1800"/>
            </a:pPr>
            <a:r>
              <a:rPr lang="en-US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PLANT BREEDING FOR </a:t>
            </a:r>
            <a:r>
              <a:rPr lang="en-US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INSECT RESISTANCE </a:t>
            </a:r>
            <a:r>
              <a:rPr lang="en-US" sz="24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: </a:t>
            </a:r>
            <a:endParaRPr lang="en-US" sz="24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r>
              <a:rPr lang="en-GB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</a:t>
            </a: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63893" y="1138335"/>
            <a:ext cx="836956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 algn="just"/>
            <a:endParaRPr lang="en-US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38538" y="1259633"/>
            <a:ext cx="8285583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Resistance to insect pests is also genetically controlled and manifest in the form of morphological, physiological or biochemical characteristics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pPr lvl="0"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Hairy leaves in several plants are associated with resistance to insect pests, e.g. resistance to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jassids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in cotton and cereal leaf beetle in wheat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pPr lvl="0"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In wheat solid stem leads to non-preference by the stem sawfly and smooth leaved and nectar-less cotton varieties do not attract bollworms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pPr lvl="0"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High aspartic acid, low nitrogen and sugar content in maize leads to resistance to maize stem borers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pPr lvl="0"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Breeding methods for insect pest resistance involve the same steps as those for any other agronomic trait.</a:t>
            </a:r>
          </a:p>
          <a:p>
            <a:pPr algn="just"/>
            <a:r>
              <a:rPr lang="en-US" dirty="0" smtClean="0"/>
              <a:t> </a:t>
            </a:r>
            <a:endParaRPr lang="en-US" dirty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418378" y="807562"/>
            <a:ext cx="7130087" cy="4893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buSzPts val="1800"/>
            </a:pPr>
            <a:r>
              <a:rPr lang="en-US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PLANT BREEDING FOR </a:t>
            </a:r>
            <a:r>
              <a:rPr lang="en-US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INSECT RESISTANCE </a:t>
            </a:r>
            <a:r>
              <a:rPr lang="en-US" sz="24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: </a:t>
            </a:r>
            <a:endParaRPr lang="en-US" sz="24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r>
              <a:rPr lang="en-GB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</a:t>
            </a: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63893" y="1138335"/>
            <a:ext cx="836956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 algn="just"/>
            <a:endParaRPr lang="en-US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38538" y="1259633"/>
            <a:ext cx="8285583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Some released crop varieties bred by hybridization and selection for insect pest resistance are given below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:</a:t>
            </a:r>
          </a:p>
          <a:p>
            <a:pPr algn="just"/>
            <a:endParaRPr lang="en-US" dirty="0" smtClean="0"/>
          </a:p>
          <a:p>
            <a:pPr algn="just"/>
            <a:endParaRPr lang="en-US" dirty="0" smtClean="0"/>
          </a:p>
          <a:p>
            <a:pPr algn="just"/>
            <a:endParaRPr lang="en-US" dirty="0" smtClean="0"/>
          </a:p>
          <a:p>
            <a:pPr algn="just"/>
            <a:endParaRPr lang="en-US" dirty="0" smtClean="0"/>
          </a:p>
          <a:p>
            <a:pPr algn="just"/>
            <a:endParaRPr lang="en-US" dirty="0" smtClean="0"/>
          </a:p>
          <a:p>
            <a:pPr algn="just"/>
            <a:endParaRPr lang="en-US" dirty="0" smtClean="0"/>
          </a:p>
          <a:p>
            <a:pPr algn="just"/>
            <a:endParaRPr lang="en-US" dirty="0" smtClean="0"/>
          </a:p>
          <a:p>
            <a:pPr lvl="0"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/>
            <a:endParaRPr lang="en-US" dirty="0" smtClean="0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6" name="Picture 5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222310" y="2108718"/>
            <a:ext cx="6386610" cy="22403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85192" y="858418"/>
            <a:ext cx="8061649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lvl="0" algn="ctr">
              <a:lnSpc>
                <a:spcPct val="115000"/>
              </a:lnSpc>
              <a:buSzPts val="4000"/>
            </a:pPr>
            <a:endParaRPr lang="en-US" sz="4000" b="1" dirty="0" smtClean="0"/>
          </a:p>
          <a:p>
            <a:pPr marL="457200" lvl="0" algn="ctr">
              <a:lnSpc>
                <a:spcPct val="115000"/>
              </a:lnSpc>
              <a:buSzPts val="4000"/>
            </a:pPr>
            <a:r>
              <a:rPr lang="en-US" sz="4000" b="1" dirty="0" smtClean="0"/>
              <a:t>THANKING YOU</a:t>
            </a:r>
          </a:p>
          <a:p>
            <a:pPr marL="457200" lvl="0" algn="ctr">
              <a:lnSpc>
                <a:spcPct val="115000"/>
              </a:lnSpc>
              <a:buSzPts val="4000"/>
            </a:pPr>
            <a:r>
              <a:rPr lang="en-US" sz="4000" b="1" dirty="0" smtClean="0">
                <a:solidFill>
                  <a:srgbClr val="FF0000"/>
                </a:solidFill>
              </a:rPr>
              <a:t>ODM EDUCATIONAL GROUP</a:t>
            </a:r>
          </a:p>
          <a:p>
            <a:pPr marL="457200" lvl="0" algn="ctr">
              <a:lnSpc>
                <a:spcPct val="115000"/>
              </a:lnSpc>
              <a:buSzPts val="4000"/>
            </a:pPr>
            <a:endParaRPr lang="en-US" sz="4000" b="1" dirty="0" smtClean="0">
              <a:solidFill>
                <a:srgbClr val="FF0000"/>
              </a:solidFill>
            </a:endParaRPr>
          </a:p>
          <a:p>
            <a:pPr marL="457200" lvl="0" algn="ctr">
              <a:lnSpc>
                <a:spcPct val="115000"/>
              </a:lnSpc>
              <a:buSzPts val="4000"/>
            </a:pPr>
            <a:endParaRPr lang="en-US" sz="4000" dirty="0"/>
          </a:p>
        </p:txBody>
      </p:sp>
      <p:pic>
        <p:nvPicPr>
          <p:cNvPr id="6" name="Google Shape;62;p1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8024325" y="177282"/>
            <a:ext cx="895739" cy="81176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3772</TotalTime>
  <Words>449</Words>
  <Application>Microsoft Office PowerPoint</Application>
  <PresentationFormat>On-screen Show (16:9)</PresentationFormat>
  <Paragraphs>92</Paragraphs>
  <Slides>7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Simple Light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383</cp:revision>
  <dcterms:modified xsi:type="dcterms:W3CDTF">2020-07-24T11:05:27Z</dcterms:modified>
</cp:coreProperties>
</file>