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6.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314" r:id="rId3"/>
    <p:sldId id="317" r:id="rId4"/>
    <p:sldId id="320" r:id="rId5"/>
    <p:sldId id="321" r:id="rId6"/>
    <p:sldId id="322" r:id="rId7"/>
    <p:sldId id="31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662474" y="1569027"/>
            <a:ext cx="7697756" cy="866263"/>
          </a:xfrm>
          <a:prstGeom prst="rect">
            <a:avLst/>
          </a:prstGeom>
          <a:noFill/>
          <a:ln>
            <a:noFill/>
          </a:ln>
        </p:spPr>
        <p:txBody>
          <a:bodyPr spcFirstLastPara="1" wrap="square" lIns="91425" tIns="91425" rIns="91425" bIns="91425" anchor="t" anchorCtr="0">
            <a:noAutofit/>
          </a:bodyPr>
          <a:lstStyle/>
          <a:p>
            <a:pPr lvl="0" algn="ctr">
              <a:buSzPts val="3100"/>
            </a:pPr>
            <a:r>
              <a:rPr lang="en" sz="3000" b="1" dirty="0" smtClean="0">
                <a:solidFill>
                  <a:srgbClr val="FF0000"/>
                </a:solidFill>
                <a:latin typeface="Calibri" pitchFamily="34" charset="0"/>
                <a:ea typeface="Calibri"/>
                <a:cs typeface="Calibri" pitchFamily="34" charset="0"/>
                <a:sym typeface="Calibri"/>
              </a:rPr>
              <a:t>PLANT BREEDING FOR HIGH YIELD</a:t>
            </a:r>
          </a:p>
          <a:p>
            <a:pPr lvl="0" algn="ctr">
              <a:buSzPts val="3100"/>
            </a:pPr>
            <a:r>
              <a:rPr lang="en-US" sz="3000" b="1" dirty="0" smtClean="0">
                <a:solidFill>
                  <a:srgbClr val="FF0000"/>
                </a:solidFill>
                <a:latin typeface="Calibri" pitchFamily="34" charset="0"/>
                <a:cs typeface="Calibri" pitchFamily="34" charset="0"/>
              </a:rPr>
              <a:t>    	 	</a:t>
            </a: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1268964" y="2851656"/>
            <a:ext cx="7352521"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09</a:t>
            </a:r>
          </a:p>
          <a:p>
            <a:pPr marL="0" lvl="0" indent="0" algn="l" rtl="0">
              <a:spcBef>
                <a:spcPts val="0"/>
              </a:spcBef>
              <a:spcAft>
                <a:spcPts val="0"/>
              </a:spcAft>
              <a:buNone/>
            </a:pPr>
            <a:r>
              <a:rPr lang="en" b="1" dirty="0" smtClean="0"/>
              <a:t>CHAPTER </a:t>
            </a:r>
            <a:r>
              <a:rPr lang="en" b="1" dirty="0"/>
              <a:t>NAME </a:t>
            </a:r>
            <a:r>
              <a:rPr lang="en" b="1" dirty="0" smtClean="0"/>
              <a:t>: STRATEGIES FOR ENHANCEMENT FOR FOOD PRODUCTION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46369" y="490321"/>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PLANT BREEDING:</a:t>
            </a:r>
            <a:endParaRPr lang="en-US" sz="2200" dirty="0" smtClean="0">
              <a:solidFill>
                <a:srgbClr val="FF0000"/>
              </a:solidFill>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38538" y="1073020"/>
            <a:ext cx="8304246" cy="353943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Plant Breeding is the purposeful manipulation of plant species in order to create desired plant species in order to create desired plant types that are better suited for cultivation, give better yields and are disease resistant</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IN" dirty="0" smtClean="0">
                <a:latin typeface="Calibri" pitchFamily="34" charset="0"/>
                <a:cs typeface="Calibri" pitchFamily="34" charset="0"/>
              </a:rPr>
              <a:t>When the breeders wish to incorporate desired characters (trait) into the crop plants</a:t>
            </a:r>
            <a:r>
              <a:rPr lang="en-IN" dirty="0" smtClean="0">
                <a:latin typeface="Calibri" pitchFamily="34" charset="0"/>
                <a:cs typeface="Calibri" pitchFamily="34" charset="0"/>
              </a:rPr>
              <a:t>,</a:t>
            </a:r>
            <a:r>
              <a:rPr lang="en-IN" dirty="0" smtClean="0">
                <a:latin typeface="Calibri" pitchFamily="34" charset="0"/>
                <a:cs typeface="Calibri" pitchFamily="34" charset="0"/>
              </a:rPr>
              <a:t> </a:t>
            </a:r>
            <a:r>
              <a:rPr lang="en-IN" dirty="0" smtClean="0">
                <a:latin typeface="Calibri" pitchFamily="34" charset="0"/>
                <a:cs typeface="Calibri" pitchFamily="34" charset="0"/>
              </a:rPr>
              <a:t>the followings are the </a:t>
            </a:r>
            <a:r>
              <a:rPr lang="en-IN" dirty="0" smtClean="0">
                <a:latin typeface="Calibri" pitchFamily="34" charset="0"/>
                <a:cs typeface="Calibri" pitchFamily="34" charset="0"/>
              </a:rPr>
              <a:t>desired traits in these crop plants</a:t>
            </a:r>
            <a:r>
              <a:rPr lang="en-IN" dirty="0" smtClean="0">
                <a:latin typeface="Calibri" pitchFamily="34" charset="0"/>
                <a:cs typeface="Calibri" pitchFamily="34" charset="0"/>
              </a:rPr>
              <a:t> :</a:t>
            </a:r>
          </a:p>
          <a:p>
            <a:pPr algn="just"/>
            <a:endParaRPr lang="en-IN" dirty="0" smtClean="0">
              <a:latin typeface="Calibri" pitchFamily="34" charset="0"/>
              <a:cs typeface="Calibri" pitchFamily="34" charset="0"/>
            </a:endParaRPr>
          </a:p>
          <a:p>
            <a:pPr algn="just">
              <a:buFont typeface="Arial" pitchFamily="34" charset="0"/>
              <a:buChar char="•"/>
            </a:pPr>
            <a:r>
              <a:rPr lang="en-IN" dirty="0" smtClean="0">
                <a:latin typeface="Calibri" pitchFamily="34" charset="0"/>
                <a:cs typeface="Calibri" pitchFamily="34" charset="0"/>
              </a:rPr>
              <a:t> </a:t>
            </a:r>
            <a:r>
              <a:rPr lang="en-IN" dirty="0" smtClean="0">
                <a:latin typeface="Calibri" pitchFamily="34" charset="0"/>
                <a:cs typeface="Calibri" pitchFamily="34" charset="0"/>
              </a:rPr>
              <a:t>increase yield and improve the quality. </a:t>
            </a:r>
            <a:endParaRPr lang="en-IN" dirty="0" smtClean="0">
              <a:latin typeface="Calibri" pitchFamily="34" charset="0"/>
              <a:cs typeface="Calibri" pitchFamily="34" charset="0"/>
            </a:endParaRPr>
          </a:p>
          <a:p>
            <a:pPr algn="just">
              <a:buFont typeface="Arial" pitchFamily="34" charset="0"/>
              <a:buChar char="•"/>
            </a:pPr>
            <a:r>
              <a:rPr lang="en-IN" dirty="0" smtClean="0">
                <a:latin typeface="Calibri" pitchFamily="34" charset="0"/>
                <a:cs typeface="Calibri" pitchFamily="34" charset="0"/>
              </a:rPr>
              <a:t>Increased </a:t>
            </a:r>
            <a:r>
              <a:rPr lang="en-IN" dirty="0" smtClean="0">
                <a:latin typeface="Calibri" pitchFamily="34" charset="0"/>
                <a:cs typeface="Calibri" pitchFamily="34" charset="0"/>
              </a:rPr>
              <a:t>tolerance to </a:t>
            </a:r>
            <a:r>
              <a:rPr lang="en-IN" dirty="0" smtClean="0">
                <a:latin typeface="Calibri" pitchFamily="34" charset="0"/>
                <a:cs typeface="Calibri" pitchFamily="34" charset="0"/>
              </a:rPr>
              <a:t>salinity</a:t>
            </a:r>
          </a:p>
          <a:p>
            <a:pPr algn="just">
              <a:buFont typeface="Arial" pitchFamily="34" charset="0"/>
              <a:buChar char="•"/>
            </a:pPr>
            <a:r>
              <a:rPr lang="en-IN" dirty="0" smtClean="0">
                <a:latin typeface="Calibri" pitchFamily="34" charset="0"/>
                <a:cs typeface="Calibri" pitchFamily="34" charset="0"/>
              </a:rPr>
              <a:t> </a:t>
            </a:r>
            <a:r>
              <a:rPr lang="en-IN" dirty="0" smtClean="0">
                <a:latin typeface="Calibri" pitchFamily="34" charset="0"/>
                <a:cs typeface="Calibri" pitchFamily="34" charset="0"/>
              </a:rPr>
              <a:t>extreme temperatures</a:t>
            </a:r>
            <a:r>
              <a:rPr lang="en-IN" dirty="0" smtClean="0">
                <a:latin typeface="Calibri" pitchFamily="34" charset="0"/>
                <a:cs typeface="Calibri" pitchFamily="34" charset="0"/>
              </a:rPr>
              <a:t>,</a:t>
            </a:r>
          </a:p>
          <a:p>
            <a:pPr algn="just">
              <a:buFont typeface="Arial" pitchFamily="34" charset="0"/>
              <a:buChar char="•"/>
            </a:pPr>
            <a:r>
              <a:rPr lang="en-IN" dirty="0" smtClean="0">
                <a:latin typeface="Calibri" pitchFamily="34" charset="0"/>
                <a:cs typeface="Calibri" pitchFamily="34" charset="0"/>
              </a:rPr>
              <a:t> </a:t>
            </a:r>
            <a:r>
              <a:rPr lang="en-IN" dirty="0" smtClean="0">
                <a:latin typeface="Calibri" pitchFamily="34" charset="0"/>
                <a:cs typeface="Calibri" pitchFamily="34" charset="0"/>
              </a:rPr>
              <a:t>resistance to </a:t>
            </a:r>
            <a:r>
              <a:rPr lang="en-IN" dirty="0" smtClean="0">
                <a:latin typeface="Calibri" pitchFamily="34" charset="0"/>
                <a:cs typeface="Calibri" pitchFamily="34" charset="0"/>
              </a:rPr>
              <a:t>viruses  </a:t>
            </a:r>
            <a:r>
              <a:rPr lang="en-IN" dirty="0" smtClean="0">
                <a:latin typeface="Calibri" pitchFamily="34" charset="0"/>
                <a:cs typeface="Calibri" pitchFamily="34" charset="0"/>
              </a:rPr>
              <a:t>fungi, bacteria </a:t>
            </a:r>
          </a:p>
          <a:p>
            <a:pPr algn="just">
              <a:buFont typeface="Arial" pitchFamily="34" charset="0"/>
              <a:buChar char="•"/>
            </a:pPr>
            <a:r>
              <a:rPr lang="en-IN" dirty="0" smtClean="0">
                <a:latin typeface="Calibri" pitchFamily="34" charset="0"/>
                <a:cs typeface="Calibri" pitchFamily="34" charset="0"/>
              </a:rPr>
              <a:t> </a:t>
            </a:r>
            <a:r>
              <a:rPr lang="en-IN" dirty="0" smtClean="0">
                <a:latin typeface="Calibri" pitchFamily="34" charset="0"/>
                <a:cs typeface="Calibri" pitchFamily="34" charset="0"/>
              </a:rPr>
              <a:t>increased tolerance to insect pests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Classical plant breeding involves crossing or </a:t>
            </a:r>
            <a:r>
              <a:rPr lang="en-US" dirty="0" smtClean="0">
                <a:latin typeface="Calibri" pitchFamily="34" charset="0"/>
                <a:cs typeface="Calibri" pitchFamily="34" charset="0"/>
              </a:rPr>
              <a:t>hybridization </a:t>
            </a:r>
            <a:r>
              <a:rPr lang="en-US" dirty="0" smtClean="0">
                <a:latin typeface="Calibri" pitchFamily="34" charset="0"/>
                <a:cs typeface="Calibri" pitchFamily="34" charset="0"/>
              </a:rPr>
              <a:t>of pure lines, followed by artificial selection to produce plants with desirable traits of higher yield, nutrition and resistance to </a:t>
            </a:r>
            <a:r>
              <a:rPr lang="en-US" dirty="0" smtClean="0">
                <a:latin typeface="Calibri" pitchFamily="34" charset="0"/>
                <a:cs typeface="Calibri" pitchFamily="34" charset="0"/>
              </a:rPr>
              <a:t>disease.</a:t>
            </a:r>
            <a:endParaRPr lang="en-US" dirty="0" smtClean="0"/>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03773" y="527644"/>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PLANT BREEDING FOR HIGH YIELD </a:t>
            </a:r>
            <a:r>
              <a:rPr lang="en-US" sz="2200" b="1" dirty="0" smtClean="0">
                <a:solidFill>
                  <a:srgbClr val="FF0000"/>
                </a:solidFill>
              </a:rPr>
              <a:t>:</a:t>
            </a:r>
            <a:endParaRPr lang="en-US" sz="2200" b="1" dirty="0" smtClean="0">
              <a:solidFill>
                <a:schemeClr val="tx1"/>
              </a:solidFill>
              <a:latin typeface="Calibri" pitchFamily="34" charset="0"/>
              <a:cs typeface="Calibri" pitchFamily="34" charset="0"/>
            </a:endParaRPr>
          </a:p>
          <a:p>
            <a:pPr>
              <a:buSzPts val="1800"/>
            </a:pPr>
            <a:r>
              <a:rPr lang="en-US" sz="2400" b="1" dirty="0" smtClean="0">
                <a:solidFill>
                  <a:srgbClr val="FF0000"/>
                </a:solidFill>
              </a:rPr>
              <a:t> </a:t>
            </a:r>
            <a:endParaRPr lang="en-US" sz="2400" dirty="0" smtClean="0">
              <a:solidFill>
                <a:srgbClr val="FF0000"/>
              </a:solidFill>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233265" y="1116360"/>
            <a:ext cx="8630816" cy="3539430"/>
          </a:xfrm>
          <a:prstGeom prst="rect">
            <a:avLst/>
          </a:prstGeom>
          <a:noFill/>
        </p:spPr>
        <p:txBody>
          <a:bodyPr wrap="square" rtlCol="0">
            <a:spAutoFit/>
          </a:bodyPr>
          <a:lstStyle/>
          <a:p>
            <a:pPr algn="just"/>
            <a:r>
              <a:rPr lang="en-US" dirty="0" smtClean="0">
                <a:latin typeface="Calibri" pitchFamily="34" charset="0"/>
                <a:cs typeface="Calibri" pitchFamily="34" charset="0"/>
              </a:rPr>
              <a:t>The </a:t>
            </a:r>
            <a:r>
              <a:rPr lang="en-US" dirty="0" smtClean="0">
                <a:latin typeface="Calibri" pitchFamily="34" charset="0"/>
                <a:cs typeface="Calibri" pitchFamily="34" charset="0"/>
              </a:rPr>
              <a:t>main steps in plant breeding </a:t>
            </a:r>
            <a:r>
              <a:rPr lang="en-US" dirty="0" smtClean="0">
                <a:latin typeface="Calibri" pitchFamily="34" charset="0"/>
                <a:cs typeface="Calibri" pitchFamily="34" charset="0"/>
              </a:rPr>
              <a:t>are-</a:t>
            </a:r>
          </a:p>
          <a:p>
            <a:pPr algn="just"/>
            <a:endParaRPr lang="en-US" dirty="0" smtClean="0">
              <a:latin typeface="Calibri" pitchFamily="34" charset="0"/>
              <a:cs typeface="Calibri" pitchFamily="34" charset="0"/>
            </a:endParaRPr>
          </a:p>
          <a:p>
            <a:pPr marL="342900" indent="-342900" algn="just"/>
            <a:r>
              <a:rPr lang="en-US" dirty="0" smtClean="0">
                <a:latin typeface="Calibri" pitchFamily="34" charset="0"/>
                <a:cs typeface="Calibri" pitchFamily="34" charset="0"/>
              </a:rPr>
              <a:t>a)Collection of variability is the collection and preservation of all the different wild </a:t>
            </a:r>
            <a:r>
              <a:rPr lang="en-US" dirty="0" err="1" smtClean="0">
                <a:latin typeface="Calibri" pitchFamily="34" charset="0"/>
                <a:cs typeface="Calibri" pitchFamily="34" charset="0"/>
              </a:rPr>
              <a:t>varities</a:t>
            </a:r>
            <a:r>
              <a:rPr lang="en-US" dirty="0" smtClean="0">
                <a:latin typeface="Calibri" pitchFamily="34" charset="0"/>
                <a:cs typeface="Calibri" pitchFamily="34" charset="0"/>
              </a:rPr>
              <a:t>, species and </a:t>
            </a:r>
          </a:p>
          <a:p>
            <a:pPr marL="342900" indent="-342900" algn="just"/>
            <a:r>
              <a:rPr lang="en-US" dirty="0" smtClean="0">
                <a:latin typeface="Calibri" pitchFamily="34" charset="0"/>
                <a:cs typeface="Calibri" pitchFamily="34" charset="0"/>
              </a:rPr>
              <a:t>Relatives of the cultivated species</a:t>
            </a:r>
            <a:r>
              <a:rPr lang="en-US" dirty="0" smtClean="0">
                <a:latin typeface="Calibri" pitchFamily="34" charset="0"/>
                <a:cs typeface="Calibri" pitchFamily="34" charset="0"/>
              </a:rPr>
              <a:t>.</a:t>
            </a:r>
          </a:p>
          <a:p>
            <a:pPr marL="342900" indent="-342900" algn="just"/>
            <a:endParaRPr lang="en-US" dirty="0" smtClean="0">
              <a:latin typeface="Calibri" pitchFamily="34" charset="0"/>
              <a:cs typeface="Calibri" pitchFamily="34" charset="0"/>
            </a:endParaRPr>
          </a:p>
          <a:p>
            <a:pPr marL="342900" indent="-342900" algn="just"/>
            <a:r>
              <a:rPr lang="en-US" dirty="0" smtClean="0">
                <a:latin typeface="Calibri" pitchFamily="34" charset="0"/>
                <a:cs typeface="Calibri" pitchFamily="34" charset="0"/>
              </a:rPr>
              <a:t> </a:t>
            </a:r>
            <a:r>
              <a:rPr lang="en-US" dirty="0" smtClean="0">
                <a:latin typeface="Calibri" pitchFamily="34" charset="0"/>
                <a:cs typeface="Calibri" pitchFamily="34" charset="0"/>
              </a:rPr>
              <a:t>The entire collection having all the diverse alleles for all genes in a given </a:t>
            </a:r>
          </a:p>
          <a:p>
            <a:pPr marL="342900" indent="-342900" algn="just"/>
            <a:r>
              <a:rPr lang="en-US" dirty="0" smtClean="0">
                <a:latin typeface="Calibri" pitchFamily="34" charset="0"/>
                <a:cs typeface="Calibri" pitchFamily="34" charset="0"/>
              </a:rPr>
              <a:t>crop is called </a:t>
            </a:r>
            <a:r>
              <a:rPr lang="en-US" dirty="0" smtClean="0">
                <a:latin typeface="Calibri" pitchFamily="34" charset="0"/>
                <a:cs typeface="Calibri" pitchFamily="34" charset="0"/>
              </a:rPr>
              <a:t>germ-</a:t>
            </a:r>
            <a:r>
              <a:rPr lang="en-US" dirty="0" err="1" smtClean="0">
                <a:latin typeface="Calibri" pitchFamily="34" charset="0"/>
                <a:cs typeface="Calibri" pitchFamily="34" charset="0"/>
              </a:rPr>
              <a:t>plasm</a:t>
            </a:r>
            <a:r>
              <a:rPr lang="en-US" dirty="0" smtClean="0">
                <a:latin typeface="Calibri" pitchFamily="34" charset="0"/>
                <a:cs typeface="Calibri" pitchFamily="34" charset="0"/>
              </a:rPr>
              <a:t> </a:t>
            </a:r>
            <a:r>
              <a:rPr lang="en-US" dirty="0" smtClean="0">
                <a:latin typeface="Calibri" pitchFamily="34" charset="0"/>
                <a:cs typeface="Calibri" pitchFamily="34" charset="0"/>
              </a:rPr>
              <a:t>collection.</a:t>
            </a:r>
          </a:p>
          <a:p>
            <a:pPr marL="342900" indent="-342900"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b) Evaluation and selection of parents is the identification of plants with desirable combination of characters. The selected plants are multiplied and used in the process of </a:t>
            </a:r>
            <a:r>
              <a:rPr lang="en-US" dirty="0" smtClean="0">
                <a:latin typeface="Calibri" pitchFamily="34" charset="0"/>
                <a:cs typeface="Calibri" pitchFamily="34" charset="0"/>
              </a:rPr>
              <a:t>hybridization.</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c) Cross </a:t>
            </a:r>
            <a:r>
              <a:rPr lang="en-US" dirty="0" smtClean="0">
                <a:latin typeface="Calibri" pitchFamily="34" charset="0"/>
                <a:cs typeface="Calibri" pitchFamily="34" charset="0"/>
              </a:rPr>
              <a:t>hybridization </a:t>
            </a:r>
            <a:r>
              <a:rPr lang="en-US" dirty="0" smtClean="0">
                <a:latin typeface="Calibri" pitchFamily="34" charset="0"/>
                <a:cs typeface="Calibri" pitchFamily="34" charset="0"/>
              </a:rPr>
              <a:t>among the selected parents to obtained desired crop characters for example high protein quality of one parent may need to be combined with disease resistance from another parent.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This </a:t>
            </a:r>
            <a:r>
              <a:rPr lang="en-US" dirty="0" smtClean="0">
                <a:latin typeface="Calibri" pitchFamily="34" charset="0"/>
                <a:cs typeface="Calibri" pitchFamily="34" charset="0"/>
              </a:rPr>
              <a:t>is possible by cross </a:t>
            </a:r>
            <a:r>
              <a:rPr lang="en-US" dirty="0" smtClean="0">
                <a:latin typeface="Calibri" pitchFamily="34" charset="0"/>
                <a:cs typeface="Calibri" pitchFamily="34" charset="0"/>
              </a:rPr>
              <a:t>hybridizing </a:t>
            </a:r>
            <a:r>
              <a:rPr lang="en-US" dirty="0" smtClean="0">
                <a:latin typeface="Calibri" pitchFamily="34" charset="0"/>
                <a:cs typeface="Calibri" pitchFamily="34" charset="0"/>
              </a:rPr>
              <a:t>the two parents to produce hybrids that genetically combine the desired characters in one </a:t>
            </a:r>
            <a:r>
              <a:rPr lang="en-US" dirty="0" smtClean="0">
                <a:latin typeface="Calibri" pitchFamily="34" charset="0"/>
                <a:cs typeface="Calibri" pitchFamily="34" charset="0"/>
              </a:rPr>
              <a:t>plant.</a:t>
            </a: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03773" y="527644"/>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PLANT BREEDING FOR HIGH YIELD </a:t>
            </a:r>
            <a:r>
              <a:rPr lang="en-US" sz="2200" b="1" dirty="0" smtClean="0">
                <a:solidFill>
                  <a:srgbClr val="FF0000"/>
                </a:solidFill>
              </a:rPr>
              <a:t>:</a:t>
            </a:r>
            <a:endParaRPr lang="en-US" sz="2200" b="1" dirty="0" smtClean="0">
              <a:solidFill>
                <a:schemeClr val="tx1"/>
              </a:solidFill>
              <a:latin typeface="Calibri" pitchFamily="34" charset="0"/>
              <a:cs typeface="Calibri" pitchFamily="34" charset="0"/>
            </a:endParaRPr>
          </a:p>
          <a:p>
            <a:pPr>
              <a:buSzPts val="1800"/>
            </a:pPr>
            <a:r>
              <a:rPr lang="en-US" sz="2400" b="1" dirty="0" smtClean="0">
                <a:solidFill>
                  <a:srgbClr val="FF0000"/>
                </a:solidFill>
              </a:rPr>
              <a:t> </a:t>
            </a:r>
            <a:endParaRPr lang="en-US" sz="2400" dirty="0" smtClean="0">
              <a:solidFill>
                <a:srgbClr val="FF0000"/>
              </a:solidFill>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223935" y="911087"/>
            <a:ext cx="8630816" cy="375487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d</a:t>
            </a:r>
            <a:r>
              <a:rPr lang="en-US" dirty="0" smtClean="0">
                <a:latin typeface="Calibri" pitchFamily="34" charset="0"/>
                <a:cs typeface="Calibri" pitchFamily="34" charset="0"/>
              </a:rPr>
              <a:t>) Selection and testing of superior recombinants -The selection process is crucial to the success of the breeding objective and requires careful scientific evaluation of the progeny</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a:t>
            </a:r>
            <a:r>
              <a:rPr lang="en-US" dirty="0" smtClean="0">
                <a:latin typeface="Calibri" pitchFamily="34" charset="0"/>
                <a:cs typeface="Calibri" pitchFamily="34" charset="0"/>
              </a:rPr>
              <a:t>This step yields plants that are superior to both of the </a:t>
            </a:r>
            <a:r>
              <a:rPr lang="en-US" dirty="0" smtClean="0">
                <a:latin typeface="Calibri" pitchFamily="34" charset="0"/>
                <a:cs typeface="Calibri" pitchFamily="34" charset="0"/>
              </a:rPr>
              <a:t>parents.</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e) Testing, releasing and </a:t>
            </a:r>
            <a:r>
              <a:rPr lang="en-US" dirty="0" smtClean="0">
                <a:latin typeface="Calibri" pitchFamily="34" charset="0"/>
                <a:cs typeface="Calibri" pitchFamily="34" charset="0"/>
              </a:rPr>
              <a:t>commercialization </a:t>
            </a:r>
            <a:r>
              <a:rPr lang="en-US" dirty="0" smtClean="0">
                <a:latin typeface="Calibri" pitchFamily="34" charset="0"/>
                <a:cs typeface="Calibri" pitchFamily="34" charset="0"/>
              </a:rPr>
              <a:t>of new cultivars -The newly selected lines are evaluated for their yield and other agronomic traits of quality, disease resistance, etc</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IN" dirty="0" smtClean="0">
                <a:latin typeface="Calibri" pitchFamily="34" charset="0"/>
                <a:cs typeface="Calibri" pitchFamily="34" charset="0"/>
              </a:rPr>
              <a:t>This evaluation is done by growing these in the research field and recording their performance under ideal irrigation and fertilizer (application</a:t>
            </a:r>
            <a:r>
              <a:rPr lang="en-IN"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IN" dirty="0" smtClean="0">
                <a:latin typeface="Calibri" pitchFamily="34" charset="0"/>
                <a:cs typeface="Calibri" pitchFamily="34" charset="0"/>
              </a:rPr>
              <a:t> After evaluation the testing of the material is done in the farmer’s field for at least three growing seasons at several locations in the country, representing different </a:t>
            </a:r>
            <a:r>
              <a:rPr lang="en-IN" dirty="0" smtClean="0">
                <a:latin typeface="Calibri" pitchFamily="34" charset="0"/>
                <a:cs typeface="Calibri" pitchFamily="34" charset="0"/>
              </a:rPr>
              <a:t>agro-climatic </a:t>
            </a:r>
            <a:r>
              <a:rPr lang="en-IN" dirty="0" smtClean="0">
                <a:latin typeface="Calibri" pitchFamily="34" charset="0"/>
                <a:cs typeface="Calibri" pitchFamily="34" charset="0"/>
              </a:rPr>
              <a:t>zones where the crop is normally grown. </a:t>
            </a:r>
            <a:endParaRPr lang="en-US" dirty="0" smtClean="0">
              <a:latin typeface="Calibri" pitchFamily="34" charset="0"/>
              <a:cs typeface="Calibri" pitchFamily="34" charset="0"/>
            </a:endParaRPr>
          </a:p>
          <a:p>
            <a:pPr algn="just"/>
            <a:r>
              <a:rPr lang="en-IN" dirty="0" smtClean="0">
                <a:latin typeface="Calibri" pitchFamily="34" charset="0"/>
                <a:cs typeface="Calibri" pitchFamily="34" charset="0"/>
              </a:rPr>
              <a:t>The material is evaluated in comparison to the best available local cultivar crop- a reference cultivar</a:t>
            </a:r>
            <a:r>
              <a:rPr lang="en-IN" dirty="0" smtClean="0"/>
              <a:t>.</a:t>
            </a:r>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157119" y="574297"/>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 </a:t>
            </a:r>
            <a:r>
              <a:rPr lang="en-US" sz="2200" b="1" dirty="0" smtClean="0">
                <a:solidFill>
                  <a:srgbClr val="FF0000"/>
                </a:solidFill>
                <a:latin typeface="Calibri" pitchFamily="34" charset="0"/>
                <a:cs typeface="Calibri" pitchFamily="34" charset="0"/>
              </a:rPr>
              <a:t>HIGH </a:t>
            </a:r>
            <a:r>
              <a:rPr lang="en-US" sz="2200" b="1" dirty="0" smtClean="0">
                <a:solidFill>
                  <a:srgbClr val="FF0000"/>
                </a:solidFill>
                <a:latin typeface="Calibri" pitchFamily="34" charset="0"/>
                <a:cs typeface="Calibri" pitchFamily="34" charset="0"/>
              </a:rPr>
              <a:t>YIELD VARIETIES </a:t>
            </a:r>
            <a:r>
              <a:rPr lang="en-US" sz="2200" b="1" dirty="0" smtClean="0">
                <a:solidFill>
                  <a:srgbClr val="FF0000"/>
                </a:solidFill>
              </a:rPr>
              <a:t>:</a:t>
            </a:r>
            <a:endParaRPr lang="en-US" sz="2200" b="1" dirty="0" smtClean="0">
              <a:solidFill>
                <a:schemeClr val="tx1"/>
              </a:solidFill>
              <a:latin typeface="Calibri" pitchFamily="34" charset="0"/>
              <a:cs typeface="Calibri" pitchFamily="34" charset="0"/>
            </a:endParaRPr>
          </a:p>
          <a:p>
            <a:pPr>
              <a:buSzPts val="1800"/>
            </a:pPr>
            <a:r>
              <a:rPr lang="en-US" sz="2400" b="1" dirty="0" smtClean="0">
                <a:solidFill>
                  <a:srgbClr val="FF0000"/>
                </a:solidFill>
              </a:rPr>
              <a:t> </a:t>
            </a:r>
            <a:endParaRPr lang="en-US" sz="2400" dirty="0" smtClean="0">
              <a:solidFill>
                <a:srgbClr val="FF0000"/>
              </a:solidFill>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223935" y="911087"/>
            <a:ext cx="8630816" cy="353943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Wheat and Rice :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Production </a:t>
            </a:r>
            <a:r>
              <a:rPr lang="en-US" dirty="0" smtClean="0">
                <a:latin typeface="Calibri" pitchFamily="34" charset="0"/>
                <a:cs typeface="Calibri" pitchFamily="34" charset="0"/>
              </a:rPr>
              <a:t>of wheat and rice increased tremendously between 1960-2000 due to introduction of semi-dwarf varieties of rice and wheat</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It was due to development of semi dwarf varieties of wheat and rice. Nobel Prize winner Norman E. Borlaug of International Center for Wheat and Maize improvement in Mexico developed semi dwarf Wheat</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In 1963, several varieties such as Sonalika and Kalyan Sona, which were high yielding and disease resistant were introduced all over the wheat growing field of India</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Semi-dwarf rice varieties were derived from IR-8, and Taichung Native-1 were introduced in 1966. </a:t>
            </a:r>
            <a:endParaRPr lang="en-US" dirty="0" smtClean="0">
              <a:latin typeface="Calibri" pitchFamily="34" charset="0"/>
              <a:cs typeface="Calibri" pitchFamily="34" charset="0"/>
            </a:endParaRP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 </a:t>
            </a:r>
            <a:r>
              <a:rPr lang="en-US" dirty="0" smtClean="0">
                <a:latin typeface="Calibri" pitchFamily="34" charset="0"/>
                <a:cs typeface="Calibri" pitchFamily="34" charset="0"/>
              </a:rPr>
              <a:t>Later better-yielding semi-dwarf varieties Jaya and Ratna were developed in India.</a:t>
            </a: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157119" y="574297"/>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 </a:t>
            </a:r>
            <a:r>
              <a:rPr lang="en-US" sz="2200" b="1" dirty="0" smtClean="0">
                <a:solidFill>
                  <a:srgbClr val="FF0000"/>
                </a:solidFill>
                <a:latin typeface="Calibri" pitchFamily="34" charset="0"/>
                <a:cs typeface="Calibri" pitchFamily="34" charset="0"/>
              </a:rPr>
              <a:t>HIGH </a:t>
            </a:r>
            <a:r>
              <a:rPr lang="en-US" sz="2200" b="1" dirty="0" smtClean="0">
                <a:solidFill>
                  <a:srgbClr val="FF0000"/>
                </a:solidFill>
                <a:latin typeface="Calibri" pitchFamily="34" charset="0"/>
                <a:cs typeface="Calibri" pitchFamily="34" charset="0"/>
              </a:rPr>
              <a:t>YIELD VARIETIES </a:t>
            </a:r>
            <a:r>
              <a:rPr lang="en-US" sz="2200" b="1" dirty="0" smtClean="0">
                <a:solidFill>
                  <a:srgbClr val="FF0000"/>
                </a:solidFill>
              </a:rPr>
              <a:t>:</a:t>
            </a:r>
            <a:endParaRPr lang="en-US" sz="2200" b="1" dirty="0" smtClean="0">
              <a:solidFill>
                <a:schemeClr val="tx1"/>
              </a:solidFill>
              <a:latin typeface="Calibri" pitchFamily="34" charset="0"/>
              <a:cs typeface="Calibri" pitchFamily="34" charset="0"/>
            </a:endParaRPr>
          </a:p>
          <a:p>
            <a:pPr>
              <a:buSzPts val="1800"/>
            </a:pPr>
            <a:r>
              <a:rPr lang="en-US" sz="2400" b="1" dirty="0" smtClean="0">
                <a:solidFill>
                  <a:srgbClr val="FF0000"/>
                </a:solidFill>
              </a:rPr>
              <a:t> </a:t>
            </a:r>
            <a:endParaRPr lang="en-US" sz="2400" dirty="0" smtClean="0">
              <a:solidFill>
                <a:srgbClr val="FF0000"/>
              </a:solidFill>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242596" y="1041715"/>
            <a:ext cx="8630816" cy="3108543"/>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Sugar </a:t>
            </a:r>
            <a:r>
              <a:rPr lang="en-US" dirty="0" smtClean="0">
                <a:latin typeface="Calibri" pitchFamily="34" charset="0"/>
                <a:cs typeface="Calibri" pitchFamily="34" charset="0"/>
              </a:rPr>
              <a:t>cane :</a:t>
            </a:r>
            <a:endParaRPr lang="en-US" dirty="0" smtClean="0">
              <a:latin typeface="Calibri" pitchFamily="34" charset="0"/>
              <a:cs typeface="Calibri" pitchFamily="34" charset="0"/>
            </a:endParaRPr>
          </a:p>
          <a:p>
            <a:pPr lvl="0" algn="just"/>
            <a:r>
              <a:rPr lang="en-US" i="1" dirty="0" smtClean="0">
                <a:latin typeface="Calibri" pitchFamily="34" charset="0"/>
                <a:cs typeface="Calibri" pitchFamily="34" charset="0"/>
              </a:rPr>
              <a:t>Saccharum barberi</a:t>
            </a:r>
            <a:r>
              <a:rPr lang="en-US" dirty="0" smtClean="0">
                <a:latin typeface="Calibri" pitchFamily="34" charset="0"/>
                <a:cs typeface="Calibri" pitchFamily="34" charset="0"/>
              </a:rPr>
              <a:t> and </a:t>
            </a:r>
            <a:r>
              <a:rPr lang="en-US" i="1" dirty="0" smtClean="0">
                <a:latin typeface="Calibri" pitchFamily="34" charset="0"/>
                <a:cs typeface="Calibri" pitchFamily="34" charset="0"/>
              </a:rPr>
              <a:t>Saccharum officinarum</a:t>
            </a:r>
            <a:r>
              <a:rPr lang="en-US" dirty="0" smtClean="0">
                <a:latin typeface="Calibri" pitchFamily="34" charset="0"/>
                <a:cs typeface="Calibri" pitchFamily="34" charset="0"/>
              </a:rPr>
              <a:t> were crossed to get the desirable qualities of high yield, thick stems, high sugar and ability to grow in the sugar cane areas of north India</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US" i="1" dirty="0" smtClean="0">
                <a:latin typeface="Calibri" pitchFamily="34" charset="0"/>
                <a:cs typeface="Calibri" pitchFamily="34" charset="0"/>
              </a:rPr>
              <a:t>Saccharum barberi</a:t>
            </a:r>
            <a:r>
              <a:rPr lang="en-US" dirty="0" smtClean="0">
                <a:latin typeface="Calibri" pitchFamily="34" charset="0"/>
                <a:cs typeface="Calibri" pitchFamily="34" charset="0"/>
              </a:rPr>
              <a:t>, originally grown in North India, but had poor sugar content</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US" i="1" dirty="0" smtClean="0">
                <a:latin typeface="Calibri" pitchFamily="34" charset="0"/>
                <a:cs typeface="Calibri" pitchFamily="34" charset="0"/>
              </a:rPr>
              <a:t>Saccharum officinarum</a:t>
            </a:r>
            <a:r>
              <a:rPr lang="en-US" dirty="0" smtClean="0">
                <a:latin typeface="Calibri" pitchFamily="34" charset="0"/>
                <a:cs typeface="Calibri" pitchFamily="34" charset="0"/>
              </a:rPr>
              <a:t>, grown in South India, has thicker stems and higher sugar content</a:t>
            </a:r>
            <a:r>
              <a:rPr lang="en-US" dirty="0" smtClean="0">
                <a:latin typeface="Calibri" pitchFamily="34" charset="0"/>
                <a:cs typeface="Calibri" pitchFamily="34" charset="0"/>
              </a:rPr>
              <a:t>.</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A cross has been made between these species and the hybrid variety, combining the desirable qualities like thick stem, high sugar content and higher yield, is being grown in North India.</a:t>
            </a:r>
          </a:p>
          <a:p>
            <a:pPr lvl="0" algn="just"/>
            <a:endParaRPr lang="en-US" dirty="0" smtClean="0">
              <a:latin typeface="Calibri" pitchFamily="34" charset="0"/>
              <a:cs typeface="Calibri" pitchFamily="34" charset="0"/>
            </a:endParaRPr>
          </a:p>
          <a:p>
            <a:pPr algn="just"/>
            <a:r>
              <a:rPr lang="en-US" smtClean="0">
                <a:latin typeface="Calibri" pitchFamily="34" charset="0"/>
                <a:cs typeface="Calibri" pitchFamily="34" charset="0"/>
              </a:rPr>
              <a:t>Millets:</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Hybrid maize, jowar and </a:t>
            </a:r>
            <a:r>
              <a:rPr lang="en-US" dirty="0" smtClean="0">
                <a:latin typeface="Calibri" pitchFamily="34" charset="0"/>
                <a:cs typeface="Calibri" pitchFamily="34" charset="0"/>
              </a:rPr>
              <a:t>bajra are </a:t>
            </a:r>
            <a:r>
              <a:rPr lang="en-US" dirty="0" smtClean="0">
                <a:latin typeface="Calibri" pitchFamily="34" charset="0"/>
                <a:cs typeface="Calibri" pitchFamily="34" charset="0"/>
              </a:rPr>
              <a:t>developed in India. These varieties are high yielding and resistant to water stress</a:t>
            </a: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85192" y="858418"/>
            <a:ext cx="8061649" cy="3631763"/>
          </a:xfrm>
          <a:prstGeom prst="rect">
            <a:avLst/>
          </a:prstGeom>
          <a:noFill/>
        </p:spPr>
        <p:txBody>
          <a:bodyPr wrap="square" rtlCol="0">
            <a:spAutoFit/>
          </a:bodyPr>
          <a:lstStyle/>
          <a:p>
            <a:pPr marL="457200" lvl="0" algn="ctr">
              <a:lnSpc>
                <a:spcPct val="115000"/>
              </a:lnSpc>
              <a:buSzPts val="4000"/>
            </a:pPr>
            <a:endParaRPr lang="en-US" sz="4000" b="1" dirty="0" smtClean="0"/>
          </a:p>
          <a:p>
            <a:pPr marL="457200" lvl="0" algn="ctr">
              <a:lnSpc>
                <a:spcPct val="115000"/>
              </a:lnSpc>
              <a:buSzPts val="4000"/>
            </a:pPr>
            <a:r>
              <a:rPr lang="en-US" sz="4000" b="1" dirty="0" smtClean="0"/>
              <a:t>THANKING YOU</a:t>
            </a:r>
          </a:p>
          <a:p>
            <a:pPr marL="457200" lvl="0" algn="ctr">
              <a:lnSpc>
                <a:spcPct val="115000"/>
              </a:lnSpc>
              <a:buSzPts val="4000"/>
            </a:pPr>
            <a:r>
              <a:rPr lang="en-US" sz="4000" b="1" dirty="0" smtClean="0">
                <a:solidFill>
                  <a:srgbClr val="FF0000"/>
                </a:solidFill>
              </a:rPr>
              <a:t>ODM EDUCATIONAL GROUP</a:t>
            </a:r>
          </a:p>
          <a:p>
            <a:pPr marL="457200" lvl="0" algn="ctr">
              <a:lnSpc>
                <a:spcPct val="115000"/>
              </a:lnSpc>
              <a:buSzPts val="4000"/>
            </a:pPr>
            <a:endParaRPr lang="en-US" sz="4000" b="1" dirty="0" smtClean="0">
              <a:solidFill>
                <a:srgbClr val="FF0000"/>
              </a:solidFill>
            </a:endParaRPr>
          </a:p>
          <a:p>
            <a:pPr marL="457200" lvl="0" algn="ctr">
              <a:lnSpc>
                <a:spcPct val="115000"/>
              </a:lnSpc>
              <a:buSzPts val="4000"/>
            </a:pPr>
            <a:endParaRPr lang="en-US" sz="4000" dirty="0"/>
          </a:p>
        </p:txBody>
      </p:sp>
      <p:pic>
        <p:nvPicPr>
          <p:cNvPr id="6" name="Google Shape;62;p14"/>
          <p:cNvPicPr preferRelativeResize="0"/>
          <p:nvPr/>
        </p:nvPicPr>
        <p:blipFill rotWithShape="1">
          <a:blip r:embed="rId2">
            <a:alphaModFix/>
          </a:blip>
          <a:srcRect/>
          <a:stretch/>
        </p:blipFill>
        <p:spPr>
          <a:xfrm>
            <a:off x="8024325" y="177282"/>
            <a:ext cx="895739" cy="811763"/>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3766</TotalTime>
  <Words>505</Words>
  <Application>Microsoft Office PowerPoint</Application>
  <PresentationFormat>On-screen Show (16:9)</PresentationFormat>
  <Paragraphs>108</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Simple Light</vt:lpstr>
      <vt:lpstr>Slide 1</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384</cp:revision>
  <dcterms:modified xsi:type="dcterms:W3CDTF">2020-07-24T10:42:38Z</dcterms:modified>
</cp:coreProperties>
</file>