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314" r:id="rId3"/>
    <p:sldId id="321" r:id="rId4"/>
    <p:sldId id="322" r:id="rId5"/>
    <p:sldId id="315" r:id="rId6"/>
    <p:sldId id="317" r:id="rId7"/>
    <p:sldId id="31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569168" y="1065174"/>
            <a:ext cx="7697756" cy="1612711"/>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FF0000"/>
                </a:solidFill>
                <a:latin typeface="Calibri" pitchFamily="34" charset="0"/>
                <a:ea typeface="Calibri"/>
                <a:cs typeface="Calibri" pitchFamily="34" charset="0"/>
                <a:sym typeface="Calibri"/>
              </a:rPr>
              <a:t>BEE KEEPING ,</a:t>
            </a:r>
            <a:r>
              <a:rPr lang="en" sz="3000" b="1" smtClean="0">
                <a:solidFill>
                  <a:srgbClr val="FF0000"/>
                </a:solidFill>
                <a:latin typeface="Calibri" pitchFamily="34" charset="0"/>
                <a:ea typeface="Calibri"/>
                <a:cs typeface="Calibri" pitchFamily="34" charset="0"/>
                <a:sym typeface="Calibri"/>
              </a:rPr>
              <a:t>FISHERIES </a:t>
            </a:r>
          </a:p>
          <a:p>
            <a:pPr lvl="0" algn="ctr">
              <a:buSzPts val="3100"/>
            </a:pPr>
            <a:r>
              <a:rPr lang="en" sz="3000" b="1" smtClean="0">
                <a:solidFill>
                  <a:srgbClr val="FF0000"/>
                </a:solidFill>
                <a:latin typeface="Calibri" pitchFamily="34" charset="0"/>
                <a:ea typeface="Calibri"/>
                <a:cs typeface="Calibri" pitchFamily="34" charset="0"/>
                <a:sym typeface="Calibri"/>
              </a:rPr>
              <a:t>&amp;</a:t>
            </a:r>
            <a:endParaRPr lang="en" sz="3000" b="1" dirty="0" smtClean="0">
              <a:solidFill>
                <a:srgbClr val="FF0000"/>
              </a:solidFill>
              <a:latin typeface="Calibri" pitchFamily="34" charset="0"/>
              <a:ea typeface="Calibri"/>
              <a:cs typeface="Calibri" pitchFamily="34" charset="0"/>
              <a:sym typeface="Calibri"/>
            </a:endParaRPr>
          </a:p>
          <a:p>
            <a:pPr lvl="0" algn="ctr">
              <a:buSzPts val="3100"/>
            </a:pPr>
            <a:r>
              <a:rPr lang="en" sz="3000" b="1" dirty="0" smtClean="0">
                <a:solidFill>
                  <a:srgbClr val="FF0000"/>
                </a:solidFill>
                <a:latin typeface="Calibri" pitchFamily="34" charset="0"/>
                <a:ea typeface="Calibri"/>
                <a:cs typeface="Calibri" pitchFamily="34" charset="0"/>
                <a:sym typeface="Calibri"/>
              </a:rPr>
              <a:t>GREEN REVOLUTION</a:t>
            </a:r>
          </a:p>
          <a:p>
            <a:pPr lvl="0" algn="ctr">
              <a:buSzPts val="3100"/>
            </a:pPr>
            <a:r>
              <a:rPr lang="en-US" sz="3000" b="1" dirty="0" smtClean="0">
                <a:solidFill>
                  <a:srgbClr val="FF0000"/>
                </a:solidFill>
                <a:latin typeface="Calibri" pitchFamily="34" charset="0"/>
                <a:cs typeface="Calibri" pitchFamily="34" charset="0"/>
              </a:rPr>
              <a:t>    	 	</a:t>
            </a: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268964" y="2851656"/>
            <a:ext cx="7352521"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09</a:t>
            </a:r>
          </a:p>
          <a:p>
            <a:pPr marL="0" lvl="0" indent="0" algn="l" rtl="0">
              <a:spcBef>
                <a:spcPts val="0"/>
              </a:spcBef>
              <a:spcAft>
                <a:spcPts val="0"/>
              </a:spcAft>
              <a:buNone/>
            </a:pPr>
            <a:r>
              <a:rPr lang="en" b="1" dirty="0" smtClean="0"/>
              <a:t>CHAPTER </a:t>
            </a:r>
            <a:r>
              <a:rPr lang="en" b="1" dirty="0"/>
              <a:t>NAME </a:t>
            </a:r>
            <a:r>
              <a:rPr lang="en" b="1" dirty="0" smtClean="0"/>
              <a:t>: STRATEGIES FOR ENHANCEMENT FOR FOOD PRODUCTION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43731" y="695595"/>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BEE KEEPING</a:t>
            </a:r>
            <a:r>
              <a:rPr lang="en-US" sz="2200" b="1" dirty="0" smtClean="0">
                <a:solidFill>
                  <a:srgbClr val="FF0000"/>
                </a:solidFill>
                <a:latin typeface="Calibri" pitchFamily="34" charset="0"/>
                <a:cs typeface="Calibri" pitchFamily="34" charset="0"/>
              </a:rPr>
              <a:t>:</a:t>
            </a:r>
            <a:endParaRPr lang="en-US" sz="2200"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317241" y="1194318"/>
            <a:ext cx="8537510" cy="3323987"/>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Bee-keeping or apiculture is the maintenance of hives of honeybees for the production of honey</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Honey </a:t>
            </a:r>
            <a:r>
              <a:rPr lang="en-US" dirty="0" smtClean="0">
                <a:latin typeface="Calibri" pitchFamily="34" charset="0"/>
                <a:cs typeface="Calibri" pitchFamily="34" charset="0"/>
              </a:rPr>
              <a:t>is a food of high nutritive value and also finds use in the indigenous systems of medicine. It also produces beeswax.</a:t>
            </a:r>
          </a:p>
          <a:p>
            <a:pPr algn="just"/>
            <a:r>
              <a:rPr lang="en-US" dirty="0" smtClean="0">
                <a:latin typeface="Calibri" pitchFamily="34" charset="0"/>
                <a:cs typeface="Calibri" pitchFamily="34" charset="0"/>
              </a:rPr>
              <a:t>The most common species of honey bee is </a:t>
            </a:r>
            <a:r>
              <a:rPr lang="en-US" dirty="0" err="1" smtClean="0">
                <a:latin typeface="Calibri" pitchFamily="34" charset="0"/>
                <a:cs typeface="Calibri" pitchFamily="34" charset="0"/>
              </a:rPr>
              <a:t>Apis</a:t>
            </a:r>
            <a:r>
              <a:rPr lang="en-US" dirty="0" smtClean="0">
                <a:latin typeface="Calibri" pitchFamily="34" charset="0"/>
                <a:cs typeface="Calibri" pitchFamily="34" charset="0"/>
              </a:rPr>
              <a:t> </a:t>
            </a:r>
            <a:r>
              <a:rPr lang="en-US" dirty="0" err="1" smtClean="0">
                <a:latin typeface="Calibri" pitchFamily="34" charset="0"/>
                <a:cs typeface="Calibri" pitchFamily="34" charset="0"/>
              </a:rPr>
              <a:t>indica</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The following points are important for successful </a:t>
            </a:r>
            <a:r>
              <a:rPr lang="en-US" dirty="0" smtClean="0">
                <a:latin typeface="Calibri" pitchFamily="34" charset="0"/>
                <a:cs typeface="Calibri" pitchFamily="34" charset="0"/>
              </a:rPr>
              <a:t>bee-keeping-</a:t>
            </a:r>
          </a:p>
          <a:p>
            <a:pPr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Knowledge of the nature and habits of bees</a:t>
            </a:r>
          </a:p>
          <a:p>
            <a:pPr lvl="0" algn="just"/>
            <a:r>
              <a:rPr lang="en-US" dirty="0" smtClean="0">
                <a:latin typeface="Calibri" pitchFamily="34" charset="0"/>
                <a:cs typeface="Calibri" pitchFamily="34" charset="0"/>
              </a:rPr>
              <a:t>Selection of suitable location for keeping the beehives</a:t>
            </a:r>
          </a:p>
          <a:p>
            <a:pPr lvl="0" algn="just"/>
            <a:r>
              <a:rPr lang="en-US" dirty="0" smtClean="0">
                <a:latin typeface="Calibri" pitchFamily="34" charset="0"/>
                <a:cs typeface="Calibri" pitchFamily="34" charset="0"/>
              </a:rPr>
              <a:t>Catching and hiving of swarms</a:t>
            </a:r>
          </a:p>
          <a:p>
            <a:pPr lvl="0" algn="just"/>
            <a:r>
              <a:rPr lang="en-US" dirty="0" smtClean="0">
                <a:latin typeface="Calibri" pitchFamily="34" charset="0"/>
                <a:cs typeface="Calibri" pitchFamily="34" charset="0"/>
              </a:rPr>
              <a:t>Management of beehives during different seasons</a:t>
            </a:r>
          </a:p>
          <a:p>
            <a:pPr lvl="0" algn="just"/>
            <a:r>
              <a:rPr lang="en-US" dirty="0" smtClean="0">
                <a:latin typeface="Calibri" pitchFamily="34" charset="0"/>
                <a:cs typeface="Calibri" pitchFamily="34" charset="0"/>
              </a:rPr>
              <a:t>Handling and collection of honey and of beeswax.</a:t>
            </a:r>
          </a:p>
          <a:p>
            <a:pPr lvl="0" algn="just"/>
            <a:r>
              <a:rPr lang="en-US" dirty="0" smtClean="0">
                <a:latin typeface="Calibri" pitchFamily="34" charset="0"/>
                <a:cs typeface="Calibri" pitchFamily="34" charset="0"/>
              </a:rPr>
              <a:t>Keeping beehives in crop fields during flowering period increases pollination efficiency and improves the yield</a:t>
            </a:r>
            <a:r>
              <a:rPr lang="en-US" dirty="0" smtClean="0">
                <a:latin typeface="Calibri" pitchFamily="34" charset="0"/>
                <a:cs typeface="Calibri" pitchFamily="34" charset="0"/>
              </a:rPr>
              <a:t>.</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46370" y="882208"/>
            <a:ext cx="7130087" cy="4614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BEE KEEPING </a:t>
            </a:r>
            <a:r>
              <a:rPr lang="en-US" sz="2200" b="1" dirty="0" smtClean="0">
                <a:solidFill>
                  <a:srgbClr val="FF0000"/>
                </a:solidFill>
                <a:latin typeface="Calibri" pitchFamily="34" charset="0"/>
                <a:cs typeface="Calibri" pitchFamily="34" charset="0"/>
              </a:rPr>
              <a:t>:</a:t>
            </a:r>
          </a:p>
          <a:p>
            <a:pPr>
              <a:buSzPts val="1800"/>
            </a:pPr>
            <a:endParaRPr lang="en-US" sz="1800" b="1" dirty="0" smtClean="0">
              <a:solidFill>
                <a:schemeClr val="tx1"/>
              </a:solidFill>
              <a:latin typeface="Calibri" pitchFamily="34" charset="0"/>
              <a:cs typeface="Calibri" pitchFamily="34" charset="0"/>
            </a:endParaRPr>
          </a:p>
          <a:p>
            <a:pPr>
              <a:buSzPts val="1800"/>
            </a:pP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38538" y="1436913"/>
            <a:ext cx="8285583" cy="2893100"/>
          </a:xfrm>
          <a:prstGeom prst="rect">
            <a:avLst/>
          </a:prstGeom>
          <a:noFill/>
        </p:spPr>
        <p:txBody>
          <a:bodyPr wrap="square" rtlCol="0">
            <a:spAutoFit/>
          </a:bodyPr>
          <a:lstStyle/>
          <a:p>
            <a:pPr lvl="0" algn="just"/>
            <a:r>
              <a:rPr lang="en-US" dirty="0" smtClean="0">
                <a:latin typeface="Calibri" pitchFamily="34" charset="0"/>
                <a:cs typeface="Calibri" pitchFamily="34" charset="0"/>
              </a:rPr>
              <a:t>The honey bees possess most developed social life as they live in colonies. Queen is the fertile female which lays eggs. Drones are males which mate with the queen. Workers are the sterile females which perform various duties in the colony</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 honey bees are reared in wooden boxes having a large brood chamber placed on a wooden platform with an opening for the entry and exit of the bees. A number of frames coated with wax sheet having hexagonal imprints are placed in the chamber vertically. It provides the foundation for the bees to make combs</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Bee </a:t>
            </a:r>
            <a:r>
              <a:rPr lang="en-US" dirty="0" smtClean="0">
                <a:latin typeface="Calibri" pitchFamily="34" charset="0"/>
                <a:cs typeface="Calibri" pitchFamily="34" charset="0"/>
              </a:rPr>
              <a:t>keeping can be practiced in any area where there are sufficient wild shrubs, cultivated crops and fruit orchids</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Beehives can be kept in any place like courtyard, verandah or on the roof of the house.</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37040" y="490322"/>
            <a:ext cx="7130087" cy="4614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FIGURE SHOWING BEE HIVE STAND</a:t>
            </a:r>
            <a:r>
              <a:rPr lang="en-US"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a:t>
            </a:r>
          </a:p>
          <a:p>
            <a:pPr>
              <a:buSzPts val="1800"/>
            </a:pPr>
            <a:endParaRPr lang="en-US" sz="1800" b="1" dirty="0" smtClean="0">
              <a:solidFill>
                <a:schemeClr val="tx1"/>
              </a:solidFill>
              <a:latin typeface="Calibri" pitchFamily="34" charset="0"/>
              <a:cs typeface="Calibri" pitchFamily="34" charset="0"/>
            </a:endParaRPr>
          </a:p>
          <a:p>
            <a:pPr>
              <a:buSzPts val="1800"/>
            </a:pP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pic>
        <p:nvPicPr>
          <p:cNvPr id="1026" name="Picture 2" descr="C:\Users\User\Pictures\biology images\BEEHIVE.jpg"/>
          <p:cNvPicPr>
            <a:picLocks noChangeAspect="1" noChangeArrowheads="1"/>
          </p:cNvPicPr>
          <p:nvPr/>
        </p:nvPicPr>
        <p:blipFill>
          <a:blip r:embed="rId4"/>
          <a:srcRect/>
          <a:stretch>
            <a:fillRect/>
          </a:stretch>
        </p:blipFill>
        <p:spPr bwMode="auto">
          <a:xfrm>
            <a:off x="1968759" y="1156996"/>
            <a:ext cx="5449078" cy="368625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41096" y="378355"/>
            <a:ext cx="7130087" cy="4614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FISHERIES</a:t>
            </a:r>
            <a:r>
              <a:rPr lang="en-US"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a:t>
            </a:r>
          </a:p>
          <a:p>
            <a:pPr>
              <a:buSzPts val="1800"/>
            </a:pPr>
            <a:endParaRPr lang="en-US" sz="1800" b="1" dirty="0" smtClean="0">
              <a:solidFill>
                <a:schemeClr val="tx1"/>
              </a:solidFill>
              <a:latin typeface="Calibri" pitchFamily="34" charset="0"/>
              <a:cs typeface="Calibri" pitchFamily="34" charset="0"/>
            </a:endParaRPr>
          </a:p>
          <a:p>
            <a:pPr>
              <a:buSzPts val="1800"/>
            </a:pP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214604" y="793102"/>
            <a:ext cx="8686799" cy="4401205"/>
          </a:xfrm>
          <a:prstGeom prst="rect">
            <a:avLst/>
          </a:prstGeom>
          <a:noFill/>
        </p:spPr>
        <p:txBody>
          <a:bodyPr wrap="square" rtlCol="0">
            <a:spAutoFit/>
          </a:bodyPr>
          <a:lstStyle/>
          <a:p>
            <a:pPr algn="just"/>
            <a:r>
              <a:rPr lang="en-US" dirty="0" smtClean="0">
                <a:latin typeface="Calibri" pitchFamily="34" charset="0"/>
                <a:cs typeface="Calibri" pitchFamily="34" charset="0"/>
              </a:rPr>
              <a:t>Fishery is an industry devoted to catching, processing or selling of fish, shellfish or other aquatic animals.</a:t>
            </a:r>
          </a:p>
          <a:p>
            <a:pPr algn="just"/>
            <a:r>
              <a:rPr lang="en-US" dirty="0" smtClean="0">
                <a:latin typeface="Calibri" pitchFamily="34" charset="0"/>
                <a:cs typeface="Calibri" pitchFamily="34" charset="0"/>
              </a:rPr>
              <a:t>Fresh water fishes which are very common include catla, rohu and common carp. Common marine fishes are </a:t>
            </a:r>
            <a:r>
              <a:rPr lang="en-US" dirty="0" err="1" smtClean="0">
                <a:latin typeface="Calibri" pitchFamily="34" charset="0"/>
                <a:cs typeface="Calibri" pitchFamily="34" charset="0"/>
              </a:rPr>
              <a:t>Hilsa</a:t>
            </a:r>
            <a:r>
              <a:rPr lang="en-US" dirty="0" smtClean="0">
                <a:latin typeface="Calibri" pitchFamily="34" charset="0"/>
                <a:cs typeface="Calibri" pitchFamily="34" charset="0"/>
              </a:rPr>
              <a:t>, sardines, mackerel and </a:t>
            </a:r>
            <a:r>
              <a:rPr lang="en-US" dirty="0" err="1" smtClean="0">
                <a:latin typeface="Calibri" pitchFamily="34" charset="0"/>
                <a:cs typeface="Calibri" pitchFamily="34" charset="0"/>
              </a:rPr>
              <a:t>pomfrets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Different techniques have been applied to increase production like aquaculture and pisciculture.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Blue </a:t>
            </a:r>
            <a:r>
              <a:rPr lang="en-US" dirty="0" smtClean="0">
                <a:latin typeface="Calibri" pitchFamily="34" charset="0"/>
                <a:cs typeface="Calibri" pitchFamily="34" charset="0"/>
              </a:rPr>
              <a:t>Revolution is implemented to increase fish production</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graphicFrame>
        <p:nvGraphicFramePr>
          <p:cNvPr id="6" name="Table 5"/>
          <p:cNvGraphicFramePr>
            <a:graphicFrameLocks noGrp="1"/>
          </p:cNvGraphicFramePr>
          <p:nvPr/>
        </p:nvGraphicFramePr>
        <p:xfrm>
          <a:off x="1421363" y="2536498"/>
          <a:ext cx="6369698" cy="2306089"/>
        </p:xfrm>
        <a:graphic>
          <a:graphicData uri="http://schemas.openxmlformats.org/drawingml/2006/table">
            <a:tbl>
              <a:tblPr firstRow="1" bandRow="1">
                <a:tableStyleId>{5C22544A-7EE6-4342-B048-85BDC9FD1C3A}</a:tableStyleId>
              </a:tblPr>
              <a:tblGrid>
                <a:gridCol w="3184849"/>
                <a:gridCol w="3184849"/>
              </a:tblGrid>
              <a:tr h="623186">
                <a:tc>
                  <a:txBody>
                    <a:bodyPr/>
                    <a:lstStyle/>
                    <a:p>
                      <a:pPr marL="0" marR="0" algn="ctr">
                        <a:lnSpc>
                          <a:spcPct val="115000"/>
                        </a:lnSpc>
                        <a:spcBef>
                          <a:spcPts val="0"/>
                        </a:spcBef>
                        <a:spcAft>
                          <a:spcPts val="0"/>
                        </a:spcAft>
                      </a:pPr>
                      <a:r>
                        <a:rPr lang="en-US" sz="1200" dirty="0">
                          <a:solidFill>
                            <a:schemeClr val="tx1"/>
                          </a:solidFill>
                        </a:rPr>
                        <a:t>Pisciculture </a:t>
                      </a:r>
                      <a:r>
                        <a:rPr lang="en-US" sz="1200" dirty="0"/>
                        <a:t>                         </a:t>
                      </a:r>
                      <a:endParaRPr lang="en-US" sz="1100" dirty="0">
                        <a:latin typeface="Calibri"/>
                        <a:ea typeface="Times New Roman"/>
                        <a:cs typeface="Times New Roman"/>
                      </a:endParaRPr>
                    </a:p>
                  </a:txBody>
                  <a:tcPr marL="28575" marR="28575" marT="28575" marB="28575" anchor="ctr"/>
                </a:tc>
                <a:tc>
                  <a:txBody>
                    <a:bodyPr/>
                    <a:lstStyle/>
                    <a:p>
                      <a:pPr marL="0" marR="0" algn="ctr">
                        <a:lnSpc>
                          <a:spcPct val="115000"/>
                        </a:lnSpc>
                        <a:spcBef>
                          <a:spcPts val="0"/>
                        </a:spcBef>
                        <a:spcAft>
                          <a:spcPts val="0"/>
                        </a:spcAft>
                      </a:pPr>
                      <a:r>
                        <a:rPr lang="en-US" sz="1200" dirty="0">
                          <a:solidFill>
                            <a:srgbClr val="222222"/>
                          </a:solidFill>
                          <a:latin typeface="Helvetica"/>
                          <a:ea typeface="Times New Roman"/>
                          <a:cs typeface="Times New Roman"/>
                        </a:rPr>
                        <a:t>Aquaculture</a:t>
                      </a:r>
                      <a:endParaRPr lang="en-US" sz="1100" dirty="0">
                        <a:latin typeface="Calibri"/>
                        <a:ea typeface="Times New Roman"/>
                        <a:cs typeface="Times New Roman"/>
                      </a:endParaRPr>
                    </a:p>
                  </a:txBody>
                  <a:tcPr marL="28575" marR="28575" marT="28575" marB="28575" anchor="ctr"/>
                </a:tc>
              </a:tr>
              <a:tr h="1682903">
                <a:tc>
                  <a:txBody>
                    <a:bodyPr/>
                    <a:lstStyle/>
                    <a:p>
                      <a:pPr marL="0" marR="0" algn="just">
                        <a:lnSpc>
                          <a:spcPct val="115000"/>
                        </a:lnSpc>
                        <a:spcBef>
                          <a:spcPts val="0"/>
                        </a:spcBef>
                        <a:spcAft>
                          <a:spcPts val="0"/>
                        </a:spcAft>
                      </a:pPr>
                      <a:r>
                        <a:rPr lang="en-US" sz="1200" dirty="0"/>
                        <a:t>It is a process of growing fish and selling it or using its products for domestic or commercial use. Fish can be grown both in salt water or fresh water.</a:t>
                      </a:r>
                      <a:endParaRPr lang="en-US" sz="1100" dirty="0">
                        <a:latin typeface="Calibri"/>
                        <a:ea typeface="Times New Roman"/>
                        <a:cs typeface="Times New Roman"/>
                      </a:endParaRPr>
                    </a:p>
                  </a:txBody>
                  <a:tcPr marL="28575" marR="28575" marT="28575" marB="28575" anchor="ctr"/>
                </a:tc>
                <a:tc>
                  <a:txBody>
                    <a:bodyPr/>
                    <a:lstStyle/>
                    <a:p>
                      <a:pPr marL="0" marR="0" algn="just">
                        <a:lnSpc>
                          <a:spcPct val="115000"/>
                        </a:lnSpc>
                        <a:spcBef>
                          <a:spcPts val="0"/>
                        </a:spcBef>
                        <a:spcAft>
                          <a:spcPts val="1000"/>
                        </a:spcAft>
                      </a:pPr>
                      <a:r>
                        <a:rPr lang="en-US" sz="1200" dirty="0">
                          <a:solidFill>
                            <a:srgbClr val="222222"/>
                          </a:solidFill>
                          <a:latin typeface="Helvetica"/>
                          <a:ea typeface="Times New Roman"/>
                          <a:cs typeface="Times New Roman"/>
                        </a:rPr>
                        <a:t>It  is a process of growing any aquatic animals and selling them for commercial purposes. It involves feeding, harvesting and many other processes. The most popular one's grown under controlled  environments are </a:t>
                      </a:r>
                      <a:r>
                        <a:rPr lang="en-US" sz="1200" dirty="0" err="1">
                          <a:solidFill>
                            <a:srgbClr val="222222"/>
                          </a:solidFill>
                          <a:latin typeface="Helvetica"/>
                          <a:ea typeface="Times New Roman"/>
                          <a:cs typeface="Times New Roman"/>
                        </a:rPr>
                        <a:t>shrimps,crab,fish,lobster</a:t>
                      </a:r>
                      <a:r>
                        <a:rPr lang="en-US" sz="1200" dirty="0">
                          <a:solidFill>
                            <a:srgbClr val="222222"/>
                          </a:solidFill>
                          <a:latin typeface="Helvetica"/>
                          <a:ea typeface="Times New Roman"/>
                          <a:cs typeface="Times New Roman"/>
                        </a:rPr>
                        <a:t> and few others.</a:t>
                      </a:r>
                      <a:endParaRPr lang="en-US" sz="1100" dirty="0">
                        <a:latin typeface="Calibri"/>
                        <a:ea typeface="Times New Roman"/>
                        <a:cs typeface="Times New Roman"/>
                      </a:endParaRPr>
                    </a:p>
                  </a:txBody>
                  <a:tcPr marL="28575" marR="28575" marT="28575" marB="28575" anchor="ct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71725" y="508983"/>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GREEN REVOLUTION</a:t>
            </a:r>
            <a:r>
              <a:rPr lang="en-US" sz="2200" b="1" dirty="0" smtClean="0">
                <a:solidFill>
                  <a:srgbClr val="FF0000"/>
                </a:solidFill>
                <a:latin typeface="Calibri" pitchFamily="34" charset="0"/>
                <a:cs typeface="Calibri" pitchFamily="34" charset="0"/>
              </a:rPr>
              <a:t> </a:t>
            </a:r>
            <a:r>
              <a:rPr lang="en-US" sz="2400" b="1" dirty="0" smtClean="0">
                <a:solidFill>
                  <a:srgbClr val="FF0000"/>
                </a:solidFill>
              </a:rPr>
              <a:t>:</a:t>
            </a:r>
            <a:endParaRPr lang="en-US" sz="2400" dirty="0" smtClean="0">
              <a:solidFill>
                <a:srgbClr val="FF0000"/>
              </a:solidFill>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10545" y="942392"/>
            <a:ext cx="8444205" cy="3877985"/>
          </a:xfrm>
          <a:prstGeom prst="rect">
            <a:avLst/>
          </a:prstGeom>
          <a:noFill/>
        </p:spPr>
        <p:txBody>
          <a:bodyPr wrap="square" rtlCol="0">
            <a:spAutoFit/>
          </a:bodyPr>
          <a:lstStyle/>
          <a:p>
            <a:r>
              <a:rPr lang="en-IN" dirty="0" smtClean="0">
                <a:latin typeface="Calibri" pitchFamily="34" charset="0"/>
                <a:cs typeface="Calibri" pitchFamily="34" charset="0"/>
              </a:rPr>
              <a:t>Introduction:</a:t>
            </a:r>
          </a:p>
          <a:p>
            <a:endParaRPr lang="en-US" sz="1100" dirty="0" smtClean="0">
              <a:latin typeface="Calibri" pitchFamily="34" charset="0"/>
              <a:cs typeface="Calibri" pitchFamily="34" charset="0"/>
            </a:endParaRPr>
          </a:p>
          <a:p>
            <a:pPr lvl="0"/>
            <a:r>
              <a:rPr lang="en-US" dirty="0" smtClean="0">
                <a:latin typeface="Calibri" pitchFamily="34" charset="0"/>
                <a:cs typeface="Calibri" pitchFamily="34" charset="0"/>
              </a:rPr>
              <a:t>Conventional or classical or traditional plant breeding has been practiced for thousands of years and most of our present day crops are the result of domestication</a:t>
            </a:r>
            <a:r>
              <a:rPr lang="en-US"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Traditional </a:t>
            </a:r>
            <a:r>
              <a:rPr lang="en-US" dirty="0" smtClean="0">
                <a:latin typeface="Calibri" pitchFamily="34" charset="0"/>
                <a:cs typeface="Calibri" pitchFamily="34" charset="0"/>
              </a:rPr>
              <a:t>farming can only yield limited food for human and animals. Better management can increase yield but only to a limited extent</a:t>
            </a:r>
            <a:r>
              <a:rPr lang="en-US"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r>
              <a:rPr lang="en-IN" dirty="0" smtClean="0">
                <a:latin typeface="Calibri" pitchFamily="34" charset="0"/>
                <a:cs typeface="Calibri" pitchFamily="34" charset="0"/>
              </a:rPr>
              <a:t>Green revolution</a:t>
            </a:r>
            <a:r>
              <a:rPr lang="en-IN" dirty="0" smtClean="0">
                <a:latin typeface="Calibri" pitchFamily="34" charset="0"/>
                <a:cs typeface="Calibri" pitchFamily="34" charset="0"/>
              </a:rPr>
              <a:t>:</a:t>
            </a:r>
          </a:p>
          <a:p>
            <a:endParaRPr lang="en-US" sz="1100" dirty="0" smtClean="0">
              <a:latin typeface="Calibri" pitchFamily="34" charset="0"/>
              <a:cs typeface="Calibri" pitchFamily="34" charset="0"/>
            </a:endParaRPr>
          </a:p>
          <a:p>
            <a:pPr lvl="0"/>
            <a:r>
              <a:rPr lang="en-US" dirty="0" smtClean="0">
                <a:latin typeface="Calibri" pitchFamily="34" charset="0"/>
                <a:cs typeface="Calibri" pitchFamily="34" charset="0"/>
              </a:rPr>
              <a:t>But plant breeding responsible for our country to not only meets our requirements in food production but also helped also to export it and that is known as green revolution. </a:t>
            </a:r>
            <a:endParaRPr lang="en-US" dirty="0" smtClean="0">
              <a:latin typeface="Calibri" pitchFamily="34" charset="0"/>
              <a:cs typeface="Calibri" pitchFamily="34" charset="0"/>
            </a:endParaRP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It is a movement launched in India in 1960’s. It was dependent to a large extent on plant breeding techniques to raise high yielding and disease resistant varieties in wheat, rice, maize etc</a:t>
            </a:r>
            <a:r>
              <a:rPr lang="en-US" dirty="0" smtClean="0">
                <a:latin typeface="Calibri" pitchFamily="34" charset="0"/>
                <a:cs typeface="Calibri" pitchFamily="34" charset="0"/>
              </a:rPr>
              <a:t>.</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Agriculture accounts for 33%of India’s GDP and employs 62%of the population</a:t>
            </a:r>
            <a:r>
              <a:rPr lang="en-US" dirty="0" smtClean="0">
                <a:latin typeface="Calibri" pitchFamily="34" charset="0"/>
                <a:cs typeface="Calibri" pitchFamily="34" charset="0"/>
              </a:rPr>
              <a:t>.</a:t>
            </a:r>
            <a:endParaRPr lang="en-US" dirty="0" smtClean="0"/>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5192" y="858418"/>
            <a:ext cx="8061649" cy="3631763"/>
          </a:xfrm>
          <a:prstGeom prst="rect">
            <a:avLst/>
          </a:prstGeom>
          <a:noFill/>
        </p:spPr>
        <p:txBody>
          <a:bodyPr wrap="square" rtlCol="0">
            <a:spAutoFit/>
          </a:bodyPr>
          <a:lstStyle/>
          <a:p>
            <a:pPr marL="457200" lvl="0" algn="ctr">
              <a:lnSpc>
                <a:spcPct val="115000"/>
              </a:lnSpc>
              <a:buSzPts val="4000"/>
            </a:pPr>
            <a:endParaRPr lang="en-US" sz="4000" b="1" dirty="0" smtClean="0"/>
          </a:p>
          <a:p>
            <a:pPr marL="457200" lvl="0" algn="ctr">
              <a:lnSpc>
                <a:spcPct val="115000"/>
              </a:lnSpc>
              <a:buSzPts val="4000"/>
            </a:pPr>
            <a:r>
              <a:rPr lang="en-US" sz="4000" b="1" dirty="0" smtClean="0"/>
              <a:t>THANKING YOU</a:t>
            </a:r>
          </a:p>
          <a:p>
            <a:pPr marL="457200" lvl="0" algn="ctr">
              <a:lnSpc>
                <a:spcPct val="115000"/>
              </a:lnSpc>
              <a:buSzPts val="4000"/>
            </a:pPr>
            <a:r>
              <a:rPr lang="en-US" sz="4000" b="1" dirty="0" smtClean="0">
                <a:solidFill>
                  <a:srgbClr val="FF0000"/>
                </a:solidFill>
              </a:rPr>
              <a:t>ODM EDUCATIONAL GROUP</a:t>
            </a:r>
          </a:p>
          <a:p>
            <a:pPr marL="457200" lvl="0" algn="ctr">
              <a:lnSpc>
                <a:spcPct val="115000"/>
              </a:lnSpc>
              <a:buSzPts val="4000"/>
            </a:pPr>
            <a:endParaRPr lang="en-US" sz="4000" b="1" dirty="0" smtClean="0">
              <a:solidFill>
                <a:srgbClr val="FF0000"/>
              </a:solidFill>
            </a:endParaRPr>
          </a:p>
          <a:p>
            <a:pPr marL="457200" lvl="0" algn="ctr">
              <a:lnSpc>
                <a:spcPct val="115000"/>
              </a:lnSpc>
              <a:buSzPts val="4000"/>
            </a:pPr>
            <a:endParaRPr lang="en-US" sz="4000" dirty="0"/>
          </a:p>
        </p:txBody>
      </p:sp>
      <p:pic>
        <p:nvPicPr>
          <p:cNvPr id="6" name="Google Shape;62;p14"/>
          <p:cNvPicPr preferRelativeResize="0"/>
          <p:nvPr/>
        </p:nvPicPr>
        <p:blipFill rotWithShape="1">
          <a:blip r:embed="rId2">
            <a:alphaModFix/>
          </a:blip>
          <a:srcRect/>
          <a:stretch/>
        </p:blipFill>
        <p:spPr>
          <a:xfrm>
            <a:off x="8024325" y="177282"/>
            <a:ext cx="895739" cy="811763"/>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3768</TotalTime>
  <Words>550</Words>
  <Application>Microsoft Office PowerPoint</Application>
  <PresentationFormat>On-screen Show (16:9)</PresentationFormat>
  <Paragraphs>100</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384</cp:revision>
  <dcterms:modified xsi:type="dcterms:W3CDTF">2020-07-24T10:25:45Z</dcterms:modified>
</cp:coreProperties>
</file>