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14" r:id="rId3"/>
    <p:sldId id="320" r:id="rId4"/>
    <p:sldId id="321" r:id="rId5"/>
    <p:sldId id="315" r:id="rId6"/>
    <p:sldId id="322" r:id="rId7"/>
    <p:sldId id="31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569168" y="1065174"/>
            <a:ext cx="7697756" cy="1612711"/>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pitchFamily="34" charset="0"/>
                <a:ea typeface="Calibri"/>
                <a:cs typeface="Calibri" pitchFamily="34" charset="0"/>
                <a:sym typeface="Calibri"/>
              </a:rPr>
              <a:t>ANIMAL HUSBANDRY,</a:t>
            </a:r>
          </a:p>
          <a:p>
            <a:pPr lvl="0" algn="ctr">
              <a:buSzPts val="3100"/>
            </a:pPr>
            <a:r>
              <a:rPr lang="en" sz="3000" b="1" dirty="0" smtClean="0">
                <a:solidFill>
                  <a:srgbClr val="FF0000"/>
                </a:solidFill>
                <a:latin typeface="Calibri" pitchFamily="34" charset="0"/>
                <a:ea typeface="Calibri"/>
                <a:cs typeface="Calibri" pitchFamily="34" charset="0"/>
                <a:sym typeface="Calibri"/>
              </a:rPr>
              <a:t> DIARY FARM &amp; POULTRY FARM MANAGEMENT </a:t>
            </a:r>
          </a:p>
          <a:p>
            <a:pPr lvl="0" algn="ctr">
              <a:buSzPts val="3100"/>
            </a:pPr>
            <a:r>
              <a:rPr lang="en-US" sz="3000" b="1" dirty="0" smtClean="0">
                <a:solidFill>
                  <a:srgbClr val="FF0000"/>
                </a:solidFill>
                <a:latin typeface="Calibri" pitchFamily="34" charset="0"/>
                <a:cs typeface="Calibri" pitchFamily="34" charset="0"/>
              </a:rPr>
              <a:t>    	 	</a:t>
            </a: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268964" y="2851656"/>
            <a:ext cx="7352521"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09</a:t>
            </a:r>
          </a:p>
          <a:p>
            <a:pPr marL="0" lvl="0" indent="0" algn="l" rtl="0">
              <a:spcBef>
                <a:spcPts val="0"/>
              </a:spcBef>
              <a:spcAft>
                <a:spcPts val="0"/>
              </a:spcAft>
              <a:buNone/>
            </a:pPr>
            <a:r>
              <a:rPr lang="en" b="1" dirty="0" smtClean="0"/>
              <a:t>CHAPTER </a:t>
            </a:r>
            <a:r>
              <a:rPr lang="en" b="1" dirty="0"/>
              <a:t>NAME </a:t>
            </a:r>
            <a:r>
              <a:rPr lang="en" b="1" dirty="0" smtClean="0"/>
              <a:t>: STRATEGIES FOR ENHANCEMENT FOR FOOD PRODUCTION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87748" y="1078150"/>
            <a:ext cx="7130087" cy="508054"/>
          </a:xfrm>
          <a:prstGeom prst="rect">
            <a:avLst/>
          </a:prstGeom>
          <a:noFill/>
          <a:ln>
            <a:noFill/>
          </a:ln>
        </p:spPr>
        <p:txBody>
          <a:bodyPr spcFirstLastPara="1" wrap="square" lIns="91425" tIns="91425" rIns="91425" bIns="91425" anchor="t" anchorCtr="0">
            <a:noAutofit/>
          </a:bodyPr>
          <a:lstStyle/>
          <a:p>
            <a:pPr>
              <a:buSzPts val="1800"/>
            </a:pPr>
            <a:r>
              <a:rPr lang="en" sz="2400" b="1" dirty="0" smtClean="0">
                <a:solidFill>
                  <a:srgbClr val="FF0000"/>
                </a:solidFill>
                <a:latin typeface="Calibri" pitchFamily="34" charset="0"/>
                <a:ea typeface="Calibri"/>
                <a:cs typeface="Calibri" pitchFamily="34" charset="0"/>
                <a:sym typeface="Calibri"/>
              </a:rPr>
              <a:t> </a:t>
            </a:r>
            <a:r>
              <a:rPr lang="en" sz="2400" b="1" dirty="0" smtClean="0">
                <a:solidFill>
                  <a:srgbClr val="FF0000"/>
                </a:solidFill>
                <a:latin typeface="Calibri" pitchFamily="34" charset="0"/>
                <a:ea typeface="Calibri"/>
                <a:cs typeface="Calibri" pitchFamily="34" charset="0"/>
                <a:sym typeface="Calibri"/>
              </a:rPr>
              <a:t>ANIMAL </a:t>
            </a:r>
            <a:r>
              <a:rPr lang="en" sz="2400" b="1" dirty="0" smtClean="0">
                <a:solidFill>
                  <a:srgbClr val="FF0000"/>
                </a:solidFill>
                <a:latin typeface="Calibri" pitchFamily="34" charset="0"/>
                <a:ea typeface="Calibri"/>
                <a:cs typeface="Calibri" pitchFamily="34" charset="0"/>
                <a:sym typeface="Calibri"/>
              </a:rPr>
              <a:t>HUSBANDRY</a:t>
            </a:r>
            <a:r>
              <a:rPr lang="en-US" sz="2400" b="1" dirty="0" smtClean="0">
                <a:solidFill>
                  <a:srgbClr val="FF0000"/>
                </a:solidFill>
              </a:rPr>
              <a:t>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07909" y="914401"/>
            <a:ext cx="7557797"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70588" y="1548881"/>
            <a:ext cx="8584163" cy="2677656"/>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To </a:t>
            </a:r>
            <a:r>
              <a:rPr lang="en-US" dirty="0" smtClean="0">
                <a:latin typeface="Calibri" pitchFamily="34" charset="0"/>
                <a:cs typeface="Calibri" pitchFamily="34" charset="0"/>
              </a:rPr>
              <a:t>fulfill </a:t>
            </a:r>
            <a:r>
              <a:rPr lang="en-US" dirty="0" smtClean="0">
                <a:latin typeface="Calibri" pitchFamily="34" charset="0"/>
                <a:cs typeface="Calibri" pitchFamily="34" charset="0"/>
              </a:rPr>
              <a:t>the demand of food items due to increasing population, biological principles are applied in animal husbandry and plant breeding</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Animal husbandry- is the agricultural practice of breeding and raising livestock</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Animal husbandry deals with the care and breeding of livestock like buffaloes, cows, pigs, horses, cattle, sheep, camel goat etc. It includes poultry farming and fisheries. Fisheries include rearing, catching, selling, etc., of fish, </a:t>
            </a:r>
            <a:r>
              <a:rPr lang="en-US" dirty="0" smtClean="0">
                <a:latin typeface="Calibri" pitchFamily="34" charset="0"/>
                <a:cs typeface="Calibri" pitchFamily="34" charset="0"/>
              </a:rPr>
              <a:t>molluscs </a:t>
            </a:r>
            <a:r>
              <a:rPr lang="en-US" dirty="0" smtClean="0">
                <a:latin typeface="Calibri" pitchFamily="34" charset="0"/>
                <a:cs typeface="Calibri" pitchFamily="34" charset="0"/>
              </a:rPr>
              <a:t>(shell-fish) and crustaceans (prawns, crabs, etc.)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More </a:t>
            </a:r>
            <a:r>
              <a:rPr lang="en-US" dirty="0" smtClean="0">
                <a:latin typeface="Calibri" pitchFamily="34" charset="0"/>
                <a:cs typeface="Calibri" pitchFamily="34" charset="0"/>
              </a:rPr>
              <a:t>than 70% of livestock population of the livestock live in India and China</a:t>
            </a:r>
            <a:r>
              <a:rPr lang="en-US" dirty="0" smtClean="0">
                <a:latin typeface="Calibri" pitchFamily="34" charset="0"/>
                <a:cs typeface="Calibri" pitchFamily="34" charset="0"/>
              </a:rPr>
              <a:t>.</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175780" y="406346"/>
            <a:ext cx="7130087" cy="508054"/>
          </a:xfrm>
          <a:prstGeom prst="rect">
            <a:avLst/>
          </a:prstGeom>
          <a:noFill/>
          <a:ln>
            <a:noFill/>
          </a:ln>
        </p:spPr>
        <p:txBody>
          <a:bodyPr spcFirstLastPara="1" wrap="square" lIns="91425" tIns="91425" rIns="91425" bIns="91425" anchor="t" anchorCtr="0">
            <a:noAutofit/>
          </a:bodyPr>
          <a:lstStyle/>
          <a:p>
            <a:pPr>
              <a:buSzPts val="1800"/>
            </a:pPr>
            <a:r>
              <a:rPr lang="en" sz="2400" b="1" dirty="0" smtClean="0">
                <a:solidFill>
                  <a:srgbClr val="FF0000"/>
                </a:solidFill>
                <a:latin typeface="Calibri" pitchFamily="34" charset="0"/>
                <a:ea typeface="Calibri"/>
                <a:cs typeface="Calibri" pitchFamily="34" charset="0"/>
                <a:sym typeface="Calibri"/>
              </a:rPr>
              <a:t> </a:t>
            </a:r>
            <a:r>
              <a:rPr lang="en" sz="2400" b="1" dirty="0" smtClean="0">
                <a:solidFill>
                  <a:srgbClr val="FF0000"/>
                </a:solidFill>
                <a:latin typeface="Calibri" pitchFamily="34" charset="0"/>
                <a:ea typeface="Calibri"/>
                <a:cs typeface="Calibri" pitchFamily="34" charset="0"/>
                <a:sym typeface="Calibri"/>
              </a:rPr>
              <a:t>ANIMAL </a:t>
            </a:r>
            <a:r>
              <a:rPr lang="en" sz="2400" b="1" dirty="0" smtClean="0">
                <a:solidFill>
                  <a:srgbClr val="FF0000"/>
                </a:solidFill>
                <a:latin typeface="Calibri" pitchFamily="34" charset="0"/>
                <a:ea typeface="Calibri"/>
                <a:cs typeface="Calibri" pitchFamily="34" charset="0"/>
                <a:sym typeface="Calibri"/>
              </a:rPr>
              <a:t>HUSBANDRY</a:t>
            </a:r>
            <a:r>
              <a:rPr lang="en-US" sz="2400" b="1" dirty="0" smtClean="0">
                <a:solidFill>
                  <a:srgbClr val="FF0000"/>
                </a:solidFill>
              </a:rPr>
              <a:t> </a:t>
            </a:r>
            <a:r>
              <a:rPr lang="en-US" sz="2400" b="1" dirty="0" smtClean="0">
                <a:solidFill>
                  <a:srgbClr val="FF0000"/>
                </a:solidFill>
              </a:rPr>
              <a:t>:</a:t>
            </a:r>
            <a:endParaRPr lang="en-US" sz="24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89249" y="905069"/>
            <a:ext cx="8854751" cy="3970318"/>
          </a:xfrm>
          <a:prstGeom prst="rect">
            <a:avLst/>
          </a:prstGeom>
          <a:noFill/>
        </p:spPr>
        <p:txBody>
          <a:bodyPr wrap="square" rtlCol="0">
            <a:spAutoFit/>
          </a:bodyPr>
          <a:lstStyle/>
          <a:p>
            <a:pPr algn="just"/>
            <a:r>
              <a:rPr lang="en-US" dirty="0" smtClean="0">
                <a:latin typeface="Calibri" pitchFamily="34" charset="0"/>
                <a:cs typeface="Calibri" pitchFamily="34" charset="0"/>
              </a:rPr>
              <a:t>ROLE OF ANIMAL HUSBANDRY IN HUMAN WELFARE :</a:t>
            </a: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Mammalian livestock can be used as a source of milk and diary products.</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It </a:t>
            </a:r>
            <a:r>
              <a:rPr lang="en-US" dirty="0" smtClean="0">
                <a:latin typeface="Calibri" pitchFamily="34" charset="0"/>
                <a:cs typeface="Calibri" pitchFamily="34" charset="0"/>
              </a:rPr>
              <a:t>is also used for production of meat which is an useful form of dietary protein and energy.</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grazing of livestock sometimes used as a way to control weeds and undergrowth and hence helps in land management.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Livestock </a:t>
            </a:r>
            <a:r>
              <a:rPr lang="en-US" dirty="0" smtClean="0">
                <a:latin typeface="Calibri" pitchFamily="34" charset="0"/>
                <a:cs typeface="Calibri" pitchFamily="34" charset="0"/>
              </a:rPr>
              <a:t>like sheep and goats produce a range of fibers for textile industries.</a:t>
            </a:r>
          </a:p>
          <a:p>
            <a:pPr lvl="0" algn="just"/>
            <a:endParaRPr lang="en-US" dirty="0" smtClean="0">
              <a:latin typeface="Calibri" pitchFamily="34" charset="0"/>
              <a:cs typeface="Calibri" pitchFamily="34" charset="0"/>
            </a:endParaRPr>
          </a:p>
          <a:p>
            <a:r>
              <a:rPr lang="en-US" dirty="0" smtClean="0">
                <a:latin typeface="Calibri" pitchFamily="34" charset="0"/>
                <a:cs typeface="Calibri" pitchFamily="34" charset="0"/>
              </a:rPr>
              <a:t>Manure </a:t>
            </a:r>
            <a:r>
              <a:rPr lang="en-US" dirty="0" smtClean="0">
                <a:latin typeface="Calibri" pitchFamily="34" charset="0"/>
                <a:cs typeface="Calibri" pitchFamily="34" charset="0"/>
              </a:rPr>
              <a:t>of livestock can be used as fertilizer to increase crop yield</a:t>
            </a:r>
            <a:r>
              <a:rPr lang="en-US" dirty="0" smtClean="0">
                <a:latin typeface="Calibri" pitchFamily="34" charset="0"/>
                <a:cs typeface="Calibri" pitchFamily="34" charset="0"/>
              </a:rPr>
              <a:t>.</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Management </a:t>
            </a:r>
            <a:r>
              <a:rPr lang="en-US" dirty="0" smtClean="0">
                <a:latin typeface="Calibri" pitchFamily="34" charset="0"/>
                <a:cs typeface="Calibri" pitchFamily="34" charset="0"/>
              </a:rPr>
              <a:t>of Farm and Farm Animals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A professional approach of farm management have increased the food production many folds. Some of the management procedures applied in various livestock are as follows </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5" y="1040829"/>
            <a:ext cx="7130087" cy="545376"/>
          </a:xfrm>
          <a:prstGeom prst="rect">
            <a:avLst/>
          </a:prstGeom>
          <a:noFill/>
          <a:ln>
            <a:noFill/>
          </a:ln>
        </p:spPr>
        <p:txBody>
          <a:bodyPr spcFirstLastPara="1" wrap="square" lIns="91425" tIns="91425" rIns="91425" bIns="91425" anchor="t" anchorCtr="0">
            <a:noAutofit/>
          </a:bodyPr>
          <a:lstStyle/>
          <a:p>
            <a:pPr>
              <a:buSzPts val="1800"/>
            </a:pPr>
            <a:r>
              <a:rPr lang="en-US" sz="2000" b="1" dirty="0" smtClean="0">
                <a:solidFill>
                  <a:srgbClr val="FF0000"/>
                </a:solidFill>
              </a:rPr>
              <a:t> </a:t>
            </a:r>
            <a:r>
              <a:rPr lang="en" sz="2200" b="1" dirty="0" smtClean="0">
                <a:solidFill>
                  <a:srgbClr val="FF0000"/>
                </a:solidFill>
                <a:latin typeface="Calibri" pitchFamily="34" charset="0"/>
                <a:ea typeface="Calibri"/>
                <a:cs typeface="Calibri" pitchFamily="34" charset="0"/>
                <a:sym typeface="Calibri"/>
              </a:rPr>
              <a:t>DIARY FARM </a:t>
            </a:r>
            <a:r>
              <a:rPr lang="en" sz="2200" b="1" dirty="0" smtClean="0">
                <a:solidFill>
                  <a:srgbClr val="FF0000"/>
                </a:solidFill>
                <a:latin typeface="Calibri" pitchFamily="34" charset="0"/>
                <a:ea typeface="Calibri"/>
                <a:cs typeface="Calibri" pitchFamily="34" charset="0"/>
                <a:sym typeface="Calibri"/>
              </a:rPr>
              <a:t> MANAGEMENT</a:t>
            </a:r>
            <a:r>
              <a:rPr lang="en-US" sz="2200" b="1" dirty="0" smtClean="0">
                <a:solidFill>
                  <a:srgbClr val="FF0000"/>
                </a:solidFill>
                <a:latin typeface="Calibri" pitchFamily="34" charset="0"/>
                <a:cs typeface="Calibri" pitchFamily="34" charset="0"/>
              </a:rPr>
              <a:t> </a:t>
            </a:r>
            <a:r>
              <a:rPr lang="en-US" sz="2000" b="1" dirty="0" smtClean="0">
                <a:solidFill>
                  <a:srgbClr val="FF0000"/>
                </a:solidFill>
                <a:latin typeface="Calibri" pitchFamily="34" charset="0"/>
                <a:cs typeface="Calibri" pitchFamily="34" charset="0"/>
              </a:rPr>
              <a:t>:</a:t>
            </a: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9" y="1679508"/>
            <a:ext cx="8285583" cy="2462213"/>
          </a:xfrm>
          <a:prstGeom prst="rect">
            <a:avLst/>
          </a:prstGeom>
          <a:noFill/>
        </p:spPr>
        <p:txBody>
          <a:bodyPr wrap="square" rtlCol="0">
            <a:spAutoFit/>
          </a:bodyPr>
          <a:lstStyle/>
          <a:p>
            <a:endParaRPr lang="en-US" dirty="0" smtClean="0">
              <a:latin typeface="Calibri" pitchFamily="34" charset="0"/>
              <a:cs typeface="Calibri" pitchFamily="34" charset="0"/>
            </a:endParaRPr>
          </a:p>
          <a:p>
            <a:r>
              <a:rPr lang="en-US" dirty="0" smtClean="0">
                <a:latin typeface="Calibri" pitchFamily="34" charset="0"/>
                <a:cs typeface="Calibri" pitchFamily="34" charset="0"/>
              </a:rPr>
              <a:t>Dairying </a:t>
            </a:r>
            <a:r>
              <a:rPr lang="en-US" dirty="0" smtClean="0">
                <a:latin typeface="Calibri" pitchFamily="34" charset="0"/>
                <a:cs typeface="Calibri" pitchFamily="34" charset="0"/>
              </a:rPr>
              <a:t>is the management of animals for its milk and its product for human consumption</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 In dairy farm management, we deal with processes and systems that increase yield and improve quality of milk.</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Selection </a:t>
            </a:r>
            <a:r>
              <a:rPr lang="en-US" dirty="0" smtClean="0">
                <a:latin typeface="Calibri" pitchFamily="34" charset="0"/>
                <a:cs typeface="Calibri" pitchFamily="34" charset="0"/>
              </a:rPr>
              <a:t>of good breeds having high yielding potential, combined with resistance to diseases is very important.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Cattle </a:t>
            </a:r>
            <a:r>
              <a:rPr lang="en-US" dirty="0" smtClean="0">
                <a:latin typeface="Calibri" pitchFamily="34" charset="0"/>
                <a:cs typeface="Calibri" pitchFamily="34" charset="0"/>
              </a:rPr>
              <a:t>have to be housed well, should have proper water and be maintained disease free.</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 </a:t>
            </a:r>
            <a:r>
              <a:rPr lang="en-US" dirty="0" smtClean="0">
                <a:latin typeface="Calibri" pitchFamily="34" charset="0"/>
                <a:cs typeface="Calibri" pitchFamily="34" charset="0"/>
              </a:rPr>
              <a:t>feeding of cattle should be carried out in a scientific manner (quality and quantity of fodder</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71727" y="1124805"/>
            <a:ext cx="7130087" cy="545376"/>
          </a:xfrm>
          <a:prstGeom prst="rect">
            <a:avLst/>
          </a:prstGeom>
          <a:noFill/>
          <a:ln>
            <a:noFill/>
          </a:ln>
        </p:spPr>
        <p:txBody>
          <a:bodyPr spcFirstLastPara="1" wrap="square" lIns="91425" tIns="91425" rIns="91425" bIns="91425" anchor="t" anchorCtr="0">
            <a:noAutofit/>
          </a:bodyPr>
          <a:lstStyle/>
          <a:p>
            <a:pPr>
              <a:buSzPts val="1800"/>
            </a:pPr>
            <a:r>
              <a:rPr lang="en-US" sz="2000" b="1" dirty="0" smtClean="0">
                <a:solidFill>
                  <a:srgbClr val="FF0000"/>
                </a:solidFill>
              </a:rPr>
              <a:t> </a:t>
            </a:r>
            <a:r>
              <a:rPr lang="en" sz="2200" b="1" dirty="0" smtClean="0">
                <a:solidFill>
                  <a:srgbClr val="FF0000"/>
                </a:solidFill>
                <a:latin typeface="Calibri" pitchFamily="34" charset="0"/>
                <a:ea typeface="Calibri"/>
                <a:cs typeface="Calibri" pitchFamily="34" charset="0"/>
                <a:sym typeface="Calibri"/>
              </a:rPr>
              <a:t>DIARY FARM </a:t>
            </a:r>
            <a:r>
              <a:rPr lang="en" sz="2200" b="1" dirty="0" smtClean="0">
                <a:solidFill>
                  <a:srgbClr val="FF0000"/>
                </a:solidFill>
                <a:latin typeface="Calibri" pitchFamily="34" charset="0"/>
                <a:ea typeface="Calibri"/>
                <a:cs typeface="Calibri" pitchFamily="34" charset="0"/>
                <a:sym typeface="Calibri"/>
              </a:rPr>
              <a:t> MANAGEMENT</a:t>
            </a:r>
            <a:r>
              <a:rPr lang="en-US" sz="2200" b="1" dirty="0" smtClean="0">
                <a:solidFill>
                  <a:srgbClr val="FF0000"/>
                </a:solidFill>
                <a:latin typeface="Calibri" pitchFamily="34" charset="0"/>
                <a:cs typeface="Calibri" pitchFamily="34" charset="0"/>
              </a:rPr>
              <a:t> </a:t>
            </a:r>
            <a:r>
              <a:rPr lang="en-US" sz="2000" b="1" dirty="0" smtClean="0">
                <a:solidFill>
                  <a:srgbClr val="FF0000"/>
                </a:solidFill>
                <a:latin typeface="Calibri" pitchFamily="34" charset="0"/>
                <a:cs typeface="Calibri" pitchFamily="34" charset="0"/>
              </a:rPr>
              <a:t>:</a:t>
            </a: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9878" y="1604864"/>
            <a:ext cx="8285583" cy="2677656"/>
          </a:xfrm>
          <a:prstGeom prst="rect">
            <a:avLst/>
          </a:prstGeom>
          <a:noFill/>
        </p:spPr>
        <p:txBody>
          <a:bodyPr wrap="square" rtlCol="0">
            <a:spAutoFit/>
          </a:bodyPr>
          <a:lstStyle/>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Strict </a:t>
            </a:r>
            <a:r>
              <a:rPr lang="en-US" dirty="0" smtClean="0">
                <a:latin typeface="Calibri" pitchFamily="34" charset="0"/>
                <a:cs typeface="Calibri" pitchFamily="34" charset="0"/>
              </a:rPr>
              <a:t>cleanliness and hygiene are importance while milking, storage and transport of the milk and its products</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animal must be maintained disease free.</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all above mentioned measures would be of course require regular inspections, with proper record keeping.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Regular </a:t>
            </a:r>
            <a:r>
              <a:rPr lang="en-US" dirty="0" smtClean="0">
                <a:latin typeface="Calibri" pitchFamily="34" charset="0"/>
                <a:cs typeface="Calibri" pitchFamily="34" charset="0"/>
              </a:rPr>
              <a:t>visits by a veterinary doctor would be mandatory.</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Example </a:t>
            </a:r>
            <a:r>
              <a:rPr lang="en-US" dirty="0" smtClean="0">
                <a:latin typeface="Calibri" pitchFamily="34" charset="0"/>
                <a:cs typeface="Calibri" pitchFamily="34" charset="0"/>
              </a:rPr>
              <a:t>of cattle breeds: </a:t>
            </a:r>
            <a:r>
              <a:rPr lang="en-US" dirty="0" smtClean="0">
                <a:latin typeface="Calibri" pitchFamily="34" charset="0"/>
                <a:cs typeface="Calibri" pitchFamily="34" charset="0"/>
              </a:rPr>
              <a:t>indigenous- Sahiwal</a:t>
            </a:r>
            <a:r>
              <a:rPr lang="en-US" dirty="0" smtClean="0">
                <a:latin typeface="Calibri" pitchFamily="34" charset="0"/>
                <a:cs typeface="Calibri" pitchFamily="34" charset="0"/>
              </a:rPr>
              <a:t>, Red Sindhi, exotic- Jersy, Holstein-Friesian.</a:t>
            </a:r>
          </a:p>
          <a:p>
            <a:pPr lvl="0"/>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25074" y="704928"/>
            <a:ext cx="7130087" cy="545376"/>
          </a:xfrm>
          <a:prstGeom prst="rect">
            <a:avLst/>
          </a:prstGeom>
          <a:noFill/>
          <a:ln>
            <a:noFill/>
          </a:ln>
        </p:spPr>
        <p:txBody>
          <a:bodyPr spcFirstLastPara="1" wrap="square" lIns="91425" tIns="91425" rIns="91425" bIns="91425" anchor="t" anchorCtr="0">
            <a:noAutofit/>
          </a:bodyPr>
          <a:lstStyle/>
          <a:p>
            <a:pPr>
              <a:buSzPts val="1800"/>
            </a:pPr>
            <a:r>
              <a:rPr lang="en-US" sz="2000" b="1" dirty="0" smtClean="0">
                <a:solidFill>
                  <a:srgbClr val="FF0000"/>
                </a:solidFill>
              </a:rPr>
              <a:t> </a:t>
            </a:r>
            <a:r>
              <a:rPr lang="en" sz="2200" b="1" dirty="0" smtClean="0">
                <a:solidFill>
                  <a:srgbClr val="FF0000"/>
                </a:solidFill>
                <a:latin typeface="Calibri" pitchFamily="34" charset="0"/>
                <a:cs typeface="Calibri" pitchFamily="34" charset="0"/>
                <a:sym typeface="Calibri"/>
              </a:rPr>
              <a:t>POULTRY</a:t>
            </a:r>
            <a:r>
              <a:rPr lang="en" sz="2200" b="1" dirty="0" smtClean="0">
                <a:solidFill>
                  <a:srgbClr val="FF0000"/>
                </a:solidFill>
                <a:latin typeface="Calibri" pitchFamily="34" charset="0"/>
                <a:ea typeface="Calibri"/>
                <a:cs typeface="Calibri" pitchFamily="34" charset="0"/>
                <a:sym typeface="Calibri"/>
              </a:rPr>
              <a:t> </a:t>
            </a:r>
            <a:r>
              <a:rPr lang="en" sz="2200" b="1" dirty="0" smtClean="0">
                <a:solidFill>
                  <a:srgbClr val="FF0000"/>
                </a:solidFill>
                <a:latin typeface="Calibri" pitchFamily="34" charset="0"/>
                <a:ea typeface="Calibri"/>
                <a:cs typeface="Calibri" pitchFamily="34" charset="0"/>
                <a:sym typeface="Calibri"/>
              </a:rPr>
              <a:t>FARM </a:t>
            </a:r>
            <a:r>
              <a:rPr lang="en" sz="2200" b="1" dirty="0" smtClean="0">
                <a:solidFill>
                  <a:srgbClr val="FF0000"/>
                </a:solidFill>
                <a:latin typeface="Calibri" pitchFamily="34" charset="0"/>
                <a:ea typeface="Calibri"/>
                <a:cs typeface="Calibri" pitchFamily="34" charset="0"/>
                <a:sym typeface="Calibri"/>
              </a:rPr>
              <a:t> MANAGEMENT</a:t>
            </a:r>
            <a:r>
              <a:rPr lang="en-US" sz="2200" b="1" dirty="0" smtClean="0">
                <a:solidFill>
                  <a:srgbClr val="FF0000"/>
                </a:solidFill>
                <a:latin typeface="Calibri" pitchFamily="34" charset="0"/>
                <a:cs typeface="Calibri" pitchFamily="34" charset="0"/>
              </a:rPr>
              <a:t> </a:t>
            </a:r>
            <a:r>
              <a:rPr lang="en-US" sz="2000" b="1" dirty="0" smtClean="0">
                <a:solidFill>
                  <a:srgbClr val="FF0000"/>
                </a:solidFill>
                <a:latin typeface="Calibri" pitchFamily="34" charset="0"/>
                <a:cs typeface="Calibri" pitchFamily="34" charset="0"/>
              </a:rPr>
              <a:t>:</a:t>
            </a: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73224" y="1184986"/>
            <a:ext cx="8285583" cy="3323987"/>
          </a:xfrm>
          <a:prstGeom prst="rect">
            <a:avLst/>
          </a:prstGeom>
          <a:noFill/>
        </p:spPr>
        <p:txBody>
          <a:bodyPr wrap="square" rtlCol="0">
            <a:spAutoFit/>
          </a:bodyPr>
          <a:lstStyle/>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 word poultry is used for birds which can be raised and domesticated mainly for eggs and meat. </a:t>
            </a:r>
            <a:endParaRPr lang="en-US" dirty="0" smtClean="0">
              <a:latin typeface="Calibri" pitchFamily="34" charset="0"/>
              <a:cs typeface="Calibri" pitchFamily="34" charset="0"/>
            </a:endParaRP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They </a:t>
            </a:r>
            <a:r>
              <a:rPr lang="en-US" dirty="0" smtClean="0">
                <a:latin typeface="Calibri" pitchFamily="34" charset="0"/>
                <a:cs typeface="Calibri" pitchFamily="34" charset="0"/>
              </a:rPr>
              <a:t>typically include chicken, ducks, turkey, geese etc</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Selection of disease free and suitable breeds is required</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Brooder house should be crowd free, rain proof, properly ventilated and protected from predators</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Feeding constituents like carbohydrate, proteins, fats, minerals should be properly managed</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Hygiene and health care are very important components. </a:t>
            </a:r>
            <a:endParaRPr lang="en-US" dirty="0" smtClean="0">
              <a:latin typeface="Calibri" pitchFamily="34" charset="0"/>
              <a:cs typeface="Calibri" pitchFamily="34" charset="0"/>
            </a:endParaRP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Negligence </a:t>
            </a:r>
            <a:r>
              <a:rPr lang="en-US" dirty="0" smtClean="0">
                <a:latin typeface="Calibri" pitchFamily="34" charset="0"/>
                <a:cs typeface="Calibri" pitchFamily="34" charset="0"/>
              </a:rPr>
              <a:t>may cause infections like bird flu</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5192" y="858418"/>
            <a:ext cx="8061649" cy="3631763"/>
          </a:xfrm>
          <a:prstGeom prst="rect">
            <a:avLst/>
          </a:prstGeom>
          <a:noFill/>
        </p:spPr>
        <p:txBody>
          <a:bodyPr wrap="square" rtlCol="0">
            <a:spAutoFit/>
          </a:bodyPr>
          <a:lstStyle/>
          <a:p>
            <a:pPr marL="457200" lvl="0" algn="ctr">
              <a:lnSpc>
                <a:spcPct val="115000"/>
              </a:lnSpc>
              <a:buSzPts val="4000"/>
            </a:pPr>
            <a:endParaRPr lang="en-US" sz="4000" b="1" dirty="0" smtClean="0"/>
          </a:p>
          <a:p>
            <a:pPr marL="457200" lvl="0" algn="ctr">
              <a:lnSpc>
                <a:spcPct val="115000"/>
              </a:lnSpc>
              <a:buSzPts val="4000"/>
            </a:pPr>
            <a:r>
              <a:rPr lang="en-US" sz="4000" b="1" dirty="0" smtClean="0"/>
              <a:t>THANKING YOU</a:t>
            </a:r>
          </a:p>
          <a:p>
            <a:pPr marL="457200" lvl="0" algn="ctr">
              <a:lnSpc>
                <a:spcPct val="115000"/>
              </a:lnSpc>
              <a:buSzPts val="4000"/>
            </a:pPr>
            <a:r>
              <a:rPr lang="en-US" sz="4000" b="1" dirty="0" smtClean="0">
                <a:solidFill>
                  <a:srgbClr val="FF0000"/>
                </a:solidFill>
              </a:rPr>
              <a:t>ODM EDUCATIONAL GROUP</a:t>
            </a:r>
          </a:p>
          <a:p>
            <a:pPr marL="457200" lvl="0" algn="ctr">
              <a:lnSpc>
                <a:spcPct val="115000"/>
              </a:lnSpc>
              <a:buSzPts val="4000"/>
            </a:pPr>
            <a:endParaRPr lang="en-US" sz="4000" b="1" dirty="0" smtClean="0">
              <a:solidFill>
                <a:srgbClr val="FF0000"/>
              </a:solidFill>
            </a:endParaRPr>
          </a:p>
          <a:p>
            <a:pPr marL="457200" lvl="0" algn="ctr">
              <a:lnSpc>
                <a:spcPct val="115000"/>
              </a:lnSpc>
              <a:buSzPts val="4000"/>
            </a:pPr>
            <a:endParaRPr lang="en-US" sz="4000" dirty="0"/>
          </a:p>
        </p:txBody>
      </p:sp>
      <p:pic>
        <p:nvPicPr>
          <p:cNvPr id="6" name="Google Shape;62;p14"/>
          <p:cNvPicPr preferRelativeResize="0"/>
          <p:nvPr/>
        </p:nvPicPr>
        <p:blipFill rotWithShape="1">
          <a:blip r:embed="rId2">
            <a:alphaModFix/>
          </a:blip>
          <a:srcRect/>
          <a:stretch/>
        </p:blipFill>
        <p:spPr>
          <a:xfrm>
            <a:off x="8024325" y="177282"/>
            <a:ext cx="895739" cy="811763"/>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3767</TotalTime>
  <Words>458</Words>
  <Application>Microsoft Office PowerPoint</Application>
  <PresentationFormat>On-screen Show (16:9)</PresentationFormat>
  <Paragraphs>101</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383</cp:revision>
  <dcterms:modified xsi:type="dcterms:W3CDTF">2020-07-24T06:41:01Z</dcterms:modified>
</cp:coreProperties>
</file>