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1536" y="224154"/>
            <a:ext cx="5866130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6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54362"/>
            <a:ext cx="9144000" cy="1089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22669" y="214261"/>
            <a:ext cx="1578355" cy="7835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1548" y="1678051"/>
            <a:ext cx="7325995" cy="69850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2350"/>
              </a:lnSpc>
              <a:spcBef>
                <a:spcPts val="105"/>
              </a:spcBef>
              <a:tabLst>
                <a:tab pos="2973070" algn="l"/>
              </a:tabLst>
            </a:pPr>
            <a:r>
              <a:rPr dirty="0" sz="2000">
                <a:latin typeface="Arial"/>
                <a:cs typeface="Arial"/>
              </a:rPr>
              <a:t>ROLE OF GOVT</a:t>
            </a:r>
            <a:r>
              <a:rPr dirty="0" sz="2000" spc="-5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IN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	DEVELOPMENT OF THE</a:t>
            </a:r>
            <a:r>
              <a:rPr dirty="0" sz="2000" spc="-5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COUNTRY.</a:t>
            </a:r>
            <a:endParaRPr sz="2000">
              <a:latin typeface="Arial"/>
              <a:cs typeface="Arial"/>
            </a:endParaRPr>
          </a:p>
          <a:p>
            <a:pPr marL="2836545">
              <a:lnSpc>
                <a:spcPts val="2950"/>
              </a:lnSpc>
            </a:pPr>
            <a:r>
              <a:rPr dirty="0" sz="2500" spc="-5" b="0">
                <a:solidFill>
                  <a:srgbClr val="000000"/>
                </a:solidFill>
                <a:latin typeface="Carlito"/>
                <a:cs typeface="Carlito"/>
              </a:rPr>
              <a:t>TRANSPORT-AVIATION</a:t>
            </a:r>
            <a:endParaRPr sz="25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538854" cy="880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66878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latin typeface="Arial"/>
                <a:cs typeface="Arial"/>
              </a:rPr>
              <a:t>SUBJECT </a:t>
            </a:r>
            <a:r>
              <a:rPr dirty="0" sz="1400" b="1">
                <a:latin typeface="Arial"/>
                <a:cs typeface="Arial"/>
              </a:rPr>
              <a:t>: </a:t>
            </a:r>
            <a:r>
              <a:rPr dirty="0" sz="1400" spc="-5" b="1">
                <a:latin typeface="Arial"/>
                <a:cs typeface="Arial"/>
              </a:rPr>
              <a:t>CIVICS  </a:t>
            </a: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NUMBER-8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 NAME </a:t>
            </a:r>
            <a:r>
              <a:rPr dirty="0" sz="1400" spc="-5" b="1">
                <a:latin typeface="Arial"/>
                <a:cs typeface="Arial"/>
              </a:rPr>
              <a:t>:ROLE </a:t>
            </a:r>
            <a:r>
              <a:rPr dirty="0" sz="1400" b="1">
                <a:latin typeface="Arial"/>
                <a:cs typeface="Arial"/>
              </a:rPr>
              <a:t>OF GOVT IN </a:t>
            </a:r>
            <a:r>
              <a:rPr dirty="0" sz="1400" spc="-5" b="1">
                <a:latin typeface="Arial"/>
                <a:cs typeface="Arial"/>
              </a:rPr>
              <a:t>THE  </a:t>
            </a:r>
            <a:r>
              <a:rPr dirty="0" sz="1400" b="1">
                <a:latin typeface="Arial"/>
                <a:cs typeface="Arial"/>
              </a:rPr>
              <a:t>DEVELOPMENT OF </a:t>
            </a:r>
            <a:r>
              <a:rPr dirty="0" sz="1400" spc="-5" b="1">
                <a:latin typeface="Arial"/>
                <a:cs typeface="Arial"/>
              </a:rPr>
              <a:t>THE THE</a:t>
            </a:r>
            <a:r>
              <a:rPr dirty="0" sz="1400" spc="-10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COUNTRY.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ROLE OF </a:t>
            </a:r>
            <a:r>
              <a:rPr dirty="0" spc="-10"/>
              <a:t>THE </a:t>
            </a:r>
            <a:r>
              <a:rPr dirty="0" spc="-5"/>
              <a:t>GOVT IN </a:t>
            </a:r>
            <a:r>
              <a:rPr dirty="0" spc="-10"/>
              <a:t>THE DEVT </a:t>
            </a:r>
            <a:r>
              <a:rPr dirty="0" spc="-5"/>
              <a:t>OF </a:t>
            </a:r>
            <a:r>
              <a:rPr dirty="0" spc="-10"/>
              <a:t>THE</a:t>
            </a:r>
            <a:r>
              <a:rPr dirty="0" spc="65"/>
              <a:t> </a:t>
            </a:r>
            <a:r>
              <a:rPr dirty="0" spc="-5"/>
              <a:t>COUNTRY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739" y="409418"/>
            <a:ext cx="1453515" cy="829310"/>
          </a:xfrm>
          <a:prstGeom prst="rect">
            <a:avLst/>
          </a:prstGeom>
        </p:spPr>
        <p:txBody>
          <a:bodyPr wrap="square" lIns="0" tIns="163830" rIns="0" bIns="0" rtlCol="0" vert="horz">
            <a:spAutoFit/>
          </a:bodyPr>
          <a:lstStyle/>
          <a:p>
            <a:pPr marL="285115">
              <a:lnSpc>
                <a:spcPct val="100000"/>
              </a:lnSpc>
              <a:spcBef>
                <a:spcPts val="1290"/>
              </a:spcBef>
            </a:pPr>
            <a:r>
              <a:rPr dirty="0" sz="1800" spc="-5" b="1">
                <a:latin typeface="Carlito"/>
                <a:cs typeface="Carlito"/>
              </a:rPr>
              <a:t>T</a:t>
            </a:r>
            <a:r>
              <a:rPr dirty="0" sz="1800" spc="-10" b="1">
                <a:latin typeface="Carlito"/>
                <a:cs typeface="Carlito"/>
              </a:rPr>
              <a:t>R</a:t>
            </a:r>
            <a:r>
              <a:rPr dirty="0" sz="1800" b="1">
                <a:latin typeface="Carlito"/>
                <a:cs typeface="Carlito"/>
              </a:rPr>
              <a:t>ANSP</a:t>
            </a:r>
            <a:r>
              <a:rPr dirty="0" sz="1800" spc="-5" b="1">
                <a:latin typeface="Carlito"/>
                <a:cs typeface="Carlito"/>
              </a:rPr>
              <a:t>O</a:t>
            </a:r>
            <a:r>
              <a:rPr dirty="0" sz="1800" spc="-15" b="1">
                <a:latin typeface="Carlito"/>
                <a:cs typeface="Carlito"/>
              </a:rPr>
              <a:t>R</a:t>
            </a:r>
            <a:r>
              <a:rPr dirty="0" sz="1800" b="1">
                <a:latin typeface="Carlito"/>
                <a:cs typeface="Carlito"/>
              </a:rPr>
              <a:t>T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dirty="0" sz="1600" spc="-5">
                <a:latin typeface="Carlito"/>
                <a:cs typeface="Carlito"/>
              </a:rPr>
              <a:t>AVIATION.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83805" y="560959"/>
            <a:ext cx="10134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0000"/>
                </a:solidFill>
                <a:latin typeface="Carlito"/>
                <a:cs typeface="Carlito"/>
              </a:rPr>
              <a:t>SESSION-4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1213485"/>
            <a:ext cx="8841105" cy="27082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rlito"/>
                <a:cs typeface="Carlito"/>
              </a:rPr>
              <a:t>Besides ports, </a:t>
            </a:r>
            <a:r>
              <a:rPr dirty="0" sz="1600" spc="-5">
                <a:latin typeface="Carlito"/>
                <a:cs typeface="Carlito"/>
              </a:rPr>
              <a:t>modernization and expansion of </a:t>
            </a:r>
            <a:r>
              <a:rPr dirty="0" sz="1600" spc="-10">
                <a:latin typeface="Carlito"/>
                <a:cs typeface="Carlito"/>
              </a:rPr>
              <a:t>our </a:t>
            </a:r>
            <a:r>
              <a:rPr dirty="0" sz="1600" spc="-5">
                <a:latin typeface="Carlito"/>
                <a:cs typeface="Carlito"/>
              </a:rPr>
              <a:t>airports are other major priorities of Indian</a:t>
            </a:r>
            <a:r>
              <a:rPr dirty="0" sz="1600" spc="16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Govt.</a:t>
            </a:r>
            <a:endParaRPr sz="1600">
              <a:latin typeface="Carlito"/>
              <a:cs typeface="Carlito"/>
            </a:endParaRPr>
          </a:p>
          <a:p>
            <a:pPr marL="12700" marR="2157095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The govt has decided to have at least </a:t>
            </a:r>
            <a:r>
              <a:rPr dirty="0" sz="1600" spc="-10">
                <a:latin typeface="Carlito"/>
                <a:cs typeface="Carlito"/>
              </a:rPr>
              <a:t>500 </a:t>
            </a:r>
            <a:r>
              <a:rPr dirty="0" sz="1600" spc="-5">
                <a:latin typeface="Carlito"/>
                <a:cs typeface="Carlito"/>
              </a:rPr>
              <a:t>operational airports by the year </a:t>
            </a:r>
            <a:r>
              <a:rPr dirty="0" sz="1600" spc="-10">
                <a:latin typeface="Carlito"/>
                <a:cs typeface="Carlito"/>
              </a:rPr>
              <a:t>2020.  </a:t>
            </a:r>
            <a:r>
              <a:rPr dirty="0" sz="1600" spc="-5">
                <a:latin typeface="Carlito"/>
                <a:cs typeface="Carlito"/>
              </a:rPr>
              <a:t>Modernization of </a:t>
            </a:r>
            <a:r>
              <a:rPr dirty="0" sz="1600" spc="-10">
                <a:latin typeface="Carlito"/>
                <a:cs typeface="Carlito"/>
              </a:rPr>
              <a:t>our </a:t>
            </a:r>
            <a:r>
              <a:rPr dirty="0" sz="1600" spc="-5">
                <a:latin typeface="Carlito"/>
                <a:cs typeface="Carlito"/>
              </a:rPr>
              <a:t>four main airports at Delhi, Mumbai, Kolkata, and Chennai.  RURAL</a:t>
            </a:r>
            <a:r>
              <a:rPr dirty="0" sz="1600" spc="1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TRANSPORTATION.</a:t>
            </a:r>
            <a:endParaRPr sz="1600">
              <a:latin typeface="Carlito"/>
              <a:cs typeface="Carlito"/>
            </a:endParaRPr>
          </a:p>
          <a:p>
            <a:pPr algn="just" marL="12700" marR="131445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In </a:t>
            </a:r>
            <a:r>
              <a:rPr dirty="0" sz="1600" spc="-10">
                <a:latin typeface="Carlito"/>
                <a:cs typeface="Carlito"/>
              </a:rPr>
              <a:t>rural </a:t>
            </a:r>
            <a:r>
              <a:rPr dirty="0" sz="1600" spc="-5">
                <a:latin typeface="Carlito"/>
                <a:cs typeface="Carlito"/>
              </a:rPr>
              <a:t>India, the bullock cart is still </a:t>
            </a:r>
            <a:r>
              <a:rPr dirty="0" sz="1600" spc="-10">
                <a:latin typeface="Carlito"/>
                <a:cs typeface="Carlito"/>
              </a:rPr>
              <a:t>used </a:t>
            </a:r>
            <a:r>
              <a:rPr dirty="0" sz="1600" spc="-5">
                <a:latin typeface="Carlito"/>
                <a:cs typeface="Carlito"/>
              </a:rPr>
              <a:t>extensively as a means of transport. Bullock cart are </a:t>
            </a:r>
            <a:r>
              <a:rPr dirty="0" sz="1600" spc="-10">
                <a:latin typeface="Carlito"/>
                <a:cs typeface="Carlito"/>
              </a:rPr>
              <a:t>used </a:t>
            </a:r>
            <a:r>
              <a:rPr dirty="0" sz="1600" spc="-5">
                <a:latin typeface="Carlito"/>
                <a:cs typeface="Carlito"/>
              </a:rPr>
              <a:t>along  with other </a:t>
            </a:r>
            <a:r>
              <a:rPr dirty="0" sz="1600" spc="-10">
                <a:latin typeface="Carlito"/>
                <a:cs typeface="Carlito"/>
              </a:rPr>
              <a:t>systems </a:t>
            </a:r>
            <a:r>
              <a:rPr dirty="0" sz="1600" spc="-5">
                <a:latin typeface="Carlito"/>
                <a:cs typeface="Carlito"/>
              </a:rPr>
              <a:t>of transport like tractors, </a:t>
            </a:r>
            <a:r>
              <a:rPr dirty="0" sz="1600" spc="-10">
                <a:latin typeface="Carlito"/>
                <a:cs typeface="Carlito"/>
              </a:rPr>
              <a:t>buses </a:t>
            </a:r>
            <a:r>
              <a:rPr dirty="0" sz="1600" spc="-5">
                <a:latin typeface="Carlito"/>
                <a:cs typeface="Carlito"/>
              </a:rPr>
              <a:t>and trains. Pneumatic tiers and </a:t>
            </a:r>
            <a:r>
              <a:rPr dirty="0" sz="1600" spc="-10">
                <a:latin typeface="Carlito"/>
                <a:cs typeface="Carlito"/>
              </a:rPr>
              <a:t>brake systems </a:t>
            </a:r>
            <a:r>
              <a:rPr dirty="0" sz="1600" spc="-5">
                <a:latin typeface="Carlito"/>
                <a:cs typeface="Carlito"/>
              </a:rPr>
              <a:t>may </a:t>
            </a:r>
            <a:r>
              <a:rPr dirty="0" sz="1600" spc="-10">
                <a:latin typeface="Carlito"/>
                <a:cs typeface="Carlito"/>
              </a:rPr>
              <a:t>be  </a:t>
            </a:r>
            <a:r>
              <a:rPr dirty="0" sz="1600" spc="-5">
                <a:latin typeface="Carlito"/>
                <a:cs typeface="Carlito"/>
              </a:rPr>
              <a:t>fitted to the traditional carts to make them easier to</a:t>
            </a:r>
            <a:r>
              <a:rPr dirty="0" sz="1600" spc="2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ply.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latin typeface="Carlito"/>
                <a:cs typeface="Carlito"/>
              </a:rPr>
              <a:t>TELECOMMUNICATIONS.</a:t>
            </a:r>
            <a:endParaRPr sz="1600">
              <a:latin typeface="Carlito"/>
              <a:cs typeface="Carlito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Of </a:t>
            </a:r>
            <a:r>
              <a:rPr dirty="0" sz="1600">
                <a:latin typeface="Carlito"/>
                <a:cs typeface="Carlito"/>
              </a:rPr>
              <a:t>all </a:t>
            </a:r>
            <a:r>
              <a:rPr dirty="0" sz="1600" spc="-10">
                <a:latin typeface="Carlito"/>
                <a:cs typeface="Carlito"/>
              </a:rPr>
              <a:t>sectors </a:t>
            </a:r>
            <a:r>
              <a:rPr dirty="0" sz="1600" spc="-5">
                <a:latin typeface="Carlito"/>
                <a:cs typeface="Carlito"/>
              </a:rPr>
              <a:t>telecommunication </a:t>
            </a:r>
            <a:r>
              <a:rPr dirty="0" sz="1600" spc="-10">
                <a:latin typeface="Carlito"/>
                <a:cs typeface="Carlito"/>
              </a:rPr>
              <a:t>sector </a:t>
            </a:r>
            <a:r>
              <a:rPr dirty="0" sz="1600" spc="-5">
                <a:latin typeface="Carlito"/>
                <a:cs typeface="Carlito"/>
              </a:rPr>
              <a:t>has witnessed the most rapid technological advancement </a:t>
            </a:r>
            <a:r>
              <a:rPr dirty="0" sz="1600" spc="-10">
                <a:latin typeface="Carlito"/>
                <a:cs typeface="Carlito"/>
              </a:rPr>
              <a:t>over the  </a:t>
            </a:r>
            <a:r>
              <a:rPr dirty="0" sz="1600" spc="-5">
                <a:latin typeface="Carlito"/>
                <a:cs typeface="Carlito"/>
              </a:rPr>
              <a:t>past few years Both private like Jio, Idea , Airtel and public like </a:t>
            </a:r>
            <a:r>
              <a:rPr dirty="0" sz="1600" spc="-10">
                <a:latin typeface="Carlito"/>
                <a:cs typeface="Carlito"/>
              </a:rPr>
              <a:t>BSNL </a:t>
            </a:r>
            <a:r>
              <a:rPr dirty="0" sz="1600" spc="-5">
                <a:latin typeface="Carlito"/>
                <a:cs typeface="Carlito"/>
              </a:rPr>
              <a:t>are in a healthy and competitive spirit,  offering the best possible service to the</a:t>
            </a:r>
            <a:r>
              <a:rPr dirty="0" sz="1600" spc="3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customer.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92620" y="3922293"/>
            <a:ext cx="2727325" cy="12212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331333" y="3791584"/>
            <a:ext cx="2344801" cy="135191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214751" y="3936148"/>
            <a:ext cx="1778380" cy="120734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72034"/>
            <a:ext cx="194500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/>
              <a:t>QUESTION-ANSWER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343611" y="641756"/>
            <a:ext cx="8533130" cy="4050029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600" spc="-5">
                <a:latin typeface="Carlito"/>
                <a:cs typeface="Carlito"/>
              </a:rPr>
              <a:t>Q1.What do you mean by </a:t>
            </a:r>
            <a:r>
              <a:rPr dirty="0" sz="1600" spc="-10">
                <a:latin typeface="Carlito"/>
                <a:cs typeface="Carlito"/>
              </a:rPr>
              <a:t>Five Year</a:t>
            </a:r>
            <a:r>
              <a:rPr dirty="0" sz="1600" spc="5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Plans?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600" spc="-10">
                <a:latin typeface="Carlito"/>
                <a:cs typeface="Carlito"/>
              </a:rPr>
              <a:t>Q2.Five Year </a:t>
            </a:r>
            <a:r>
              <a:rPr dirty="0" sz="1600" spc="-5">
                <a:latin typeface="Carlito"/>
                <a:cs typeface="Carlito"/>
              </a:rPr>
              <a:t>Plans designed and monitored by</a:t>
            </a:r>
            <a:r>
              <a:rPr dirty="0" sz="1600" spc="3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whom?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600" spc="-10">
                <a:latin typeface="Carlito"/>
                <a:cs typeface="Carlito"/>
              </a:rPr>
              <a:t>Q3.Five Year </a:t>
            </a:r>
            <a:r>
              <a:rPr dirty="0" sz="1600" spc="-5">
                <a:latin typeface="Carlito"/>
                <a:cs typeface="Carlito"/>
              </a:rPr>
              <a:t>Plans were set up under whose guidance and</a:t>
            </a:r>
            <a:r>
              <a:rPr dirty="0" sz="1600" spc="5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when?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600" spc="-5">
                <a:latin typeface="Carlito"/>
                <a:cs typeface="Carlito"/>
              </a:rPr>
              <a:t>Q4.Give an account of the efforts taken by the </a:t>
            </a:r>
            <a:r>
              <a:rPr dirty="0" sz="1600" spc="-10">
                <a:latin typeface="Carlito"/>
                <a:cs typeface="Carlito"/>
              </a:rPr>
              <a:t>government </a:t>
            </a:r>
            <a:r>
              <a:rPr dirty="0" sz="1600" spc="-5">
                <a:latin typeface="Carlito"/>
                <a:cs typeface="Carlito"/>
              </a:rPr>
              <a:t>to develop agriculture. </a:t>
            </a:r>
            <a:r>
              <a:rPr dirty="0" sz="1600" spc="-10">
                <a:latin typeface="Carlito"/>
                <a:cs typeface="Carlito"/>
              </a:rPr>
              <a:t>What </a:t>
            </a:r>
            <a:r>
              <a:rPr dirty="0" sz="1600" spc="-5">
                <a:latin typeface="Carlito"/>
                <a:cs typeface="Carlito"/>
              </a:rPr>
              <a:t>was the</a:t>
            </a:r>
            <a:r>
              <a:rPr dirty="0" sz="1600" spc="254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result</a:t>
            </a:r>
            <a:endParaRPr sz="1600">
              <a:latin typeface="Carlito"/>
              <a:cs typeface="Carlito"/>
            </a:endParaRPr>
          </a:p>
          <a:p>
            <a:pPr marL="354965">
              <a:lnSpc>
                <a:spcPct val="100000"/>
              </a:lnSpc>
              <a:spcBef>
                <a:spcPts val="960"/>
              </a:spcBef>
            </a:pPr>
            <a:r>
              <a:rPr dirty="0" sz="1600" spc="-5">
                <a:latin typeface="Carlito"/>
                <a:cs typeface="Carlito"/>
              </a:rPr>
              <a:t>achieved?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600" spc="-5">
                <a:latin typeface="Carlito"/>
                <a:cs typeface="Carlito"/>
              </a:rPr>
              <a:t>Q5.Name the means of transport which is the fourth largest in the</a:t>
            </a:r>
            <a:r>
              <a:rPr dirty="0" sz="1600" spc="7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world?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dirty="0" sz="1600" spc="-10">
                <a:latin typeface="Carlito"/>
                <a:cs typeface="Carlito"/>
              </a:rPr>
              <a:t>Q6 </a:t>
            </a:r>
            <a:r>
              <a:rPr dirty="0" sz="1600" spc="-5">
                <a:latin typeface="Carlito"/>
                <a:cs typeface="Carlito"/>
              </a:rPr>
              <a:t>Name the longest NH in</a:t>
            </a:r>
            <a:r>
              <a:rPr dirty="0" sz="1600" spc="2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India?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600" spc="-5">
                <a:latin typeface="Carlito"/>
                <a:cs typeface="Carlito"/>
              </a:rPr>
              <a:t>Q7.What do you mean by Golden Quadrilateral</a:t>
            </a:r>
            <a:r>
              <a:rPr dirty="0" sz="1600" spc="3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project?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600" spc="-5">
                <a:latin typeface="Carlito"/>
                <a:cs typeface="Carlito"/>
              </a:rPr>
              <a:t>Q8.Name the programme of government of India for the Rural</a:t>
            </a:r>
            <a:r>
              <a:rPr dirty="0" sz="1600" spc="95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Development?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600" spc="-10">
                <a:latin typeface="Carlito"/>
                <a:cs typeface="Carlito"/>
              </a:rPr>
              <a:t>Q9. What </a:t>
            </a:r>
            <a:r>
              <a:rPr dirty="0" sz="1600" spc="-5">
                <a:latin typeface="Carlito"/>
                <a:cs typeface="Carlito"/>
              </a:rPr>
              <a:t>do you mean by sustainable</a:t>
            </a:r>
            <a:r>
              <a:rPr dirty="0" sz="1600" spc="1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development?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600" spc="-5">
                <a:latin typeface="Carlito"/>
                <a:cs typeface="Carlito"/>
              </a:rPr>
              <a:t>Q10.Name the means of transport which </a:t>
            </a:r>
            <a:r>
              <a:rPr dirty="0" sz="1600" spc="-10">
                <a:latin typeface="Carlito"/>
                <a:cs typeface="Carlito"/>
              </a:rPr>
              <a:t>works </a:t>
            </a:r>
            <a:r>
              <a:rPr dirty="0" sz="1600" spc="-5">
                <a:latin typeface="Carlito"/>
                <a:cs typeface="Carlito"/>
              </a:rPr>
              <a:t>under single</a:t>
            </a:r>
            <a:r>
              <a:rPr dirty="0" sz="1600" spc="8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management?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93"/>
            <a:ext cx="7047230" cy="1428115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19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-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dirty="0" sz="4000" spc="-5">
                <a:latin typeface="Arial"/>
                <a:cs typeface="Arial"/>
              </a:rPr>
              <a:t>ODM </a:t>
            </a:r>
            <a:r>
              <a:rPr dirty="0" sz="4000" spc="-10">
                <a:latin typeface="Arial"/>
                <a:cs typeface="Arial"/>
              </a:rPr>
              <a:t>EDUCATIONAL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terms:created xsi:type="dcterms:W3CDTF">2022-01-31T04:13:46Z</dcterms:created>
  <dcterms:modified xsi:type="dcterms:W3CDTF">2022-01-31T04:13:46Z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2020-11-30T00:00:00Z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2022-01-31T00:00:00Z</vt:filetime>
  </property>
</Properties>
</file>