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52842" y="4309427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0550" y="225678"/>
            <a:ext cx="4446905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01367" y="2123058"/>
            <a:ext cx="4310380" cy="1402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54362"/>
            <a:ext cx="9144000" cy="1089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22669" y="214261"/>
            <a:ext cx="1578355" cy="7835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11021" y="1661286"/>
            <a:ext cx="658304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/>
              <a:t>ROLE </a:t>
            </a:r>
            <a:r>
              <a:rPr dirty="0" sz="3000" spc="-5"/>
              <a:t>OF GOVT </a:t>
            </a:r>
            <a:r>
              <a:rPr dirty="0" sz="3000" spc="5"/>
              <a:t>IN </a:t>
            </a:r>
            <a:r>
              <a:rPr dirty="0" sz="3000" spc="-5"/>
              <a:t>THE DEVT OF</a:t>
            </a:r>
            <a:r>
              <a:rPr dirty="0" sz="3000" spc="-160"/>
              <a:t> </a:t>
            </a:r>
            <a:r>
              <a:rPr dirty="0" sz="3000" spc="-5"/>
              <a:t>COUNTRY</a:t>
            </a:r>
            <a:endParaRPr sz="300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0744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TRANSPORTATION</a:t>
            </a:r>
          </a:p>
          <a:p>
            <a:pPr marL="12700" marR="2440305">
              <a:lnSpc>
                <a:spcPct val="100000"/>
              </a:lnSpc>
              <a:spcBef>
                <a:spcPts val="112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- </a:t>
            </a:r>
            <a:r>
              <a:rPr dirty="0" sz="1400" spc="-5" b="1">
                <a:latin typeface="Arial"/>
                <a:cs typeface="Arial"/>
              </a:rPr>
              <a:t>CIVICS 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NUMBER-8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 NAME:ROLE </a:t>
            </a:r>
            <a:r>
              <a:rPr dirty="0" sz="1400" b="1">
                <a:latin typeface="Arial"/>
                <a:cs typeface="Arial"/>
              </a:rPr>
              <a:t>OF GOVT IN </a:t>
            </a:r>
            <a:r>
              <a:rPr dirty="0" sz="1400" spc="-5" b="1">
                <a:latin typeface="Arial"/>
                <a:cs typeface="Arial"/>
              </a:rPr>
              <a:t>THE </a:t>
            </a:r>
            <a:r>
              <a:rPr dirty="0" sz="1400" b="1">
                <a:latin typeface="Arial"/>
                <a:cs typeface="Arial"/>
              </a:rPr>
              <a:t>DEVT OF 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COUNTRY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6" y="214121"/>
            <a:ext cx="850646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ROLE </a:t>
            </a:r>
            <a:r>
              <a:rPr dirty="0" spc="-5"/>
              <a:t>OF GOVT </a:t>
            </a:r>
            <a:r>
              <a:rPr dirty="0"/>
              <a:t>IN </a:t>
            </a:r>
            <a:r>
              <a:rPr dirty="0" spc="-5"/>
              <a:t>THE </a:t>
            </a:r>
            <a:r>
              <a:rPr dirty="0"/>
              <a:t>DEVT </a:t>
            </a:r>
            <a:r>
              <a:rPr dirty="0" spc="-5"/>
              <a:t>OF THE</a:t>
            </a:r>
            <a:r>
              <a:rPr dirty="0"/>
              <a:t> </a:t>
            </a:r>
            <a:r>
              <a:rPr dirty="0" spc="-10"/>
              <a:t>COUNTRY</a:t>
            </a:r>
          </a:p>
          <a:p>
            <a:pPr marL="12700">
              <a:lnSpc>
                <a:spcPct val="100000"/>
              </a:lnSpc>
              <a:tabLst>
                <a:tab pos="7505065" algn="l"/>
              </a:tabLst>
            </a:pPr>
            <a:r>
              <a:rPr dirty="0" spc="-5">
                <a:solidFill>
                  <a:srgbClr val="000000"/>
                </a:solidFill>
              </a:rPr>
              <a:t>Transportation	</a:t>
            </a:r>
            <a:r>
              <a:rPr dirty="0" spc="-5"/>
              <a:t>SESSION-3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934973"/>
            <a:ext cx="8899525" cy="3927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rlito"/>
                <a:cs typeface="Carlito"/>
              </a:rPr>
              <a:t>TRANSPORTATION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The Globalization of market, international </a:t>
            </a:r>
            <a:r>
              <a:rPr dirty="0" sz="1600" spc="-10">
                <a:latin typeface="Carlito"/>
                <a:cs typeface="Carlito"/>
              </a:rPr>
              <a:t>economic </a:t>
            </a:r>
            <a:r>
              <a:rPr dirty="0" sz="1600" spc="-5">
                <a:latin typeface="Carlito"/>
                <a:cs typeface="Carlito"/>
              </a:rPr>
              <a:t>integration and the </a:t>
            </a:r>
            <a:r>
              <a:rPr dirty="0" sz="1600" spc="-10">
                <a:latin typeface="Carlito"/>
                <a:cs typeface="Carlito"/>
              </a:rPr>
              <a:t>economic </a:t>
            </a:r>
            <a:r>
              <a:rPr dirty="0" sz="1600" spc="-5">
                <a:latin typeface="Carlito"/>
                <a:cs typeface="Carlito"/>
              </a:rPr>
              <a:t>competition</a:t>
            </a:r>
            <a:r>
              <a:rPr dirty="0" sz="1600" spc="6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have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enhanced the importance of</a:t>
            </a:r>
            <a:r>
              <a:rPr dirty="0" sz="1600" spc="1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Transport.</a:t>
            </a:r>
            <a:endParaRPr sz="1600">
              <a:latin typeface="Carlito"/>
              <a:cs typeface="Carlito"/>
            </a:endParaRPr>
          </a:p>
          <a:p>
            <a:pPr marL="12700" marR="21590">
              <a:lnSpc>
                <a:spcPct val="100000"/>
              </a:lnSpc>
            </a:pPr>
            <a:r>
              <a:rPr dirty="0" sz="1600" spc="-10">
                <a:latin typeface="Carlito"/>
                <a:cs typeface="Carlito"/>
              </a:rPr>
              <a:t>For </a:t>
            </a:r>
            <a:r>
              <a:rPr dirty="0" sz="1600" spc="-5">
                <a:latin typeface="Carlito"/>
                <a:cs typeface="Carlito"/>
              </a:rPr>
              <a:t>any region to </a:t>
            </a:r>
            <a:r>
              <a:rPr dirty="0" sz="1600" spc="-10">
                <a:latin typeface="Carlito"/>
                <a:cs typeface="Carlito"/>
              </a:rPr>
              <a:t>develop, </a:t>
            </a:r>
            <a:r>
              <a:rPr dirty="0" sz="1600" spc="-5">
                <a:latin typeface="Carlito"/>
                <a:cs typeface="Carlito"/>
              </a:rPr>
              <a:t>it </a:t>
            </a:r>
            <a:r>
              <a:rPr dirty="0" sz="1600" spc="-10">
                <a:latin typeface="Carlito"/>
                <a:cs typeface="Carlito"/>
              </a:rPr>
              <a:t>needs </a:t>
            </a:r>
            <a:r>
              <a:rPr dirty="0" sz="1600" spc="-5">
                <a:latin typeface="Carlito"/>
                <a:cs typeface="Carlito"/>
              </a:rPr>
              <a:t>to be </a:t>
            </a:r>
            <a:r>
              <a:rPr dirty="0" sz="1600" spc="-15">
                <a:latin typeface="Carlito"/>
                <a:cs typeface="Carlito"/>
              </a:rPr>
              <a:t>well</a:t>
            </a:r>
            <a:r>
              <a:rPr dirty="0" sz="1600" spc="-15">
                <a:latin typeface="Arial"/>
                <a:cs typeface="Arial"/>
              </a:rPr>
              <a:t>– </a:t>
            </a:r>
            <a:r>
              <a:rPr dirty="0" sz="1600" spc="-5">
                <a:latin typeface="Carlito"/>
                <a:cs typeface="Carlito"/>
              </a:rPr>
              <a:t>liked by an effective transport </a:t>
            </a:r>
            <a:r>
              <a:rPr dirty="0" sz="1600" spc="-10">
                <a:latin typeface="Carlito"/>
                <a:cs typeface="Carlito"/>
              </a:rPr>
              <a:t>net work. </a:t>
            </a:r>
            <a:r>
              <a:rPr dirty="0" sz="1600" spc="-5">
                <a:latin typeface="Carlito"/>
                <a:cs typeface="Carlito"/>
              </a:rPr>
              <a:t>The British had </a:t>
            </a:r>
            <a:r>
              <a:rPr dirty="0" sz="1600">
                <a:latin typeface="Carlito"/>
                <a:cs typeface="Carlito"/>
              </a:rPr>
              <a:t>laid  </a:t>
            </a:r>
            <a:r>
              <a:rPr dirty="0" sz="1600" spc="-5">
                <a:latin typeface="Carlito"/>
                <a:cs typeface="Carlito"/>
              </a:rPr>
              <a:t>the frame work of the railways and </a:t>
            </a:r>
            <a:r>
              <a:rPr dirty="0" sz="1600" spc="-10">
                <a:latin typeface="Carlito"/>
                <a:cs typeface="Carlito"/>
              </a:rPr>
              <a:t>roadways </a:t>
            </a:r>
            <a:r>
              <a:rPr dirty="0" sz="1600" spc="-5">
                <a:latin typeface="Carlito"/>
                <a:cs typeface="Carlito"/>
              </a:rPr>
              <a:t>in India. Since </a:t>
            </a:r>
            <a:r>
              <a:rPr dirty="0" sz="1600" spc="-10">
                <a:latin typeface="Carlito"/>
                <a:cs typeface="Carlito"/>
              </a:rPr>
              <a:t>independence </a:t>
            </a:r>
            <a:r>
              <a:rPr dirty="0" sz="1600" spc="-5">
                <a:latin typeface="Carlito"/>
                <a:cs typeface="Carlito"/>
              </a:rPr>
              <a:t>India has made rapid </a:t>
            </a:r>
            <a:r>
              <a:rPr dirty="0" sz="1600" spc="-10">
                <a:latin typeface="Carlito"/>
                <a:cs typeface="Carlito"/>
              </a:rPr>
              <a:t>progress </a:t>
            </a:r>
            <a:r>
              <a:rPr dirty="0" sz="1600" spc="-5">
                <a:latin typeface="Carlito"/>
                <a:cs typeface="Carlito"/>
              </a:rPr>
              <a:t>in  the transportation </a:t>
            </a:r>
            <a:r>
              <a:rPr dirty="0" sz="1600" spc="-10">
                <a:latin typeface="Carlito"/>
                <a:cs typeface="Carlito"/>
              </a:rPr>
              <a:t>system. </a:t>
            </a:r>
            <a:r>
              <a:rPr dirty="0" sz="1600" spc="-5">
                <a:latin typeface="Carlito"/>
                <a:cs typeface="Carlito"/>
              </a:rPr>
              <a:t>The Indian transport </a:t>
            </a:r>
            <a:r>
              <a:rPr dirty="0" sz="1600" spc="-10">
                <a:latin typeface="Carlito"/>
                <a:cs typeface="Carlito"/>
              </a:rPr>
              <a:t>system </a:t>
            </a:r>
            <a:r>
              <a:rPr dirty="0" sz="1600" spc="-5">
                <a:latin typeface="Carlito"/>
                <a:cs typeface="Carlito"/>
              </a:rPr>
              <a:t>is an amalgam of both the </a:t>
            </a:r>
            <a:r>
              <a:rPr dirty="0" sz="1600" spc="5">
                <a:latin typeface="Carlito"/>
                <a:cs typeface="Carlito"/>
              </a:rPr>
              <a:t>ultra- </a:t>
            </a:r>
            <a:r>
              <a:rPr dirty="0" sz="1600" spc="-5">
                <a:latin typeface="Carlito"/>
                <a:cs typeface="Carlito"/>
              </a:rPr>
              <a:t>modern and  traditional transport </a:t>
            </a:r>
            <a:r>
              <a:rPr dirty="0" sz="1600" spc="-95">
                <a:latin typeface="Arial"/>
                <a:cs typeface="Arial"/>
              </a:rPr>
              <a:t>– </a:t>
            </a:r>
            <a:r>
              <a:rPr dirty="0" sz="1600" spc="-5">
                <a:latin typeface="Carlito"/>
                <a:cs typeface="Carlito"/>
              </a:rPr>
              <a:t>both </a:t>
            </a:r>
            <a:r>
              <a:rPr dirty="0" sz="1600" spc="-10">
                <a:latin typeface="Carlito"/>
                <a:cs typeface="Carlito"/>
              </a:rPr>
              <a:t>supersonic </a:t>
            </a:r>
            <a:r>
              <a:rPr dirty="0" sz="1600" spc="-5">
                <a:latin typeface="Carlito"/>
                <a:cs typeface="Carlito"/>
              </a:rPr>
              <a:t>jets and the slow moving bullock</a:t>
            </a:r>
            <a:r>
              <a:rPr dirty="0" sz="1600" spc="7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carts.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latin typeface="Carlito"/>
                <a:cs typeface="Carlito"/>
              </a:rPr>
              <a:t>ROADWAYS</a:t>
            </a:r>
            <a:endParaRPr sz="1600">
              <a:latin typeface="Carlito"/>
              <a:cs typeface="Carlito"/>
            </a:endParaRPr>
          </a:p>
          <a:p>
            <a:pPr marL="12700" marR="10795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India has </a:t>
            </a:r>
            <a:r>
              <a:rPr dirty="0" sz="1600" spc="-10">
                <a:latin typeface="Carlito"/>
                <a:cs typeface="Carlito"/>
              </a:rPr>
              <a:t>one </a:t>
            </a:r>
            <a:r>
              <a:rPr dirty="0" sz="1600" spc="-5">
                <a:latin typeface="Carlito"/>
                <a:cs typeface="Carlito"/>
              </a:rPr>
              <a:t>of the largest </a:t>
            </a:r>
            <a:r>
              <a:rPr dirty="0" sz="1600" spc="-10">
                <a:latin typeface="Carlito"/>
                <a:cs typeface="Carlito"/>
              </a:rPr>
              <a:t>net </a:t>
            </a:r>
            <a:r>
              <a:rPr dirty="0" sz="1600" spc="-5">
                <a:latin typeface="Carlito"/>
                <a:cs typeface="Carlito"/>
              </a:rPr>
              <a:t>works of roads in the world. </a:t>
            </a:r>
            <a:r>
              <a:rPr dirty="0" sz="1600" spc="-10">
                <a:latin typeface="Carlito"/>
                <a:cs typeface="Carlito"/>
              </a:rPr>
              <a:t>Steps </a:t>
            </a:r>
            <a:r>
              <a:rPr dirty="0" sz="1600" spc="-5">
                <a:latin typeface="Carlito"/>
                <a:cs typeface="Carlito"/>
              </a:rPr>
              <a:t>taken by govt to </a:t>
            </a:r>
            <a:r>
              <a:rPr dirty="0" sz="1600" spc="-10">
                <a:latin typeface="Carlito"/>
                <a:cs typeface="Carlito"/>
              </a:rPr>
              <a:t>develop roadways </a:t>
            </a:r>
            <a:r>
              <a:rPr dirty="0" sz="1600" spc="-5">
                <a:latin typeface="Carlito"/>
                <a:cs typeface="Carlito"/>
              </a:rPr>
              <a:t>are ,  the </a:t>
            </a:r>
            <a:r>
              <a:rPr dirty="0" sz="1600" spc="-10">
                <a:latin typeface="Carlito"/>
                <a:cs typeface="Carlito"/>
              </a:rPr>
              <a:t>roads </a:t>
            </a:r>
            <a:r>
              <a:rPr dirty="0" sz="1600" spc="-5">
                <a:latin typeface="Carlito"/>
                <a:cs typeface="Carlito"/>
              </a:rPr>
              <a:t>are classified into</a:t>
            </a:r>
            <a:r>
              <a:rPr dirty="0" sz="1600" spc="-1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three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National Highways 2.State High ways 3.Major District </a:t>
            </a:r>
            <a:r>
              <a:rPr dirty="0" sz="1600" spc="-10">
                <a:latin typeface="Carlito"/>
                <a:cs typeface="Carlito"/>
              </a:rPr>
              <a:t>roads </a:t>
            </a:r>
            <a:r>
              <a:rPr dirty="0" sz="1600" spc="-5">
                <a:latin typeface="Carlito"/>
                <a:cs typeface="Carlito"/>
              </a:rPr>
              <a:t>and other </a:t>
            </a:r>
            <a:r>
              <a:rPr dirty="0" sz="1600" spc="-10">
                <a:latin typeface="Carlito"/>
                <a:cs typeface="Carlito"/>
              </a:rPr>
              <a:t>roads, </a:t>
            </a:r>
            <a:r>
              <a:rPr dirty="0" sz="1600" spc="-5">
                <a:latin typeface="Carlito"/>
                <a:cs typeface="Carlito"/>
              </a:rPr>
              <a:t>other </a:t>
            </a:r>
            <a:r>
              <a:rPr dirty="0" sz="1600" spc="-10">
                <a:latin typeface="Carlito"/>
                <a:cs typeface="Carlito"/>
              </a:rPr>
              <a:t>roads </a:t>
            </a:r>
            <a:r>
              <a:rPr dirty="0" sz="1600" spc="-5">
                <a:latin typeface="Carlito"/>
                <a:cs typeface="Carlito"/>
              </a:rPr>
              <a:t>means</a:t>
            </a:r>
            <a:r>
              <a:rPr dirty="0" sz="1600" spc="24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urban,</a:t>
            </a:r>
            <a:endParaRPr sz="16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</a:pPr>
            <a:r>
              <a:rPr dirty="0" sz="1600">
                <a:latin typeface="Carlito"/>
                <a:cs typeface="Carlito"/>
              </a:rPr>
              <a:t>village </a:t>
            </a:r>
            <a:r>
              <a:rPr dirty="0" sz="1600" spc="-5">
                <a:latin typeface="Carlito"/>
                <a:cs typeface="Carlito"/>
              </a:rPr>
              <a:t>and </a:t>
            </a:r>
            <a:r>
              <a:rPr dirty="0" sz="1600" spc="-10">
                <a:latin typeface="Carlito"/>
                <a:cs typeface="Carlito"/>
              </a:rPr>
              <a:t>panchayat</a:t>
            </a:r>
            <a:r>
              <a:rPr dirty="0" sz="1600" spc="-65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roads</a:t>
            </a:r>
            <a:endParaRPr sz="1600">
              <a:latin typeface="Carlito"/>
              <a:cs typeface="Carlito"/>
            </a:endParaRPr>
          </a:p>
          <a:p>
            <a:pPr marL="12700" marR="35560">
              <a:lnSpc>
                <a:spcPct val="100000"/>
              </a:lnSpc>
              <a:buAutoNum type="arabicPeriod" startAt="2"/>
              <a:tabLst>
                <a:tab pos="256540" algn="l"/>
              </a:tabLst>
            </a:pPr>
            <a:r>
              <a:rPr dirty="0" sz="1600" spc="-5">
                <a:latin typeface="Carlito"/>
                <a:cs typeface="Carlito"/>
              </a:rPr>
              <a:t>The govt set up National Highway Authority of India with the express </a:t>
            </a:r>
            <a:r>
              <a:rPr dirty="0" sz="1600" spc="-10">
                <a:latin typeface="Carlito"/>
                <a:cs typeface="Carlito"/>
              </a:rPr>
              <a:t>desire </a:t>
            </a:r>
            <a:r>
              <a:rPr dirty="0" sz="1600" spc="-5">
                <a:latin typeface="Carlito"/>
                <a:cs typeface="Carlito"/>
              </a:rPr>
              <a:t>to link every </a:t>
            </a:r>
            <a:r>
              <a:rPr dirty="0" sz="1600" spc="-10">
                <a:latin typeface="Carlito"/>
                <a:cs typeface="Carlito"/>
              </a:rPr>
              <a:t>corner </a:t>
            </a:r>
            <a:r>
              <a:rPr dirty="0" sz="1600" spc="-5">
                <a:latin typeface="Carlito"/>
                <a:cs typeface="Carlito"/>
              </a:rPr>
              <a:t>of India.  The longest National highway of India is NH 7 </a:t>
            </a:r>
            <a:r>
              <a:rPr dirty="0" sz="1600" spc="-10">
                <a:latin typeface="Carlito"/>
                <a:cs typeface="Carlito"/>
              </a:rPr>
              <a:t>runs between </a:t>
            </a:r>
            <a:r>
              <a:rPr dirty="0" sz="1600" spc="-5">
                <a:latin typeface="Carlito"/>
                <a:cs typeface="Carlito"/>
              </a:rPr>
              <a:t>Varanasi and</a:t>
            </a:r>
            <a:r>
              <a:rPr dirty="0" sz="1600" spc="5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Kanyakumari.</a:t>
            </a:r>
            <a:endParaRPr sz="160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buAutoNum type="arabicPeriod" startAt="2"/>
              <a:tabLst>
                <a:tab pos="210820" algn="l"/>
              </a:tabLst>
            </a:pPr>
            <a:r>
              <a:rPr dirty="0" sz="1600" spc="-5">
                <a:latin typeface="Carlito"/>
                <a:cs typeface="Carlito"/>
              </a:rPr>
              <a:t>Another massive </a:t>
            </a:r>
            <a:r>
              <a:rPr dirty="0" sz="1600" spc="-10">
                <a:latin typeface="Carlito"/>
                <a:cs typeface="Carlito"/>
              </a:rPr>
              <a:t>project </a:t>
            </a:r>
            <a:r>
              <a:rPr dirty="0" sz="1600" spc="-5">
                <a:latin typeface="Carlito"/>
                <a:cs typeface="Carlito"/>
              </a:rPr>
              <a:t>is the Golden Quadrilateral which consists of building 5, </a:t>
            </a:r>
            <a:r>
              <a:rPr dirty="0" sz="1600" spc="-10">
                <a:latin typeface="Carlito"/>
                <a:cs typeface="Carlito"/>
              </a:rPr>
              <a:t>846 kms </a:t>
            </a:r>
            <a:r>
              <a:rPr dirty="0" sz="1600" spc="-5">
                <a:latin typeface="Carlito"/>
                <a:cs typeface="Carlito"/>
              </a:rPr>
              <a:t>of four lane</a:t>
            </a:r>
            <a:r>
              <a:rPr dirty="0" sz="1600" spc="254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or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latin typeface="Carlito"/>
                <a:cs typeface="Carlito"/>
              </a:rPr>
              <a:t>six lane express highways connecting the 4 metros of Delhi, -Mumbai </a:t>
            </a:r>
            <a:r>
              <a:rPr dirty="0" sz="1600" spc="-15">
                <a:latin typeface="Arial"/>
                <a:cs typeface="Arial"/>
              </a:rPr>
              <a:t>–</a:t>
            </a:r>
            <a:r>
              <a:rPr dirty="0" sz="1600" spc="-15">
                <a:latin typeface="Carlito"/>
                <a:cs typeface="Carlito"/>
              </a:rPr>
              <a:t>Kolkata</a:t>
            </a:r>
            <a:r>
              <a:rPr dirty="0" sz="1600" spc="50">
                <a:latin typeface="Carlito"/>
                <a:cs typeface="Carlito"/>
              </a:rPr>
              <a:t> </a:t>
            </a:r>
            <a:r>
              <a:rPr dirty="0" sz="1600" spc="-15">
                <a:latin typeface="Arial"/>
                <a:cs typeface="Arial"/>
              </a:rPr>
              <a:t>–</a:t>
            </a:r>
            <a:r>
              <a:rPr dirty="0" sz="1600" spc="-15">
                <a:latin typeface="Carlito"/>
                <a:cs typeface="Carlito"/>
              </a:rPr>
              <a:t>Chennai.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22936"/>
            <a:ext cx="6096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rlito"/>
                <a:cs typeface="Carlito"/>
              </a:rPr>
              <a:t>.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6" y="347217"/>
            <a:ext cx="542988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/>
              <a:t>ROLE OF GOVT IN THE </a:t>
            </a:r>
            <a:r>
              <a:rPr dirty="0" sz="2200" spc="-10"/>
              <a:t>DEVT </a:t>
            </a:r>
            <a:r>
              <a:rPr dirty="0" sz="2200" spc="-5"/>
              <a:t>OF </a:t>
            </a:r>
            <a:r>
              <a:rPr dirty="0" sz="2200" spc="-10"/>
              <a:t>THE</a:t>
            </a:r>
            <a:r>
              <a:rPr dirty="0" sz="2200" spc="30"/>
              <a:t> </a:t>
            </a:r>
            <a:r>
              <a:rPr dirty="0" sz="2200" spc="-5"/>
              <a:t>COUNTRY: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351536" y="684021"/>
            <a:ext cx="8082280" cy="2179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Carlito"/>
                <a:cs typeface="Carlito"/>
              </a:rPr>
              <a:t>TRANSPORTATION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sz="1600" spc="-5">
                <a:latin typeface="Carlito"/>
                <a:cs typeface="Carlito"/>
              </a:rPr>
              <a:t>RAILWAYS</a:t>
            </a:r>
            <a:endParaRPr sz="16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60">
                <a:latin typeface="Arial"/>
                <a:cs typeface="Arial"/>
              </a:rPr>
              <a:t>India’s</a:t>
            </a:r>
            <a:r>
              <a:rPr dirty="0" sz="1600" spc="-120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rail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30">
                <a:latin typeface="Arial"/>
                <a:cs typeface="Arial"/>
              </a:rPr>
              <a:t>network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is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the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fourth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60">
                <a:latin typeface="Arial"/>
                <a:cs typeface="Arial"/>
              </a:rPr>
              <a:t>largest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in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the</a:t>
            </a:r>
            <a:r>
              <a:rPr dirty="0" sz="1600" spc="-85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world.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Indian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railway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is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the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60">
                <a:latin typeface="Arial"/>
                <a:cs typeface="Arial"/>
              </a:rPr>
              <a:t>largest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railway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net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35">
                <a:latin typeface="Arial"/>
                <a:cs typeface="Arial"/>
              </a:rPr>
              <a:t>work  </a:t>
            </a:r>
            <a:r>
              <a:rPr dirty="0" sz="1600" spc="-5">
                <a:latin typeface="Carlito"/>
                <a:cs typeface="Carlito"/>
              </a:rPr>
              <a:t>under a single</a:t>
            </a:r>
            <a:r>
              <a:rPr dirty="0" sz="1600" spc="-3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management.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20">
                <a:latin typeface="Arial"/>
                <a:cs typeface="Arial"/>
              </a:rPr>
              <a:t>It </a:t>
            </a:r>
            <a:r>
              <a:rPr dirty="0" sz="1600" spc="-85">
                <a:latin typeface="Arial"/>
                <a:cs typeface="Arial"/>
              </a:rPr>
              <a:t>is </a:t>
            </a:r>
            <a:r>
              <a:rPr dirty="0" sz="1600" spc="-20">
                <a:latin typeface="Arial"/>
                <a:cs typeface="Arial"/>
              </a:rPr>
              <a:t>the </a:t>
            </a:r>
            <a:r>
              <a:rPr dirty="0" sz="1600" spc="-35">
                <a:latin typeface="Arial"/>
                <a:cs typeface="Arial"/>
              </a:rPr>
              <a:t>world’s </a:t>
            </a:r>
            <a:r>
              <a:rPr dirty="0" sz="1600" spc="-60">
                <a:latin typeface="Arial"/>
                <a:cs typeface="Arial"/>
              </a:rPr>
              <a:t>largest </a:t>
            </a:r>
            <a:r>
              <a:rPr dirty="0" sz="1600" spc="-65">
                <a:latin typeface="Arial"/>
                <a:cs typeface="Arial"/>
              </a:rPr>
              <a:t>commercial</a:t>
            </a:r>
            <a:r>
              <a:rPr dirty="0" sz="1600" spc="-310"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employer.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It plays a major </a:t>
            </a:r>
            <a:r>
              <a:rPr dirty="0" sz="1600" spc="-10">
                <a:latin typeface="Carlito"/>
                <a:cs typeface="Carlito"/>
              </a:rPr>
              <a:t>role </a:t>
            </a:r>
            <a:r>
              <a:rPr dirty="0" sz="1600" spc="-5">
                <a:latin typeface="Carlito"/>
                <a:cs typeface="Carlito"/>
              </a:rPr>
              <a:t>in the </a:t>
            </a:r>
            <a:r>
              <a:rPr dirty="0" sz="1600" spc="-10">
                <a:latin typeface="Carlito"/>
                <a:cs typeface="Carlito"/>
              </a:rPr>
              <a:t>development </a:t>
            </a:r>
            <a:r>
              <a:rPr dirty="0" sz="1600" spc="-5">
                <a:latin typeface="Carlito"/>
                <a:cs typeface="Carlito"/>
              </a:rPr>
              <a:t>of agriculture and</a:t>
            </a:r>
            <a:r>
              <a:rPr dirty="0" sz="1600" spc="5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industry.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It is a great </a:t>
            </a:r>
            <a:r>
              <a:rPr dirty="0" sz="1600" spc="-10">
                <a:latin typeface="Carlito"/>
                <a:cs typeface="Carlito"/>
              </a:rPr>
              <a:t>source </a:t>
            </a:r>
            <a:r>
              <a:rPr dirty="0" sz="1600" spc="-5">
                <a:latin typeface="Carlito"/>
                <a:cs typeface="Carlito"/>
              </a:rPr>
              <a:t>of connectivity, linking </a:t>
            </a:r>
            <a:r>
              <a:rPr dirty="0" sz="1600" spc="-10">
                <a:latin typeface="Carlito"/>
                <a:cs typeface="Carlito"/>
              </a:rPr>
              <a:t>people </a:t>
            </a:r>
            <a:r>
              <a:rPr dirty="0" sz="1600" spc="-5">
                <a:latin typeface="Carlito"/>
                <a:cs typeface="Carlito"/>
              </a:rPr>
              <a:t>from the </a:t>
            </a:r>
            <a:r>
              <a:rPr dirty="0" sz="1600" spc="-10">
                <a:latin typeface="Carlito"/>
                <a:cs typeface="Carlito"/>
              </a:rPr>
              <a:t>remotest corners </a:t>
            </a:r>
            <a:r>
              <a:rPr dirty="0" sz="1600" spc="-5">
                <a:latin typeface="Carlito"/>
                <a:cs typeface="Carlito"/>
              </a:rPr>
              <a:t>of</a:t>
            </a:r>
            <a:r>
              <a:rPr dirty="0" sz="1600" spc="19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India.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The 11th </a:t>
            </a:r>
            <a:r>
              <a:rPr dirty="0" sz="1600" spc="-10">
                <a:latin typeface="Carlito"/>
                <a:cs typeface="Carlito"/>
              </a:rPr>
              <a:t>Five Year </a:t>
            </a:r>
            <a:r>
              <a:rPr dirty="0" sz="1600" spc="-5">
                <a:latin typeface="Carlito"/>
                <a:cs typeface="Carlito"/>
              </a:rPr>
              <a:t>Plan, </a:t>
            </a:r>
            <a:r>
              <a:rPr dirty="0" sz="1600" spc="-10">
                <a:latin typeface="Carlito"/>
                <a:cs typeface="Carlito"/>
              </a:rPr>
              <a:t>decision </a:t>
            </a:r>
            <a:r>
              <a:rPr dirty="0" sz="1600" spc="-5">
                <a:latin typeface="Carlito"/>
                <a:cs typeface="Carlito"/>
              </a:rPr>
              <a:t>was </a:t>
            </a:r>
            <a:r>
              <a:rPr dirty="0" sz="1600" spc="-10">
                <a:latin typeface="Carlito"/>
                <a:cs typeface="Carlito"/>
              </a:rPr>
              <a:t>there </a:t>
            </a:r>
            <a:r>
              <a:rPr dirty="0" sz="1600" spc="-5">
                <a:latin typeface="Carlito"/>
                <a:cs typeface="Carlito"/>
              </a:rPr>
              <a:t>to convert the metre gauge lines to </a:t>
            </a:r>
            <a:r>
              <a:rPr dirty="0" sz="1600" spc="-10">
                <a:latin typeface="Carlito"/>
                <a:cs typeface="Carlito"/>
              </a:rPr>
              <a:t>broad</a:t>
            </a:r>
            <a:r>
              <a:rPr dirty="0" sz="1600" spc="29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gauge.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974720" y="2997784"/>
            <a:ext cx="4727575" cy="1794510"/>
            <a:chOff x="2974720" y="2997784"/>
            <a:chExt cx="4727575" cy="1794510"/>
          </a:xfrm>
        </p:grpSpPr>
        <p:sp>
          <p:nvSpPr>
            <p:cNvPr id="5" name="object 5"/>
            <p:cNvSpPr/>
            <p:nvPr/>
          </p:nvSpPr>
          <p:spPr>
            <a:xfrm>
              <a:off x="2974720" y="2997784"/>
              <a:ext cx="2870581" cy="179412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881406" y="3016383"/>
              <a:ext cx="1820599" cy="145145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/>
          <p:nvPr/>
        </p:nvSpPr>
        <p:spPr>
          <a:xfrm>
            <a:off x="162407" y="3018980"/>
            <a:ext cx="2673350" cy="17613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ROLE </a:t>
            </a:r>
            <a:r>
              <a:rPr dirty="0" spc="-5"/>
              <a:t>OF GOVT </a:t>
            </a:r>
            <a:r>
              <a:rPr dirty="0"/>
              <a:t>IN </a:t>
            </a:r>
            <a:r>
              <a:rPr dirty="0" spc="-5"/>
              <a:t>THE </a:t>
            </a:r>
            <a:r>
              <a:rPr dirty="0"/>
              <a:t>DEVT </a:t>
            </a:r>
            <a:r>
              <a:rPr dirty="0" spc="-5"/>
              <a:t>OF THE</a:t>
            </a:r>
            <a:r>
              <a:rPr dirty="0" spc="-20"/>
              <a:t> </a:t>
            </a:r>
            <a:r>
              <a:rPr dirty="0" spc="-10"/>
              <a:t>COUNTRY: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3611" y="446716"/>
            <a:ext cx="8179434" cy="2011045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59055">
              <a:lnSpc>
                <a:spcPct val="100000"/>
              </a:lnSpc>
              <a:spcBef>
                <a:spcPts val="545"/>
              </a:spcBef>
            </a:pPr>
            <a:r>
              <a:rPr dirty="0" sz="1400" spc="-5" b="1">
                <a:latin typeface="Carlito"/>
                <a:cs typeface="Carlito"/>
              </a:rPr>
              <a:t>TRANSPORTATION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600" spc="-5">
                <a:latin typeface="Carlito"/>
                <a:cs typeface="Carlito"/>
              </a:rPr>
              <a:t>PORTS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Because of the geographical features of India, the top priority area of the govt i to expand</a:t>
            </a:r>
            <a:r>
              <a:rPr dirty="0" sz="1600" spc="24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and</a:t>
            </a:r>
            <a:endParaRPr sz="1600">
              <a:latin typeface="Carlito"/>
              <a:cs typeface="Carlito"/>
            </a:endParaRPr>
          </a:p>
          <a:p>
            <a:pPr marL="354965">
              <a:lnSpc>
                <a:spcPct val="100000"/>
              </a:lnSpc>
              <a:spcBef>
                <a:spcPts val="290"/>
              </a:spcBef>
            </a:pPr>
            <a:r>
              <a:rPr dirty="0" sz="1600" spc="-5">
                <a:latin typeface="Carlito"/>
                <a:cs typeface="Carlito"/>
              </a:rPr>
              <a:t>modernize the Ports for the </a:t>
            </a:r>
            <a:r>
              <a:rPr dirty="0" sz="1600" spc="-10">
                <a:latin typeface="Carlito"/>
                <a:cs typeface="Carlito"/>
              </a:rPr>
              <a:t>development </a:t>
            </a:r>
            <a:r>
              <a:rPr dirty="0" sz="1600" spc="-5">
                <a:latin typeface="Carlito"/>
                <a:cs typeface="Carlito"/>
              </a:rPr>
              <a:t>of exports and Imports of India</a:t>
            </a:r>
            <a:r>
              <a:rPr dirty="0" sz="1600" spc="12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.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There are 12 major and </a:t>
            </a:r>
            <a:r>
              <a:rPr dirty="0" sz="1600" spc="-10">
                <a:latin typeface="Carlito"/>
                <a:cs typeface="Carlito"/>
              </a:rPr>
              <a:t>181 </a:t>
            </a:r>
            <a:r>
              <a:rPr dirty="0" sz="1600" spc="-5">
                <a:latin typeface="Carlito"/>
                <a:cs typeface="Carlito"/>
              </a:rPr>
              <a:t>minor </a:t>
            </a:r>
            <a:r>
              <a:rPr dirty="0" sz="1600" spc="-10">
                <a:latin typeface="Carlito"/>
                <a:cs typeface="Carlito"/>
              </a:rPr>
              <a:t>ports </a:t>
            </a:r>
            <a:r>
              <a:rPr dirty="0" sz="1600" spc="-5">
                <a:latin typeface="Carlito"/>
                <a:cs typeface="Carlito"/>
              </a:rPr>
              <a:t>in</a:t>
            </a:r>
            <a:r>
              <a:rPr dirty="0" sz="1600" spc="9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India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Madras </a:t>
            </a:r>
            <a:r>
              <a:rPr dirty="0" sz="1600" spc="-10">
                <a:latin typeface="Carlito"/>
                <a:cs typeface="Carlito"/>
              </a:rPr>
              <a:t>port </a:t>
            </a:r>
            <a:r>
              <a:rPr dirty="0" sz="1600" spc="-5">
                <a:latin typeface="Carlito"/>
                <a:cs typeface="Carlito"/>
              </a:rPr>
              <a:t>is the </a:t>
            </a:r>
            <a:r>
              <a:rPr dirty="0" sz="1600" spc="-10">
                <a:latin typeface="Carlito"/>
                <a:cs typeface="Carlito"/>
              </a:rPr>
              <a:t>oldest port </a:t>
            </a:r>
            <a:r>
              <a:rPr dirty="0" sz="1600" spc="-5">
                <a:latin typeface="Carlito"/>
                <a:cs typeface="Carlito"/>
              </a:rPr>
              <a:t>in</a:t>
            </a:r>
            <a:r>
              <a:rPr dirty="0" sz="1600" spc="3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India.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>
                <a:latin typeface="Carlito"/>
                <a:cs typeface="Carlito"/>
              </a:rPr>
              <a:t>Paradip </a:t>
            </a:r>
            <a:r>
              <a:rPr dirty="0" sz="1600" spc="-10">
                <a:latin typeface="Carlito"/>
                <a:cs typeface="Carlito"/>
              </a:rPr>
              <a:t>port </a:t>
            </a:r>
            <a:r>
              <a:rPr dirty="0" sz="1600" spc="-5">
                <a:latin typeface="Carlito"/>
                <a:cs typeface="Carlito"/>
              </a:rPr>
              <a:t>is the busiest cargo </a:t>
            </a:r>
            <a:r>
              <a:rPr dirty="0" sz="1600" spc="-10">
                <a:latin typeface="Carlito"/>
                <a:cs typeface="Carlito"/>
              </a:rPr>
              <a:t>port </a:t>
            </a:r>
            <a:r>
              <a:rPr dirty="0" sz="1600" spc="-5">
                <a:latin typeface="Carlito"/>
                <a:cs typeface="Carlito"/>
              </a:rPr>
              <a:t>in India. It is also a </a:t>
            </a:r>
            <a:r>
              <a:rPr dirty="0" sz="1600" spc="-10">
                <a:latin typeface="Carlito"/>
                <a:cs typeface="Carlito"/>
              </a:rPr>
              <a:t>deep </a:t>
            </a:r>
            <a:r>
              <a:rPr dirty="0" sz="1600" spc="-95">
                <a:latin typeface="Arial"/>
                <a:cs typeface="Arial"/>
              </a:rPr>
              <a:t>– </a:t>
            </a:r>
            <a:r>
              <a:rPr dirty="0" sz="1600" spc="-5">
                <a:latin typeface="Carlito"/>
                <a:cs typeface="Carlito"/>
              </a:rPr>
              <a:t>water</a:t>
            </a:r>
            <a:r>
              <a:rPr dirty="0" sz="1600" spc="8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port.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78860" y="3000375"/>
            <a:ext cx="2314956" cy="21431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5506465" y="3040888"/>
            <a:ext cx="3637915" cy="2103120"/>
            <a:chOff x="5506465" y="3040888"/>
            <a:chExt cx="3637915" cy="2103120"/>
          </a:xfrm>
        </p:grpSpPr>
        <p:sp>
          <p:nvSpPr>
            <p:cNvPr id="6" name="object 6"/>
            <p:cNvSpPr/>
            <p:nvPr/>
          </p:nvSpPr>
          <p:spPr>
            <a:xfrm>
              <a:off x="5506465" y="3040888"/>
              <a:ext cx="3637534" cy="168592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506465" y="3042792"/>
              <a:ext cx="3637533" cy="210070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/>
          <p:nvPr/>
        </p:nvSpPr>
        <p:spPr>
          <a:xfrm>
            <a:off x="0" y="3067303"/>
            <a:ext cx="2857500" cy="20761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93"/>
            <a:ext cx="7047230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 </a:t>
            </a:r>
            <a:r>
              <a:rPr dirty="0" sz="4000" spc="-10">
                <a:latin typeface="Arial"/>
                <a:cs typeface="Arial"/>
              </a:rPr>
              <a:t>EDUCATIONAL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terms:created xsi:type="dcterms:W3CDTF">2022-01-31T04:12:56Z</dcterms:created>
  <dcterms:modified xsi:type="dcterms:W3CDTF">2022-01-31T04:12:56Z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2020-11-30T00:00:00Z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2022-01-31T00:00:00Z</vt:filetime>
  </property>
</Properties>
</file>