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60526" y="1661286"/>
            <a:ext cx="728345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1367" y="2123058"/>
            <a:ext cx="4590415" cy="1402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9.jpg"/><Relationship Id="rId8" Type="http://schemas.openxmlformats.org/officeDocument/2006/relationships/image" Target="../media/image1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54362"/>
            <a:ext cx="9144000" cy="10891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22669" y="214261"/>
            <a:ext cx="1578355" cy="7835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ROLE </a:t>
            </a:r>
            <a:r>
              <a:rPr dirty="0" spc="-5"/>
              <a:t>OF GOVT </a:t>
            </a:r>
            <a:r>
              <a:rPr dirty="0" spc="5"/>
              <a:t>IN </a:t>
            </a:r>
            <a:r>
              <a:rPr dirty="0" spc="-5"/>
              <a:t>THE DEVT OF THE</a:t>
            </a:r>
            <a:r>
              <a:rPr dirty="0" spc="-155"/>
              <a:t> </a:t>
            </a:r>
            <a:r>
              <a:rPr dirty="0" spc="-5"/>
              <a:t>COUNTRY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RURAL</a:t>
            </a:r>
            <a:r>
              <a:rPr dirty="0" spc="5"/>
              <a:t> </a:t>
            </a:r>
            <a:r>
              <a:rPr dirty="0" spc="-10"/>
              <a:t>DEVELOPMENT</a:t>
            </a:r>
          </a:p>
          <a:p>
            <a:pPr marL="12700" marR="2673350">
              <a:lnSpc>
                <a:spcPct val="100000"/>
              </a:lnSpc>
              <a:spcBef>
                <a:spcPts val="112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CIVICS  </a:t>
            </a:r>
            <a:r>
              <a:rPr dirty="0" sz="1400" spc="-10" b="1">
                <a:latin typeface="Arial"/>
                <a:cs typeface="Arial"/>
              </a:rPr>
              <a:t>CHAPTER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8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 NAME </a:t>
            </a:r>
            <a:r>
              <a:rPr dirty="0" sz="1400" spc="-5" b="1">
                <a:latin typeface="Arial"/>
                <a:cs typeface="Arial"/>
              </a:rPr>
              <a:t>:ROLE </a:t>
            </a:r>
            <a:r>
              <a:rPr dirty="0" sz="1400" b="1">
                <a:latin typeface="Arial"/>
                <a:cs typeface="Arial"/>
              </a:rPr>
              <a:t>OF GOVT IN DEVELOPMENT  </a:t>
            </a:r>
            <a:r>
              <a:rPr dirty="0" sz="1400" spc="-5" b="1">
                <a:latin typeface="Arial"/>
                <a:cs typeface="Arial"/>
              </a:rPr>
              <a:t>OFTHECOUNTRY.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248792"/>
            <a:ext cx="539051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ROLE </a:t>
            </a:r>
            <a:r>
              <a:rPr dirty="0" sz="1800" spc="-5"/>
              <a:t>OF GOVT </a:t>
            </a:r>
            <a:r>
              <a:rPr dirty="0" sz="1800"/>
              <a:t>IN </a:t>
            </a:r>
            <a:r>
              <a:rPr dirty="0" sz="1800" spc="-5"/>
              <a:t>THE DEVELOPMENT OF THE</a:t>
            </a:r>
            <a:r>
              <a:rPr dirty="0" sz="1800" spc="20"/>
              <a:t> </a:t>
            </a:r>
            <a:r>
              <a:rPr dirty="0" sz="1800" spc="-10"/>
              <a:t>COUNTRY.</a:t>
            </a:r>
            <a:endParaRPr sz="1800"/>
          </a:p>
          <a:p>
            <a:pPr marL="12700">
              <a:lnSpc>
                <a:spcPct val="100000"/>
              </a:lnSpc>
            </a:pPr>
            <a:r>
              <a:rPr dirty="0" sz="1800" spc="-5">
                <a:solidFill>
                  <a:srgbClr val="000000"/>
                </a:solidFill>
              </a:rPr>
              <a:t>Rural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Development</a:t>
            </a:r>
            <a:endParaRPr sz="1800"/>
          </a:p>
        </p:txBody>
      </p:sp>
      <p:sp>
        <p:nvSpPr>
          <p:cNvPr id="4" name="object 4"/>
          <p:cNvSpPr txBox="1"/>
          <p:nvPr/>
        </p:nvSpPr>
        <p:spPr>
          <a:xfrm>
            <a:off x="7948041" y="523113"/>
            <a:ext cx="9042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solidFill>
                  <a:srgbClr val="FF0000"/>
                </a:solidFill>
                <a:latin typeface="Carlito"/>
                <a:cs typeface="Carlito"/>
              </a:rPr>
              <a:t>s</a:t>
            </a:r>
            <a:r>
              <a:rPr dirty="0" sz="1800" spc="5" b="1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dirty="0" sz="1800" b="1">
                <a:solidFill>
                  <a:srgbClr val="FF0000"/>
                </a:solidFill>
                <a:latin typeface="Carlito"/>
                <a:cs typeface="Carlito"/>
              </a:rPr>
              <a:t>ssi</a:t>
            </a:r>
            <a:r>
              <a:rPr dirty="0" sz="1800" spc="5" b="1">
                <a:solidFill>
                  <a:srgbClr val="FF0000"/>
                </a:solidFill>
                <a:latin typeface="Carlito"/>
                <a:cs typeface="Carlito"/>
              </a:rPr>
              <a:t>o</a:t>
            </a:r>
            <a:r>
              <a:rPr dirty="0" sz="1800" spc="-5" b="1">
                <a:solidFill>
                  <a:srgbClr val="FF0000"/>
                </a:solidFill>
                <a:latin typeface="Carlito"/>
                <a:cs typeface="Carlito"/>
              </a:rPr>
              <a:t>n</a:t>
            </a:r>
            <a:r>
              <a:rPr dirty="0" sz="1800" b="1">
                <a:solidFill>
                  <a:srgbClr val="FF0000"/>
                </a:solidFill>
                <a:latin typeface="Carlito"/>
                <a:cs typeface="Carlito"/>
              </a:rPr>
              <a:t>-2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3436" y="1131823"/>
            <a:ext cx="8541385" cy="39274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 marR="109982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rlito"/>
                <a:cs typeface="Carlito"/>
              </a:rPr>
              <a:t>The different </a:t>
            </a:r>
            <a:r>
              <a:rPr dirty="0" sz="1600" spc="-10">
                <a:latin typeface="Carlito"/>
                <a:cs typeface="Carlito"/>
              </a:rPr>
              <a:t>schemes </a:t>
            </a:r>
            <a:r>
              <a:rPr dirty="0" sz="1600" spc="-5">
                <a:latin typeface="Carlito"/>
                <a:cs typeface="Carlito"/>
              </a:rPr>
              <a:t>introduced by the Govt which aimed at </a:t>
            </a:r>
            <a:r>
              <a:rPr dirty="0" sz="1600" spc="-10">
                <a:latin typeface="Carlito"/>
                <a:cs typeface="Carlito"/>
              </a:rPr>
              <a:t>providing employment </a:t>
            </a:r>
            <a:r>
              <a:rPr dirty="0" sz="1600" spc="-5">
                <a:latin typeface="Carlito"/>
                <a:cs typeface="Carlito"/>
              </a:rPr>
              <a:t>and  </a:t>
            </a:r>
            <a:r>
              <a:rPr dirty="0" sz="1600" spc="-10">
                <a:latin typeface="Carlito"/>
                <a:cs typeface="Carlito"/>
              </a:rPr>
              <a:t>development </a:t>
            </a:r>
            <a:r>
              <a:rPr dirty="0" sz="1600" spc="-5">
                <a:latin typeface="Carlito"/>
                <a:cs typeface="Carlito"/>
              </a:rPr>
              <a:t>in </a:t>
            </a:r>
            <a:r>
              <a:rPr dirty="0" sz="1600" spc="-10">
                <a:latin typeface="Carlito"/>
                <a:cs typeface="Carlito"/>
              </a:rPr>
              <a:t>rural </a:t>
            </a:r>
            <a:r>
              <a:rPr dirty="0" sz="1600" spc="-5">
                <a:latin typeface="Carlito"/>
                <a:cs typeface="Carlito"/>
              </a:rPr>
              <a:t>areas </a:t>
            </a:r>
            <a:r>
              <a:rPr dirty="0" sz="1600" spc="-10">
                <a:latin typeface="Carlito"/>
                <a:cs typeface="Carlito"/>
              </a:rPr>
              <a:t>during </a:t>
            </a:r>
            <a:r>
              <a:rPr dirty="0" sz="1600" spc="-5">
                <a:latin typeface="Carlito"/>
                <a:cs typeface="Carlito"/>
              </a:rPr>
              <a:t>the </a:t>
            </a:r>
            <a:r>
              <a:rPr dirty="0" sz="1600" spc="-10">
                <a:latin typeface="Carlito"/>
                <a:cs typeface="Carlito"/>
              </a:rPr>
              <a:t>Five Year </a:t>
            </a:r>
            <a:r>
              <a:rPr dirty="0" sz="1600" spc="-5">
                <a:latin typeface="Carlito"/>
                <a:cs typeface="Carlito"/>
              </a:rPr>
              <a:t>Plans</a:t>
            </a:r>
            <a:r>
              <a:rPr dirty="0" sz="1600" spc="6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are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Carlito"/>
              <a:cs typeface="Carlito"/>
            </a:endParaRPr>
          </a:p>
          <a:p>
            <a:pPr marL="393700" marR="94615" indent="-342900">
              <a:lnSpc>
                <a:spcPct val="100000"/>
              </a:lnSpc>
              <a:buAutoNum type="arabicPeriod"/>
              <a:tabLst>
                <a:tab pos="393065" algn="l"/>
                <a:tab pos="393700" algn="l"/>
              </a:tabLst>
            </a:pPr>
            <a:r>
              <a:rPr dirty="0" sz="1600" spc="-5" b="1">
                <a:latin typeface="Carlito"/>
                <a:cs typeface="Carlito"/>
              </a:rPr>
              <a:t>Integrated Rural </a:t>
            </a:r>
            <a:r>
              <a:rPr dirty="0" sz="1600" spc="-10" b="1">
                <a:latin typeface="Carlito"/>
                <a:cs typeface="Carlito"/>
              </a:rPr>
              <a:t>Development </a:t>
            </a:r>
            <a:r>
              <a:rPr dirty="0" sz="1600" spc="-20" b="1">
                <a:latin typeface="Carlito"/>
                <a:cs typeface="Carlito"/>
              </a:rPr>
              <a:t>Programme</a:t>
            </a:r>
            <a:r>
              <a:rPr dirty="0" sz="1600" spc="-20">
                <a:latin typeface="Arial"/>
                <a:cs typeface="Arial"/>
              </a:rPr>
              <a:t>—</a:t>
            </a:r>
            <a:r>
              <a:rPr dirty="0" sz="1600" spc="-20">
                <a:latin typeface="Carlito"/>
                <a:cs typeface="Carlito"/>
              </a:rPr>
              <a:t>The </a:t>
            </a:r>
            <a:r>
              <a:rPr dirty="0" sz="1600" spc="-5">
                <a:latin typeface="Carlito"/>
                <a:cs typeface="Carlito"/>
              </a:rPr>
              <a:t>IRDP was launched by the govt of India </a:t>
            </a:r>
            <a:r>
              <a:rPr dirty="0" sz="1600" spc="-10">
                <a:latin typeface="Carlito"/>
                <a:cs typeface="Carlito"/>
              </a:rPr>
              <a:t>during  1978 </a:t>
            </a:r>
            <a:r>
              <a:rPr dirty="0" sz="1600" spc="-5">
                <a:latin typeface="Carlito"/>
                <a:cs typeface="Carlito"/>
              </a:rPr>
              <a:t>and implanted </a:t>
            </a:r>
            <a:r>
              <a:rPr dirty="0" sz="1600" spc="-10">
                <a:latin typeface="Carlito"/>
                <a:cs typeface="Carlito"/>
              </a:rPr>
              <a:t>during 1980. </a:t>
            </a:r>
            <a:r>
              <a:rPr dirty="0" sz="1600" spc="-5">
                <a:latin typeface="Carlito"/>
                <a:cs typeface="Carlito"/>
              </a:rPr>
              <a:t>The aim </a:t>
            </a:r>
            <a:r>
              <a:rPr dirty="0" sz="1600" spc="-10">
                <a:latin typeface="Carlito"/>
                <a:cs typeface="Carlito"/>
              </a:rPr>
              <a:t>of </a:t>
            </a:r>
            <a:r>
              <a:rPr dirty="0" sz="1600" spc="-5">
                <a:latin typeface="Carlito"/>
                <a:cs typeface="Carlito"/>
              </a:rPr>
              <a:t>the </a:t>
            </a:r>
            <a:r>
              <a:rPr dirty="0" sz="1600" spc="-10">
                <a:latin typeface="Carlito"/>
                <a:cs typeface="Carlito"/>
              </a:rPr>
              <a:t>programme </a:t>
            </a:r>
            <a:r>
              <a:rPr dirty="0" sz="1600" spc="-5">
                <a:latin typeface="Carlito"/>
                <a:cs typeface="Carlito"/>
              </a:rPr>
              <a:t>is to </a:t>
            </a:r>
            <a:r>
              <a:rPr dirty="0" sz="1600" spc="-10">
                <a:latin typeface="Carlito"/>
                <a:cs typeface="Carlito"/>
              </a:rPr>
              <a:t>provide employment  </a:t>
            </a:r>
            <a:r>
              <a:rPr dirty="0" sz="1600" spc="-5">
                <a:latin typeface="Carlito"/>
                <a:cs typeface="Carlito"/>
              </a:rPr>
              <a:t>opportunities to the </a:t>
            </a:r>
            <a:r>
              <a:rPr dirty="0" sz="1600" spc="-10">
                <a:latin typeface="Carlito"/>
                <a:cs typeface="Carlito"/>
              </a:rPr>
              <a:t>poor </a:t>
            </a:r>
            <a:r>
              <a:rPr dirty="0" sz="1600" spc="-5">
                <a:latin typeface="Carlito"/>
                <a:cs typeface="Carlito"/>
              </a:rPr>
              <a:t>as well as opportunities to </a:t>
            </a:r>
            <a:r>
              <a:rPr dirty="0" sz="1600" spc="-10">
                <a:latin typeface="Carlito"/>
                <a:cs typeface="Carlito"/>
              </a:rPr>
              <a:t>develop </a:t>
            </a:r>
            <a:r>
              <a:rPr dirty="0" sz="1600" spc="-5">
                <a:latin typeface="Carlito"/>
                <a:cs typeface="Carlito"/>
              </a:rPr>
              <a:t>their skill </a:t>
            </a:r>
            <a:r>
              <a:rPr dirty="0" sz="1600" spc="-10">
                <a:latin typeface="Carlito"/>
                <a:cs typeface="Carlito"/>
              </a:rPr>
              <a:t>sets </a:t>
            </a:r>
            <a:r>
              <a:rPr dirty="0" sz="1600" spc="-5">
                <a:latin typeface="Carlito"/>
                <a:cs typeface="Carlito"/>
              </a:rPr>
              <a:t>so as </a:t>
            </a:r>
            <a:r>
              <a:rPr dirty="0" sz="1600">
                <a:latin typeface="Carlito"/>
                <a:cs typeface="Carlito"/>
              </a:rPr>
              <a:t>to </a:t>
            </a:r>
            <a:r>
              <a:rPr dirty="0" sz="1600" spc="-5">
                <a:latin typeface="Carlito"/>
                <a:cs typeface="Carlito"/>
              </a:rPr>
              <a:t>improve </a:t>
            </a:r>
            <a:r>
              <a:rPr dirty="0" sz="1600" spc="-10">
                <a:latin typeface="Carlito"/>
                <a:cs typeface="Carlito"/>
              </a:rPr>
              <a:t>their  </a:t>
            </a:r>
            <a:r>
              <a:rPr dirty="0" sz="1600" spc="-5">
                <a:latin typeface="Carlito"/>
                <a:cs typeface="Carlito"/>
              </a:rPr>
              <a:t>living</a:t>
            </a:r>
            <a:r>
              <a:rPr dirty="0" sz="1600" spc="-4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conditions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1550">
              <a:latin typeface="Carlito"/>
              <a:cs typeface="Carlito"/>
            </a:endParaRPr>
          </a:p>
          <a:p>
            <a:pPr marL="50800" marR="142875">
              <a:lnSpc>
                <a:spcPct val="100000"/>
              </a:lnSpc>
              <a:buFont typeface="Carlito"/>
              <a:buAutoNum type="arabicPeriod"/>
              <a:tabLst>
                <a:tab pos="248920" algn="l"/>
              </a:tabLst>
            </a:pPr>
            <a:r>
              <a:rPr dirty="0" sz="1600" spc="-10" b="1">
                <a:latin typeface="Carlito"/>
                <a:cs typeface="Carlito"/>
              </a:rPr>
              <a:t>Drought </a:t>
            </a:r>
            <a:r>
              <a:rPr dirty="0" sz="1600" spc="-5" b="1">
                <a:latin typeface="Carlito"/>
                <a:cs typeface="Carlito"/>
              </a:rPr>
              <a:t>Prone Areas </a:t>
            </a:r>
            <a:r>
              <a:rPr dirty="0" sz="1600" spc="-10" b="1">
                <a:latin typeface="Carlito"/>
                <a:cs typeface="Carlito"/>
              </a:rPr>
              <a:t>Programme </a:t>
            </a:r>
            <a:r>
              <a:rPr dirty="0" sz="1600" spc="-5">
                <a:latin typeface="Carlito"/>
                <a:cs typeface="Carlito"/>
              </a:rPr>
              <a:t>-DPAP </a:t>
            </a:r>
            <a:r>
              <a:rPr dirty="0" sz="1600">
                <a:latin typeface="Carlito"/>
                <a:cs typeface="Carlito"/>
              </a:rPr>
              <a:t>is </a:t>
            </a:r>
            <a:r>
              <a:rPr dirty="0" sz="1600" spc="-5">
                <a:latin typeface="Carlito"/>
                <a:cs typeface="Carlito"/>
              </a:rPr>
              <a:t>earliest area </a:t>
            </a:r>
            <a:r>
              <a:rPr dirty="0" sz="1600" spc="-10">
                <a:latin typeface="Carlito"/>
                <a:cs typeface="Carlito"/>
              </a:rPr>
              <a:t>development programme </a:t>
            </a:r>
            <a:r>
              <a:rPr dirty="0" sz="1600" spc="-5">
                <a:latin typeface="Carlito"/>
                <a:cs typeface="Carlito"/>
              </a:rPr>
              <a:t>launched by </a:t>
            </a:r>
            <a:r>
              <a:rPr dirty="0" sz="1600" spc="-10">
                <a:latin typeface="Carlito"/>
                <a:cs typeface="Carlito"/>
              </a:rPr>
              <a:t>the  </a:t>
            </a:r>
            <a:r>
              <a:rPr dirty="0" sz="1600" spc="-5">
                <a:latin typeface="Carlito"/>
                <a:cs typeface="Carlito"/>
              </a:rPr>
              <a:t>central Govt in 1973-74 to tackle the </a:t>
            </a:r>
            <a:r>
              <a:rPr dirty="0" sz="1600" spc="-10">
                <a:latin typeface="Carlito"/>
                <a:cs typeface="Carlito"/>
              </a:rPr>
              <a:t>special problems </a:t>
            </a:r>
            <a:r>
              <a:rPr dirty="0" sz="1600" spc="-5">
                <a:latin typeface="Carlito"/>
                <a:cs typeface="Carlito"/>
              </a:rPr>
              <a:t>faced by those fragile areas which are  constantly affected by </a:t>
            </a:r>
            <a:r>
              <a:rPr dirty="0" sz="1600" spc="-10">
                <a:latin typeface="Carlito"/>
                <a:cs typeface="Carlito"/>
              </a:rPr>
              <a:t>severe drought</a:t>
            </a:r>
            <a:r>
              <a:rPr dirty="0" sz="1600" spc="4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conditions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AutoNum type="arabicPeriod"/>
            </a:pPr>
            <a:endParaRPr sz="1550">
              <a:latin typeface="Carlito"/>
              <a:cs typeface="Carlito"/>
            </a:endParaRPr>
          </a:p>
          <a:p>
            <a:pPr marL="248920" indent="-198120">
              <a:lnSpc>
                <a:spcPct val="100000"/>
              </a:lnSpc>
              <a:buFont typeface="Carlito"/>
              <a:buAutoNum type="arabicPeriod"/>
              <a:tabLst>
                <a:tab pos="248920" algn="l"/>
              </a:tabLst>
            </a:pPr>
            <a:r>
              <a:rPr dirty="0" sz="1600" spc="-5" b="1">
                <a:latin typeface="Carlito"/>
                <a:cs typeface="Carlito"/>
              </a:rPr>
              <a:t>Minimum Needs </a:t>
            </a:r>
            <a:r>
              <a:rPr dirty="0" sz="1600" spc="-20" b="1">
                <a:latin typeface="Carlito"/>
                <a:cs typeface="Carlito"/>
              </a:rPr>
              <a:t>Programme</a:t>
            </a:r>
            <a:r>
              <a:rPr dirty="0" sz="1600" spc="-20" b="1">
                <a:latin typeface="Arial"/>
                <a:cs typeface="Arial"/>
              </a:rPr>
              <a:t>—</a:t>
            </a:r>
            <a:r>
              <a:rPr dirty="0" sz="1600" spc="-20" b="1">
                <a:latin typeface="Carlito"/>
                <a:cs typeface="Carlito"/>
              </a:rPr>
              <a:t>MNP </a:t>
            </a:r>
            <a:r>
              <a:rPr dirty="0" sz="1600" spc="-5">
                <a:latin typeface="Carlito"/>
                <a:cs typeface="Carlito"/>
              </a:rPr>
              <a:t>was introduced in the first year of the </a:t>
            </a:r>
            <a:r>
              <a:rPr dirty="0" sz="1600" spc="5">
                <a:latin typeface="Carlito"/>
                <a:cs typeface="Carlito"/>
              </a:rPr>
              <a:t>5</a:t>
            </a:r>
            <a:r>
              <a:rPr dirty="0" baseline="26455" sz="1575" spc="7">
                <a:latin typeface="Carlito"/>
                <a:cs typeface="Carlito"/>
              </a:rPr>
              <a:t>th </a:t>
            </a:r>
            <a:r>
              <a:rPr dirty="0" sz="1600" spc="-5">
                <a:latin typeface="Carlito"/>
                <a:cs typeface="Carlito"/>
              </a:rPr>
              <a:t>Five Year </a:t>
            </a:r>
            <a:r>
              <a:rPr dirty="0" sz="1600">
                <a:latin typeface="Carlito"/>
                <a:cs typeface="Carlito"/>
              </a:rPr>
              <a:t>Plan</a:t>
            </a:r>
            <a:r>
              <a:rPr dirty="0" sz="1600" spc="8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(1974-</a:t>
            </a:r>
            <a:endParaRPr sz="1600">
              <a:latin typeface="Carlito"/>
              <a:cs typeface="Carlito"/>
            </a:endParaRPr>
          </a:p>
          <a:p>
            <a:pPr marL="50800" marR="280670">
              <a:lnSpc>
                <a:spcPct val="100000"/>
              </a:lnSpc>
            </a:pPr>
            <a:r>
              <a:rPr dirty="0" sz="1600" spc="-10">
                <a:latin typeface="Carlito"/>
                <a:cs typeface="Carlito"/>
              </a:rPr>
              <a:t>78) </a:t>
            </a:r>
            <a:r>
              <a:rPr dirty="0" sz="1600" spc="-5">
                <a:latin typeface="Carlito"/>
                <a:cs typeface="Carlito"/>
              </a:rPr>
              <a:t>_ to </a:t>
            </a:r>
            <a:r>
              <a:rPr dirty="0" sz="1600" spc="-10">
                <a:latin typeface="Carlito"/>
                <a:cs typeface="Carlito"/>
              </a:rPr>
              <a:t>provide </a:t>
            </a:r>
            <a:r>
              <a:rPr dirty="0" sz="1600" spc="-5">
                <a:latin typeface="Carlito"/>
                <a:cs typeface="Carlito"/>
              </a:rPr>
              <a:t>certain basic minimum </a:t>
            </a:r>
            <a:r>
              <a:rPr dirty="0" sz="1600" spc="-10">
                <a:latin typeface="Carlito"/>
                <a:cs typeface="Carlito"/>
              </a:rPr>
              <a:t>needs </a:t>
            </a:r>
            <a:r>
              <a:rPr dirty="0" sz="1600" spc="-5">
                <a:latin typeface="Carlito"/>
                <a:cs typeface="Carlito"/>
              </a:rPr>
              <a:t>and improve the </a:t>
            </a:r>
            <a:r>
              <a:rPr dirty="0" sz="1600">
                <a:latin typeface="Carlito"/>
                <a:cs typeface="Carlito"/>
              </a:rPr>
              <a:t>living </a:t>
            </a:r>
            <a:r>
              <a:rPr dirty="0" sz="1600" spc="-5">
                <a:latin typeface="Carlito"/>
                <a:cs typeface="Carlito"/>
              </a:rPr>
              <a:t>standards of people. It aims at  </a:t>
            </a:r>
            <a:r>
              <a:rPr dirty="0" sz="1600" spc="-10">
                <a:latin typeface="Carlito"/>
                <a:cs typeface="Carlito"/>
              </a:rPr>
              <a:t>social </a:t>
            </a:r>
            <a:r>
              <a:rPr dirty="0" sz="1600" spc="-5">
                <a:latin typeface="Carlito"/>
                <a:cs typeface="Carlito"/>
              </a:rPr>
              <a:t>and </a:t>
            </a:r>
            <a:r>
              <a:rPr dirty="0" sz="1600" spc="-10">
                <a:latin typeface="Carlito"/>
                <a:cs typeface="Carlito"/>
              </a:rPr>
              <a:t>economic development </a:t>
            </a:r>
            <a:r>
              <a:rPr dirty="0" sz="1600" spc="-5">
                <a:latin typeface="Carlito"/>
                <a:cs typeface="Carlito"/>
              </a:rPr>
              <a:t>of the community, particularly the underprivileged and under  reserved</a:t>
            </a:r>
            <a:r>
              <a:rPr dirty="0" sz="1600" spc="2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population.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348741"/>
            <a:ext cx="539305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/>
              <a:t>ROLE </a:t>
            </a:r>
            <a:r>
              <a:rPr dirty="0" sz="1800" spc="-5"/>
              <a:t>OF GOVT </a:t>
            </a:r>
            <a:r>
              <a:rPr dirty="0" sz="1800"/>
              <a:t>IN </a:t>
            </a:r>
            <a:r>
              <a:rPr dirty="0" sz="1800" spc="-5"/>
              <a:t>THE DEVELOPMENT OF THE</a:t>
            </a:r>
            <a:r>
              <a:rPr dirty="0" sz="1800" spc="20"/>
              <a:t> </a:t>
            </a:r>
            <a:r>
              <a:rPr dirty="0" sz="1800" spc="-10"/>
              <a:t>COUNTRY:</a:t>
            </a:r>
            <a:endParaRPr sz="1800"/>
          </a:p>
          <a:p>
            <a:pPr marL="12700">
              <a:lnSpc>
                <a:spcPct val="100000"/>
              </a:lnSpc>
            </a:pPr>
            <a:r>
              <a:rPr dirty="0" sz="1800" spc="-5">
                <a:solidFill>
                  <a:srgbClr val="000000"/>
                </a:solidFill>
              </a:rPr>
              <a:t>Rural</a:t>
            </a:r>
            <a:r>
              <a:rPr dirty="0" sz="1800" spc="-35">
                <a:solidFill>
                  <a:srgbClr val="000000"/>
                </a:solidFill>
              </a:rPr>
              <a:t> </a:t>
            </a:r>
            <a:r>
              <a:rPr dirty="0" sz="1800" spc="-5">
                <a:solidFill>
                  <a:srgbClr val="000000"/>
                </a:solidFill>
              </a:rPr>
              <a:t>Development.</a:t>
            </a:r>
            <a:endParaRPr sz="1800"/>
          </a:p>
        </p:txBody>
      </p:sp>
      <p:sp>
        <p:nvSpPr>
          <p:cNvPr id="4" name="object 4"/>
          <p:cNvSpPr txBox="1"/>
          <p:nvPr/>
        </p:nvSpPr>
        <p:spPr>
          <a:xfrm>
            <a:off x="313436" y="1127912"/>
            <a:ext cx="8568690" cy="2952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 marR="43180">
              <a:lnSpc>
                <a:spcPct val="150000"/>
              </a:lnSpc>
              <a:spcBef>
                <a:spcPts val="100"/>
              </a:spcBef>
              <a:buAutoNum type="arabicPeriod" startAt="4"/>
              <a:tabLst>
                <a:tab pos="248920" algn="l"/>
              </a:tabLst>
            </a:pPr>
            <a:r>
              <a:rPr dirty="0" sz="1600" spc="-5">
                <a:latin typeface="Carlito"/>
                <a:cs typeface="Carlito"/>
              </a:rPr>
              <a:t>Jawahar Rozgar </a:t>
            </a:r>
            <a:r>
              <a:rPr dirty="0" sz="1600" spc="-25">
                <a:latin typeface="Carlito"/>
                <a:cs typeface="Carlito"/>
              </a:rPr>
              <a:t>Yojna</a:t>
            </a:r>
            <a:r>
              <a:rPr dirty="0" sz="1600" spc="-25">
                <a:latin typeface="Arial"/>
                <a:cs typeface="Arial"/>
              </a:rPr>
              <a:t>—</a:t>
            </a:r>
            <a:r>
              <a:rPr dirty="0" sz="1600" spc="-25">
                <a:latin typeface="Carlito"/>
                <a:cs typeface="Carlito"/>
              </a:rPr>
              <a:t>JRY </a:t>
            </a:r>
            <a:r>
              <a:rPr dirty="0" sz="1600" spc="-5">
                <a:latin typeface="Carlito"/>
                <a:cs typeface="Carlito"/>
              </a:rPr>
              <a:t>was launched in the </a:t>
            </a:r>
            <a:r>
              <a:rPr dirty="0" sz="1600" spc="5">
                <a:latin typeface="Carlito"/>
                <a:cs typeface="Carlito"/>
              </a:rPr>
              <a:t>7</a:t>
            </a:r>
            <a:r>
              <a:rPr dirty="0" baseline="26455" sz="1575" spc="7">
                <a:latin typeface="Carlito"/>
                <a:cs typeface="Carlito"/>
              </a:rPr>
              <a:t>th </a:t>
            </a:r>
            <a:r>
              <a:rPr dirty="0" sz="1600" spc="-10">
                <a:latin typeface="Carlito"/>
                <a:cs typeface="Carlito"/>
              </a:rPr>
              <a:t>Five Year </a:t>
            </a:r>
            <a:r>
              <a:rPr dirty="0" sz="1600" spc="-5">
                <a:latin typeface="Carlito"/>
                <a:cs typeface="Carlito"/>
              </a:rPr>
              <a:t>Plan. It aims the implementation </a:t>
            </a:r>
            <a:r>
              <a:rPr dirty="0" sz="1600" spc="-10">
                <a:latin typeface="Carlito"/>
                <a:cs typeface="Carlito"/>
              </a:rPr>
              <a:t>of  </a:t>
            </a:r>
            <a:r>
              <a:rPr dirty="0" sz="1600" spc="-5">
                <a:latin typeface="Carlito"/>
                <a:cs typeface="Carlito"/>
              </a:rPr>
              <a:t>additional </a:t>
            </a:r>
            <a:r>
              <a:rPr dirty="0" sz="1600" spc="-10">
                <a:latin typeface="Carlito"/>
                <a:cs typeface="Carlito"/>
              </a:rPr>
              <a:t>employment </a:t>
            </a:r>
            <a:r>
              <a:rPr dirty="0" sz="1600" spc="-5">
                <a:latin typeface="Carlito"/>
                <a:cs typeface="Carlito"/>
              </a:rPr>
              <a:t>to under </a:t>
            </a:r>
            <a:r>
              <a:rPr dirty="0" sz="1600" spc="-10">
                <a:latin typeface="Carlito"/>
                <a:cs typeface="Carlito"/>
              </a:rPr>
              <a:t>employed persons </a:t>
            </a:r>
            <a:r>
              <a:rPr dirty="0" sz="1600" spc="-5">
                <a:latin typeface="Carlito"/>
                <a:cs typeface="Carlito"/>
              </a:rPr>
              <a:t>.and </a:t>
            </a:r>
            <a:r>
              <a:rPr dirty="0" sz="1600" spc="-10">
                <a:latin typeface="Carlito"/>
                <a:cs typeface="Carlito"/>
              </a:rPr>
              <a:t>unemployed persons </a:t>
            </a:r>
            <a:r>
              <a:rPr dirty="0" sz="1600" spc="-5">
                <a:latin typeface="Carlito"/>
                <a:cs typeface="Carlito"/>
              </a:rPr>
              <a:t>in the </a:t>
            </a:r>
            <a:r>
              <a:rPr dirty="0" sz="1600" spc="-10">
                <a:latin typeface="Carlito"/>
                <a:cs typeface="Carlito"/>
              </a:rPr>
              <a:t>rural </a:t>
            </a:r>
            <a:r>
              <a:rPr dirty="0" sz="1600" spc="-5">
                <a:latin typeface="Carlito"/>
                <a:cs typeface="Carlito"/>
              </a:rPr>
              <a:t>areas. It was  launched on April 1 </a:t>
            </a:r>
            <a:r>
              <a:rPr dirty="0" sz="1600" spc="-10">
                <a:latin typeface="Carlito"/>
                <a:cs typeface="Carlito"/>
              </a:rPr>
              <a:t>1989 </a:t>
            </a:r>
            <a:r>
              <a:rPr dirty="0" sz="1600" spc="-5">
                <a:latin typeface="Carlito"/>
                <a:cs typeface="Carlito"/>
              </a:rPr>
              <a:t>by merging National Rural Employment Programme and Rural Landless  </a:t>
            </a:r>
            <a:r>
              <a:rPr dirty="0" sz="1600" spc="-10">
                <a:latin typeface="Carlito"/>
                <a:cs typeface="Carlito"/>
              </a:rPr>
              <a:t>Employment </a:t>
            </a:r>
            <a:r>
              <a:rPr dirty="0" sz="1600" spc="-5">
                <a:latin typeface="Carlito"/>
                <a:cs typeface="Carlito"/>
              </a:rPr>
              <a:t>Guarantee Programme by then </a:t>
            </a:r>
            <a:r>
              <a:rPr dirty="0" sz="1600" spc="-10">
                <a:latin typeface="Carlito"/>
                <a:cs typeface="Carlito"/>
              </a:rPr>
              <a:t>prime </a:t>
            </a:r>
            <a:r>
              <a:rPr dirty="0" sz="1600" spc="-9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Minister Rajiv</a:t>
            </a:r>
            <a:r>
              <a:rPr dirty="0" sz="1600" spc="12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Gandhi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rlito"/>
              <a:buAutoNum type="arabicPeriod" startAt="4"/>
            </a:pPr>
            <a:endParaRPr sz="2350">
              <a:latin typeface="Carlito"/>
              <a:cs typeface="Carlito"/>
            </a:endParaRPr>
          </a:p>
          <a:p>
            <a:pPr marL="50800" marR="99695">
              <a:lnSpc>
                <a:spcPct val="150000"/>
              </a:lnSpc>
              <a:spcBef>
                <a:spcPts val="5"/>
              </a:spcBef>
              <a:buAutoNum type="arabicPeriod" startAt="4"/>
              <a:tabLst>
                <a:tab pos="248920" algn="l"/>
              </a:tabLst>
            </a:pPr>
            <a:r>
              <a:rPr dirty="0" sz="1600" spc="-5">
                <a:latin typeface="Carlito"/>
                <a:cs typeface="Carlito"/>
              </a:rPr>
              <a:t>Pradhan Mantri Gram Sadak </a:t>
            </a:r>
            <a:r>
              <a:rPr dirty="0" sz="1600" spc="-10">
                <a:latin typeface="Carlito"/>
                <a:cs typeface="Carlito"/>
              </a:rPr>
              <a:t>Yojna </a:t>
            </a:r>
            <a:r>
              <a:rPr dirty="0" sz="1600" spc="-35">
                <a:latin typeface="Arial"/>
                <a:cs typeface="Arial"/>
              </a:rPr>
              <a:t>–</a:t>
            </a:r>
            <a:r>
              <a:rPr dirty="0" sz="1600" spc="-35">
                <a:latin typeface="Carlito"/>
                <a:cs typeface="Carlito"/>
              </a:rPr>
              <a:t>It </a:t>
            </a:r>
            <a:r>
              <a:rPr dirty="0" sz="1600">
                <a:latin typeface="Carlito"/>
                <a:cs typeface="Carlito"/>
              </a:rPr>
              <a:t>is </a:t>
            </a:r>
            <a:r>
              <a:rPr dirty="0" sz="1600" spc="-5">
                <a:latin typeface="Carlito"/>
                <a:cs typeface="Carlito"/>
              </a:rPr>
              <a:t>a nationwide plan in India to provide good all weather </a:t>
            </a:r>
            <a:r>
              <a:rPr dirty="0" sz="1600" spc="-10">
                <a:latin typeface="Carlito"/>
                <a:cs typeface="Carlito"/>
              </a:rPr>
              <a:t>road  </a:t>
            </a:r>
            <a:r>
              <a:rPr dirty="0" sz="1600" spc="-5">
                <a:latin typeface="Carlito"/>
                <a:cs typeface="Carlito"/>
              </a:rPr>
              <a:t>connectivity to </a:t>
            </a:r>
            <a:r>
              <a:rPr dirty="0" sz="1600" spc="-10">
                <a:latin typeface="Carlito"/>
                <a:cs typeface="Carlito"/>
              </a:rPr>
              <a:t>unconnected </a:t>
            </a:r>
            <a:r>
              <a:rPr dirty="0" sz="1600" spc="-5">
                <a:latin typeface="Carlito"/>
                <a:cs typeface="Carlito"/>
              </a:rPr>
              <a:t>villages. It was launched in </a:t>
            </a:r>
            <a:r>
              <a:rPr dirty="0" sz="1600" spc="-10">
                <a:latin typeface="Carlito"/>
                <a:cs typeface="Carlito"/>
              </a:rPr>
              <a:t>2000 </a:t>
            </a:r>
            <a:r>
              <a:rPr dirty="0" sz="1600" spc="-5">
                <a:latin typeface="Carlito"/>
                <a:cs typeface="Carlito"/>
              </a:rPr>
              <a:t>by the then </a:t>
            </a:r>
            <a:r>
              <a:rPr dirty="0" sz="1600" spc="-10">
                <a:latin typeface="Carlito"/>
                <a:cs typeface="Carlito"/>
              </a:rPr>
              <a:t>prime </a:t>
            </a:r>
            <a:r>
              <a:rPr dirty="0" sz="1600" spc="-5">
                <a:latin typeface="Carlito"/>
                <a:cs typeface="Carlito"/>
              </a:rPr>
              <a:t>minister Atal Bihari  Vajpayee for the Rural</a:t>
            </a:r>
            <a:r>
              <a:rPr dirty="0" sz="1600" spc="3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Development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63500"/>
            <a:ext cx="447357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0">
                <a:latin typeface="Carlito"/>
                <a:cs typeface="Carlito"/>
              </a:rPr>
              <a:t>Role of </a:t>
            </a:r>
            <a:r>
              <a:rPr dirty="0" sz="1800" b="0">
                <a:latin typeface="Carlito"/>
                <a:cs typeface="Carlito"/>
              </a:rPr>
              <a:t>Govt </a:t>
            </a:r>
            <a:r>
              <a:rPr dirty="0" sz="1800" spc="-5" b="0">
                <a:latin typeface="Carlito"/>
                <a:cs typeface="Carlito"/>
              </a:rPr>
              <a:t>in </a:t>
            </a:r>
            <a:r>
              <a:rPr dirty="0" sz="1800" b="0">
                <a:latin typeface="Carlito"/>
                <a:cs typeface="Carlito"/>
              </a:rPr>
              <a:t>the </a:t>
            </a:r>
            <a:r>
              <a:rPr dirty="0" sz="1800" spc="-5" b="0">
                <a:latin typeface="Carlito"/>
                <a:cs typeface="Carlito"/>
              </a:rPr>
              <a:t>Development of </a:t>
            </a:r>
            <a:r>
              <a:rPr dirty="0" sz="1800" b="0">
                <a:latin typeface="Carlito"/>
                <a:cs typeface="Carlito"/>
              </a:rPr>
              <a:t>the</a:t>
            </a:r>
            <a:r>
              <a:rPr dirty="0" sz="1800" spc="20" b="0">
                <a:latin typeface="Carlito"/>
                <a:cs typeface="Carlito"/>
              </a:rPr>
              <a:t> </a:t>
            </a:r>
            <a:r>
              <a:rPr dirty="0" sz="1800" spc="-5" b="0">
                <a:latin typeface="Carlito"/>
                <a:cs typeface="Carlito"/>
              </a:rPr>
              <a:t>Country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800" spc="-5" b="0">
                <a:solidFill>
                  <a:srgbClr val="000000"/>
                </a:solidFill>
                <a:latin typeface="Carlito"/>
                <a:cs typeface="Carlito"/>
              </a:rPr>
              <a:t>Rural</a:t>
            </a:r>
            <a:r>
              <a:rPr dirty="0" sz="1800" spc="-15" b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dirty="0" sz="1800" spc="-5" b="0">
                <a:solidFill>
                  <a:srgbClr val="000000"/>
                </a:solidFill>
                <a:latin typeface="Carlito"/>
                <a:cs typeface="Carlito"/>
              </a:rPr>
              <a:t>Development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597" y="1178331"/>
            <a:ext cx="8191500" cy="311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515" marR="2192655" indent="-44450">
              <a:lnSpc>
                <a:spcPct val="115199"/>
              </a:lnSpc>
              <a:spcBef>
                <a:spcPts val="100"/>
              </a:spcBef>
              <a:buFont typeface="Carlito"/>
              <a:buAutoNum type="arabicPeriod" startAt="6"/>
              <a:tabLst>
                <a:tab pos="210820" algn="l"/>
              </a:tabLst>
            </a:pPr>
            <a:r>
              <a:rPr dirty="0" sz="1600" spc="-5" b="1">
                <a:latin typeface="Carlito"/>
                <a:cs typeface="Carlito"/>
              </a:rPr>
              <a:t>Indira Awaas </a:t>
            </a:r>
            <a:r>
              <a:rPr dirty="0" sz="1600" spc="-20" b="1">
                <a:latin typeface="Carlito"/>
                <a:cs typeface="Carlito"/>
              </a:rPr>
              <a:t>Yojana</a:t>
            </a:r>
            <a:r>
              <a:rPr dirty="0" sz="1600" spc="-20">
                <a:latin typeface="Arial"/>
                <a:cs typeface="Arial"/>
              </a:rPr>
              <a:t>—</a:t>
            </a:r>
            <a:r>
              <a:rPr dirty="0" sz="1600" spc="-20">
                <a:latin typeface="Carlito"/>
                <a:cs typeface="Carlito"/>
              </a:rPr>
              <a:t>It </a:t>
            </a:r>
            <a:r>
              <a:rPr dirty="0" sz="1600" spc="-5">
                <a:latin typeface="Carlito"/>
                <a:cs typeface="Carlito"/>
              </a:rPr>
              <a:t>is a social welfare </a:t>
            </a:r>
            <a:r>
              <a:rPr dirty="0" sz="1600" spc="-10">
                <a:latin typeface="Carlito"/>
                <a:cs typeface="Carlito"/>
              </a:rPr>
              <a:t>programme </a:t>
            </a:r>
            <a:r>
              <a:rPr dirty="0" sz="1600" spc="-5">
                <a:latin typeface="Carlito"/>
                <a:cs typeface="Carlito"/>
              </a:rPr>
              <a:t>created by </a:t>
            </a:r>
            <a:r>
              <a:rPr dirty="0" sz="1600" spc="-10">
                <a:latin typeface="Carlito"/>
                <a:cs typeface="Carlito"/>
              </a:rPr>
              <a:t>the  </a:t>
            </a:r>
            <a:r>
              <a:rPr dirty="0" sz="1600" spc="-5">
                <a:latin typeface="Carlito"/>
                <a:cs typeface="Carlito"/>
              </a:rPr>
              <a:t>Indian Govt to </a:t>
            </a:r>
            <a:r>
              <a:rPr dirty="0" sz="1600" spc="-10">
                <a:latin typeface="Carlito"/>
                <a:cs typeface="Carlito"/>
              </a:rPr>
              <a:t>provide </a:t>
            </a:r>
            <a:r>
              <a:rPr dirty="0" sz="1600" spc="-5">
                <a:latin typeface="Carlito"/>
                <a:cs typeface="Carlito"/>
              </a:rPr>
              <a:t>housing for the </a:t>
            </a:r>
            <a:r>
              <a:rPr dirty="0" sz="1600" spc="-10">
                <a:latin typeface="Carlito"/>
                <a:cs typeface="Carlito"/>
              </a:rPr>
              <a:t>rural poor </a:t>
            </a:r>
            <a:r>
              <a:rPr dirty="0" sz="1600" spc="-5">
                <a:latin typeface="Carlito"/>
                <a:cs typeface="Carlito"/>
              </a:rPr>
              <a:t>in</a:t>
            </a:r>
            <a:r>
              <a:rPr dirty="0" sz="1600" spc="85">
                <a:latin typeface="Carlito"/>
                <a:cs typeface="Carlito"/>
              </a:rPr>
              <a:t> </a:t>
            </a:r>
            <a:r>
              <a:rPr dirty="0" sz="1600" spc="5">
                <a:latin typeface="Carlito"/>
                <a:cs typeface="Carlito"/>
              </a:rPr>
              <a:t>India.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6"/>
            </a:pPr>
            <a:endParaRPr sz="1800">
              <a:latin typeface="Carlito"/>
              <a:cs typeface="Carlito"/>
            </a:endParaRPr>
          </a:p>
          <a:p>
            <a:pPr marL="170180" marR="40005" indent="-170180">
              <a:lnSpc>
                <a:spcPct val="114999"/>
              </a:lnSpc>
              <a:buSzPct val="93750"/>
              <a:buAutoNum type="arabicPeriod" startAt="6"/>
              <a:tabLst>
                <a:tab pos="170180" algn="l"/>
              </a:tabLst>
            </a:pPr>
            <a:r>
              <a:rPr dirty="0" sz="1600" spc="-5" b="1">
                <a:latin typeface="Carlito"/>
                <a:cs typeface="Carlito"/>
              </a:rPr>
              <a:t>Rajiv </a:t>
            </a:r>
            <a:r>
              <a:rPr dirty="0" sz="1600" spc="-10" b="1">
                <a:latin typeface="Carlito"/>
                <a:cs typeface="Carlito"/>
              </a:rPr>
              <a:t>Gandhi </a:t>
            </a:r>
            <a:r>
              <a:rPr dirty="0" sz="1600" spc="-5" b="1">
                <a:latin typeface="Carlito"/>
                <a:cs typeface="Carlito"/>
              </a:rPr>
              <a:t>National Water Mission</a:t>
            </a:r>
            <a:r>
              <a:rPr dirty="0" sz="1600" spc="-5">
                <a:latin typeface="Carlito"/>
                <a:cs typeface="Carlito"/>
              </a:rPr>
              <a:t>-National </a:t>
            </a:r>
            <a:r>
              <a:rPr dirty="0" sz="1600" spc="-10">
                <a:latin typeface="Carlito"/>
                <a:cs typeface="Carlito"/>
              </a:rPr>
              <a:t>Drinking </a:t>
            </a:r>
            <a:r>
              <a:rPr dirty="0" sz="1600" spc="-5">
                <a:latin typeface="Carlito"/>
                <a:cs typeface="Carlito"/>
              </a:rPr>
              <a:t>Water Mission was introduced as </a:t>
            </a:r>
            <a:r>
              <a:rPr dirty="0" sz="1600" spc="-10">
                <a:latin typeface="Carlito"/>
                <a:cs typeface="Carlito"/>
              </a:rPr>
              <a:t>one of  </a:t>
            </a:r>
            <a:r>
              <a:rPr dirty="0" sz="1600" spc="-5">
                <a:latin typeface="Carlito"/>
                <a:cs typeface="Carlito"/>
              </a:rPr>
              <a:t>the five missions in social </a:t>
            </a:r>
            <a:r>
              <a:rPr dirty="0" sz="1600" spc="-10">
                <a:latin typeface="Carlito"/>
                <a:cs typeface="Carlito"/>
              </a:rPr>
              <a:t>sector </a:t>
            </a:r>
            <a:r>
              <a:rPr dirty="0" sz="1600" spc="-5">
                <a:latin typeface="Carlito"/>
                <a:cs typeface="Carlito"/>
              </a:rPr>
              <a:t>in </a:t>
            </a:r>
            <a:r>
              <a:rPr dirty="0" sz="1600" spc="-10">
                <a:latin typeface="Carlito"/>
                <a:cs typeface="Carlito"/>
              </a:rPr>
              <a:t>1986. </a:t>
            </a:r>
            <a:r>
              <a:rPr dirty="0" sz="1600" spc="-5">
                <a:latin typeface="Carlito"/>
                <a:cs typeface="Carlito"/>
              </a:rPr>
              <a:t>It was </a:t>
            </a:r>
            <a:r>
              <a:rPr dirty="0" sz="1600" spc="-10">
                <a:latin typeface="Carlito"/>
                <a:cs typeface="Carlito"/>
              </a:rPr>
              <a:t>renamed </a:t>
            </a:r>
            <a:r>
              <a:rPr dirty="0" sz="1600" spc="-5">
                <a:latin typeface="Carlito"/>
                <a:cs typeface="Carlito"/>
              </a:rPr>
              <a:t>as RGNDWM to </a:t>
            </a:r>
            <a:r>
              <a:rPr dirty="0" sz="1600" spc="-10">
                <a:latin typeface="Carlito"/>
                <a:cs typeface="Carlito"/>
              </a:rPr>
              <a:t>provide drinking  </a:t>
            </a:r>
            <a:r>
              <a:rPr dirty="0" sz="1600" spc="-5">
                <a:latin typeface="Carlito"/>
                <a:cs typeface="Carlito"/>
              </a:rPr>
              <a:t>water supply </a:t>
            </a:r>
            <a:r>
              <a:rPr dirty="0" sz="1600" spc="-10">
                <a:latin typeface="Carlito"/>
                <a:cs typeface="Carlito"/>
              </a:rPr>
              <a:t>schemes </a:t>
            </a:r>
            <a:r>
              <a:rPr dirty="0" sz="1600" spc="-5">
                <a:latin typeface="Carlito"/>
                <a:cs typeface="Carlito"/>
              </a:rPr>
              <a:t>in villages after it also </a:t>
            </a:r>
            <a:r>
              <a:rPr dirty="0" sz="1600" spc="-10">
                <a:latin typeface="Carlito"/>
                <a:cs typeface="Carlito"/>
              </a:rPr>
              <a:t>focused </a:t>
            </a:r>
            <a:r>
              <a:rPr dirty="0" sz="1600" spc="-5">
                <a:latin typeface="Carlito"/>
                <a:cs typeface="Carlito"/>
              </a:rPr>
              <a:t>on the </a:t>
            </a:r>
            <a:r>
              <a:rPr dirty="0" sz="1600" spc="-10">
                <a:latin typeface="Carlito"/>
                <a:cs typeface="Carlito"/>
              </a:rPr>
              <a:t>promotion </a:t>
            </a:r>
            <a:r>
              <a:rPr dirty="0" sz="1600" spc="-5">
                <a:latin typeface="Carlito"/>
                <a:cs typeface="Carlito"/>
              </a:rPr>
              <a:t>of positive sanitation  and hygiene behavior for </a:t>
            </a:r>
            <a:r>
              <a:rPr dirty="0" sz="1600" spc="-10">
                <a:latin typeface="Carlito"/>
                <a:cs typeface="Carlito"/>
              </a:rPr>
              <a:t>households </a:t>
            </a:r>
            <a:r>
              <a:rPr dirty="0" sz="1600" spc="-5">
                <a:latin typeface="Carlito"/>
                <a:cs typeface="Carlito"/>
              </a:rPr>
              <a:t>and</a:t>
            </a:r>
            <a:r>
              <a:rPr dirty="0" sz="1600" spc="2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communities.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6"/>
            </a:pPr>
            <a:endParaRPr sz="1800">
              <a:latin typeface="Carlito"/>
              <a:cs typeface="Carlito"/>
            </a:endParaRPr>
          </a:p>
          <a:p>
            <a:pPr marL="210820" marR="5080" indent="-210820">
              <a:lnSpc>
                <a:spcPct val="114999"/>
              </a:lnSpc>
              <a:spcBef>
                <a:spcPts val="5"/>
              </a:spcBef>
              <a:buFont typeface="Carlito"/>
              <a:buAutoNum type="arabicPeriod" startAt="6"/>
              <a:tabLst>
                <a:tab pos="210820" algn="l"/>
              </a:tabLst>
            </a:pPr>
            <a:r>
              <a:rPr dirty="0" sz="1600" spc="-5" b="1">
                <a:latin typeface="Carlito"/>
                <a:cs typeface="Carlito"/>
              </a:rPr>
              <a:t>Sampoorna </a:t>
            </a:r>
            <a:r>
              <a:rPr dirty="0" sz="1600" spc="-10" b="1">
                <a:latin typeface="Carlito"/>
                <a:cs typeface="Carlito"/>
              </a:rPr>
              <a:t>Grameen </a:t>
            </a:r>
            <a:r>
              <a:rPr dirty="0" sz="1600" spc="-5" b="1">
                <a:latin typeface="Carlito"/>
                <a:cs typeface="Carlito"/>
              </a:rPr>
              <a:t>Rozgar </a:t>
            </a:r>
            <a:r>
              <a:rPr dirty="0" sz="1600" spc="-25" b="1">
                <a:latin typeface="Carlito"/>
                <a:cs typeface="Carlito"/>
              </a:rPr>
              <a:t>Yojana</a:t>
            </a:r>
            <a:r>
              <a:rPr dirty="0" sz="1600" spc="-25">
                <a:latin typeface="Arial"/>
                <a:cs typeface="Arial"/>
              </a:rPr>
              <a:t>— </a:t>
            </a:r>
            <a:r>
              <a:rPr dirty="0" sz="1600">
                <a:latin typeface="Carlito"/>
                <a:cs typeface="Carlito"/>
              </a:rPr>
              <a:t>It </a:t>
            </a:r>
            <a:r>
              <a:rPr dirty="0" sz="1600" spc="-5">
                <a:latin typeface="Carlito"/>
                <a:cs typeface="Carlito"/>
              </a:rPr>
              <a:t>was a </a:t>
            </a:r>
            <a:r>
              <a:rPr dirty="0" sz="1600" spc="-10">
                <a:latin typeface="Carlito"/>
                <a:cs typeface="Carlito"/>
              </a:rPr>
              <a:t>scheme </a:t>
            </a:r>
            <a:r>
              <a:rPr dirty="0" sz="1600" spc="-5">
                <a:latin typeface="Carlito"/>
                <a:cs typeface="Carlito"/>
              </a:rPr>
              <a:t>launched by the govt of India to gain the  objective of </a:t>
            </a:r>
            <a:r>
              <a:rPr dirty="0" sz="1600" spc="-10">
                <a:latin typeface="Carlito"/>
                <a:cs typeface="Carlito"/>
              </a:rPr>
              <a:t>providing </a:t>
            </a:r>
            <a:r>
              <a:rPr dirty="0" sz="1600" spc="-5">
                <a:latin typeface="Carlito"/>
                <a:cs typeface="Carlito"/>
              </a:rPr>
              <a:t>gainful </a:t>
            </a:r>
            <a:r>
              <a:rPr dirty="0" sz="1600" spc="-10">
                <a:latin typeface="Carlito"/>
                <a:cs typeface="Carlito"/>
              </a:rPr>
              <a:t>employment </a:t>
            </a:r>
            <a:r>
              <a:rPr dirty="0" sz="1600" spc="-5">
                <a:latin typeface="Carlito"/>
                <a:cs typeface="Carlito"/>
              </a:rPr>
              <a:t>for the </a:t>
            </a:r>
            <a:r>
              <a:rPr dirty="0" sz="1600" spc="-10">
                <a:latin typeface="Carlito"/>
                <a:cs typeface="Carlito"/>
              </a:rPr>
              <a:t>rural </a:t>
            </a:r>
            <a:r>
              <a:rPr dirty="0" sz="1600" spc="-5">
                <a:latin typeface="Carlito"/>
                <a:cs typeface="Carlito"/>
              </a:rPr>
              <a:t>people. The programme was  implemented </a:t>
            </a:r>
            <a:r>
              <a:rPr dirty="0" sz="1600" spc="-10">
                <a:latin typeface="Carlito"/>
                <a:cs typeface="Carlito"/>
              </a:rPr>
              <a:t>through </a:t>
            </a:r>
            <a:r>
              <a:rPr dirty="0" sz="1600" spc="-5">
                <a:latin typeface="Carlito"/>
                <a:cs typeface="Carlito"/>
              </a:rPr>
              <a:t>the Panchayathi Raj Institutions, launched in</a:t>
            </a:r>
            <a:r>
              <a:rPr dirty="0" sz="1600" spc="-4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2001.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02438"/>
            <a:ext cx="44735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b="0">
                <a:latin typeface="Carlito"/>
                <a:cs typeface="Carlito"/>
              </a:rPr>
              <a:t>Role of </a:t>
            </a:r>
            <a:r>
              <a:rPr dirty="0" sz="1800" b="0">
                <a:latin typeface="Carlito"/>
                <a:cs typeface="Carlito"/>
              </a:rPr>
              <a:t>Govt </a:t>
            </a:r>
            <a:r>
              <a:rPr dirty="0" sz="1800" spc="-5" b="0">
                <a:latin typeface="Carlito"/>
                <a:cs typeface="Carlito"/>
              </a:rPr>
              <a:t>in </a:t>
            </a:r>
            <a:r>
              <a:rPr dirty="0" sz="1800" b="0">
                <a:latin typeface="Carlito"/>
                <a:cs typeface="Carlito"/>
              </a:rPr>
              <a:t>the </a:t>
            </a:r>
            <a:r>
              <a:rPr dirty="0" sz="1800" spc="-5" b="0">
                <a:latin typeface="Carlito"/>
                <a:cs typeface="Carlito"/>
              </a:rPr>
              <a:t>Development of </a:t>
            </a:r>
            <a:r>
              <a:rPr dirty="0" sz="1800" b="0">
                <a:latin typeface="Carlito"/>
                <a:cs typeface="Carlito"/>
              </a:rPr>
              <a:t>the </a:t>
            </a:r>
            <a:r>
              <a:rPr dirty="0" sz="1800" spc="-5" b="0">
                <a:latin typeface="Carlito"/>
                <a:cs typeface="Carlito"/>
              </a:rPr>
              <a:t>Country  </a:t>
            </a:r>
            <a:r>
              <a:rPr dirty="0" sz="1800" spc="-5" b="0">
                <a:solidFill>
                  <a:srgbClr val="000000"/>
                </a:solidFill>
                <a:latin typeface="Carlito"/>
                <a:cs typeface="Carlito"/>
              </a:rPr>
              <a:t>Industry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39138"/>
            <a:ext cx="8190865" cy="25133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rlito"/>
                <a:cs typeface="Carlito"/>
              </a:rPr>
              <a:t>INDUSTRY</a:t>
            </a:r>
            <a:endParaRPr sz="1600">
              <a:latin typeface="Carlito"/>
              <a:cs typeface="Carlito"/>
            </a:endParaRPr>
          </a:p>
          <a:p>
            <a:pPr marL="354965" marR="173990" indent="-342900">
              <a:lnSpc>
                <a:spcPct val="114999"/>
              </a:lnSpc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  <a:tab pos="6936105" algn="l"/>
              </a:tabLst>
            </a:pPr>
            <a:r>
              <a:rPr dirty="0" sz="1600" spc="-5">
                <a:latin typeface="Carlito"/>
                <a:cs typeface="Carlito"/>
              </a:rPr>
              <a:t>Modern nation </a:t>
            </a:r>
            <a:r>
              <a:rPr dirty="0" sz="1600" spc="-10">
                <a:latin typeface="Carlito"/>
                <a:cs typeface="Carlito"/>
              </a:rPr>
              <a:t>needed </a:t>
            </a:r>
            <a:r>
              <a:rPr dirty="0" sz="1600" spc="-5">
                <a:latin typeface="Carlito"/>
                <a:cs typeface="Carlito"/>
              </a:rPr>
              <a:t>to have a well developed Industrial Sector</a:t>
            </a:r>
            <a:r>
              <a:rPr dirty="0" sz="1600" spc="18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to</a:t>
            </a:r>
            <a:r>
              <a:rPr dirty="0" sz="1600" spc="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become	</a:t>
            </a:r>
            <a:r>
              <a:rPr dirty="0" sz="1600" spc="-5">
                <a:latin typeface="Carlito"/>
                <a:cs typeface="Carlito"/>
              </a:rPr>
              <a:t>truly  independent. So it set up </a:t>
            </a:r>
            <a:r>
              <a:rPr dirty="0" sz="1600" spc="-10">
                <a:latin typeface="Carlito"/>
                <a:cs typeface="Carlito"/>
              </a:rPr>
              <a:t>several </a:t>
            </a:r>
            <a:r>
              <a:rPr dirty="0" sz="1600" spc="-5">
                <a:latin typeface="Carlito"/>
                <a:cs typeface="Carlito"/>
              </a:rPr>
              <a:t>public </a:t>
            </a:r>
            <a:r>
              <a:rPr dirty="0" sz="1600" spc="-10">
                <a:latin typeface="Carlito"/>
                <a:cs typeface="Carlito"/>
              </a:rPr>
              <a:t>sector </a:t>
            </a:r>
            <a:r>
              <a:rPr dirty="0" sz="1600" spc="-5">
                <a:latin typeface="Carlito"/>
                <a:cs typeface="Carlito"/>
              </a:rPr>
              <a:t>and joint </a:t>
            </a:r>
            <a:r>
              <a:rPr dirty="0" sz="1600" spc="-10">
                <a:latin typeface="Carlito"/>
                <a:cs typeface="Carlito"/>
              </a:rPr>
              <a:t>sector </a:t>
            </a:r>
            <a:r>
              <a:rPr dirty="0" sz="1600" spc="-5">
                <a:latin typeface="Carlito"/>
                <a:cs typeface="Carlito"/>
              </a:rPr>
              <a:t>undertakings like NTPC, BHEL,  and SAIL. GAIL etc. These </a:t>
            </a:r>
            <a:r>
              <a:rPr dirty="0" sz="1600" spc="-10">
                <a:latin typeface="Carlito"/>
                <a:cs typeface="Carlito"/>
              </a:rPr>
              <a:t>corporations </a:t>
            </a:r>
            <a:r>
              <a:rPr dirty="0" sz="1600" spc="-5">
                <a:latin typeface="Carlito"/>
                <a:cs typeface="Carlito"/>
              </a:rPr>
              <a:t>were made responsible for putting up thermal </a:t>
            </a:r>
            <a:r>
              <a:rPr dirty="0" sz="1600" spc="-10">
                <a:latin typeface="Carlito"/>
                <a:cs typeface="Carlito"/>
              </a:rPr>
              <a:t>power  </a:t>
            </a:r>
            <a:r>
              <a:rPr dirty="0" sz="1600" spc="-5">
                <a:latin typeface="Carlito"/>
                <a:cs typeface="Carlito"/>
              </a:rPr>
              <a:t>stations, steel plants, oil rigs</a:t>
            </a:r>
            <a:r>
              <a:rPr dirty="0" sz="1600" spc="-3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etc.</a:t>
            </a:r>
            <a:endParaRPr sz="160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  <a:spcBef>
                <a:spcPts val="5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NTPC- National Thermal Power </a:t>
            </a:r>
            <a:r>
              <a:rPr dirty="0" sz="1600" spc="-10">
                <a:latin typeface="Carlito"/>
                <a:cs typeface="Carlito"/>
              </a:rPr>
              <a:t>Corporation, </a:t>
            </a:r>
            <a:r>
              <a:rPr dirty="0" sz="1600" spc="-5">
                <a:latin typeface="Carlito"/>
                <a:cs typeface="Carlito"/>
              </a:rPr>
              <a:t>BHEL. Bharat </a:t>
            </a:r>
            <a:r>
              <a:rPr dirty="0" sz="1600" spc="-10">
                <a:latin typeface="Carlito"/>
                <a:cs typeface="Carlito"/>
              </a:rPr>
              <a:t>Heavy </a:t>
            </a:r>
            <a:r>
              <a:rPr dirty="0" sz="1600" spc="-5">
                <a:latin typeface="Carlito"/>
                <a:cs typeface="Carlito"/>
              </a:rPr>
              <a:t>Electricals Limited. </a:t>
            </a:r>
            <a:r>
              <a:rPr dirty="0" sz="1600" spc="5">
                <a:latin typeface="Carlito"/>
                <a:cs typeface="Carlito"/>
              </a:rPr>
              <a:t>SAIL- </a:t>
            </a:r>
            <a:r>
              <a:rPr dirty="0" sz="1600" spc="-10">
                <a:latin typeface="Carlito"/>
                <a:cs typeface="Carlito"/>
              </a:rPr>
              <a:t>Steel  </a:t>
            </a:r>
            <a:r>
              <a:rPr dirty="0" sz="1600" spc="-5">
                <a:latin typeface="Carlito"/>
                <a:cs typeface="Carlito"/>
              </a:rPr>
              <a:t>Authority of India, </a:t>
            </a:r>
            <a:r>
              <a:rPr dirty="0" sz="1600">
                <a:latin typeface="Carlito"/>
                <a:cs typeface="Carlito"/>
              </a:rPr>
              <a:t>GAIL- </a:t>
            </a:r>
            <a:r>
              <a:rPr dirty="0" sz="1600" spc="-5">
                <a:latin typeface="Carlito"/>
                <a:cs typeface="Carlito"/>
              </a:rPr>
              <a:t>Gas and Oil Corporation of</a:t>
            </a:r>
            <a:r>
              <a:rPr dirty="0" sz="1600" spc="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The Govt encouraged Indian entrepreneurs to manufacture the goods indigenously</a:t>
            </a:r>
            <a:r>
              <a:rPr dirty="0" sz="1600" spc="90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by</a:t>
            </a:r>
            <a:endParaRPr sz="160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restricting the import of</a:t>
            </a:r>
            <a:r>
              <a:rPr dirty="0" sz="1600" spc="5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goods.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57936"/>
            <a:ext cx="47986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b="0">
                <a:latin typeface="Arial"/>
                <a:cs typeface="Arial"/>
              </a:rPr>
              <a:t>ROLE </a:t>
            </a:r>
            <a:r>
              <a:rPr dirty="0" sz="1800" b="0">
                <a:latin typeface="Arial"/>
                <a:cs typeface="Arial"/>
              </a:rPr>
              <a:t>OF GOVT IN THE DEVT OF</a:t>
            </a:r>
            <a:r>
              <a:rPr dirty="0" sz="1800" spc="-85" b="0">
                <a:latin typeface="Arial"/>
                <a:cs typeface="Arial"/>
              </a:rPr>
              <a:t> </a:t>
            </a:r>
            <a:r>
              <a:rPr dirty="0" sz="1800" spc="-5" b="0">
                <a:latin typeface="Arial"/>
                <a:cs typeface="Arial"/>
              </a:rPr>
              <a:t>COUNTRY  </a:t>
            </a:r>
            <a:r>
              <a:rPr dirty="0" sz="1800" spc="-5" b="0">
                <a:solidFill>
                  <a:srgbClr val="000000"/>
                </a:solidFill>
                <a:latin typeface="Arial"/>
                <a:cs typeface="Arial"/>
              </a:rPr>
              <a:t>INDUSTRY</a:t>
            </a:r>
            <a:endParaRPr sz="1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2028" y="4367885"/>
            <a:ext cx="57588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Carlito"/>
                <a:cs typeface="Carlito"/>
              </a:rPr>
              <a:t>Talcher Power Thermal </a:t>
            </a:r>
            <a:r>
              <a:rPr dirty="0" sz="1800" b="1">
                <a:latin typeface="Carlito"/>
                <a:cs typeface="Carlito"/>
              </a:rPr>
              <a:t>Plant- </a:t>
            </a:r>
            <a:r>
              <a:rPr dirty="0" sz="1800" spc="-5" b="1">
                <a:latin typeface="Carlito"/>
                <a:cs typeface="Carlito"/>
              </a:rPr>
              <a:t>Talcher Thermal</a:t>
            </a:r>
            <a:r>
              <a:rPr dirty="0" sz="1800" spc="-135" b="1">
                <a:latin typeface="Carlito"/>
                <a:cs typeface="Carlito"/>
              </a:rPr>
              <a:t> </a:t>
            </a:r>
            <a:r>
              <a:rPr dirty="0" sz="1800" spc="-5" b="1">
                <a:latin typeface="Carlito"/>
                <a:cs typeface="Carlito"/>
              </a:rPr>
              <a:t>PowerStation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4018" y="925957"/>
            <a:ext cx="2790825" cy="16546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213354" y="923925"/>
            <a:ext cx="2874898" cy="16287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167501" y="866775"/>
            <a:ext cx="2619375" cy="17430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44741" y="2665615"/>
            <a:ext cx="2905125" cy="15716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308603" y="2601772"/>
            <a:ext cx="2247265" cy="1743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717921" y="2736989"/>
            <a:ext cx="3426078" cy="126682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02438"/>
            <a:ext cx="44735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 b="0">
                <a:latin typeface="Carlito"/>
                <a:cs typeface="Carlito"/>
              </a:rPr>
              <a:t>Role of </a:t>
            </a:r>
            <a:r>
              <a:rPr dirty="0" sz="1800" b="0">
                <a:latin typeface="Carlito"/>
                <a:cs typeface="Carlito"/>
              </a:rPr>
              <a:t>Govt </a:t>
            </a:r>
            <a:r>
              <a:rPr dirty="0" sz="1800" spc="-5" b="0">
                <a:latin typeface="Carlito"/>
                <a:cs typeface="Carlito"/>
              </a:rPr>
              <a:t>in </a:t>
            </a:r>
            <a:r>
              <a:rPr dirty="0" sz="1800" b="0">
                <a:latin typeface="Carlito"/>
                <a:cs typeface="Carlito"/>
              </a:rPr>
              <a:t>the </a:t>
            </a:r>
            <a:r>
              <a:rPr dirty="0" sz="1800" spc="-5" b="0">
                <a:latin typeface="Carlito"/>
                <a:cs typeface="Carlito"/>
              </a:rPr>
              <a:t>Development of </a:t>
            </a:r>
            <a:r>
              <a:rPr dirty="0" sz="1800" b="0">
                <a:latin typeface="Carlito"/>
                <a:cs typeface="Carlito"/>
              </a:rPr>
              <a:t>the </a:t>
            </a:r>
            <a:r>
              <a:rPr dirty="0" sz="1800" spc="-5" b="0">
                <a:latin typeface="Carlito"/>
                <a:cs typeface="Carlito"/>
              </a:rPr>
              <a:t>Country  </a:t>
            </a:r>
            <a:r>
              <a:rPr dirty="0" sz="1800" spc="-5" b="0">
                <a:solidFill>
                  <a:srgbClr val="000000"/>
                </a:solidFill>
                <a:latin typeface="Carlito"/>
                <a:cs typeface="Carlito"/>
              </a:rPr>
              <a:t>Transportation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39138"/>
            <a:ext cx="8227059" cy="22326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rlito"/>
                <a:cs typeface="Carlito"/>
              </a:rPr>
              <a:t>TRANSPORTATION.</a:t>
            </a:r>
            <a:endParaRPr sz="16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5">
                <a:latin typeface="Carlito"/>
                <a:cs typeface="Carlito"/>
              </a:rPr>
              <a:t>The </a:t>
            </a:r>
            <a:r>
              <a:rPr dirty="0" sz="1600">
                <a:latin typeface="Carlito"/>
                <a:cs typeface="Carlito"/>
              </a:rPr>
              <a:t>Globalization </a:t>
            </a:r>
            <a:r>
              <a:rPr dirty="0" sz="1600" spc="-5">
                <a:latin typeface="Carlito"/>
                <a:cs typeface="Carlito"/>
              </a:rPr>
              <a:t>of market, international </a:t>
            </a:r>
            <a:r>
              <a:rPr dirty="0" sz="1600" spc="-10">
                <a:latin typeface="Carlito"/>
                <a:cs typeface="Carlito"/>
              </a:rPr>
              <a:t>economic </a:t>
            </a:r>
            <a:r>
              <a:rPr dirty="0" sz="1600" spc="-5">
                <a:latin typeface="Carlito"/>
                <a:cs typeface="Carlito"/>
              </a:rPr>
              <a:t>integration and the </a:t>
            </a:r>
            <a:r>
              <a:rPr dirty="0" sz="1600" spc="-10">
                <a:latin typeface="Carlito"/>
                <a:cs typeface="Carlito"/>
              </a:rPr>
              <a:t>economic</a:t>
            </a:r>
            <a:r>
              <a:rPr dirty="0" sz="1600" spc="12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competition</a:t>
            </a:r>
            <a:endParaRPr sz="1600">
              <a:latin typeface="Carlito"/>
              <a:cs typeface="Carlito"/>
            </a:endParaRPr>
          </a:p>
          <a:p>
            <a:pPr marL="354965">
              <a:lnSpc>
                <a:spcPct val="100000"/>
              </a:lnSpc>
              <a:spcBef>
                <a:spcPts val="290"/>
              </a:spcBef>
            </a:pPr>
            <a:r>
              <a:rPr dirty="0" sz="1600" spc="-5">
                <a:latin typeface="Carlito"/>
                <a:cs typeface="Carlito"/>
              </a:rPr>
              <a:t>have enhanced the importance of</a:t>
            </a:r>
            <a:r>
              <a:rPr dirty="0" sz="1600" spc="5">
                <a:latin typeface="Carlito"/>
                <a:cs typeface="Carlito"/>
              </a:rPr>
              <a:t> </a:t>
            </a:r>
            <a:r>
              <a:rPr dirty="0" sz="1600" spc="-10">
                <a:latin typeface="Carlito"/>
                <a:cs typeface="Carlito"/>
              </a:rPr>
              <a:t>Transport.</a:t>
            </a:r>
            <a:endParaRPr sz="1600">
              <a:latin typeface="Carlito"/>
              <a:cs typeface="Carlito"/>
            </a:endParaRPr>
          </a:p>
          <a:p>
            <a:pPr marL="354965" marR="5080" indent="-342900">
              <a:lnSpc>
                <a:spcPct val="114999"/>
              </a:lnSpc>
              <a:buClr>
                <a:srgbClr val="585858"/>
              </a:buClr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dirty="0" sz="1600" spc="-10">
                <a:latin typeface="Carlito"/>
                <a:cs typeface="Carlito"/>
              </a:rPr>
              <a:t>For </a:t>
            </a:r>
            <a:r>
              <a:rPr dirty="0" sz="1600" spc="-5">
                <a:latin typeface="Carlito"/>
                <a:cs typeface="Carlito"/>
              </a:rPr>
              <a:t>any region to </a:t>
            </a:r>
            <a:r>
              <a:rPr dirty="0" sz="1600" spc="-10">
                <a:latin typeface="Carlito"/>
                <a:cs typeface="Carlito"/>
              </a:rPr>
              <a:t>develop, </a:t>
            </a:r>
            <a:r>
              <a:rPr dirty="0" sz="1600" spc="-5">
                <a:latin typeface="Carlito"/>
                <a:cs typeface="Carlito"/>
              </a:rPr>
              <a:t>it </a:t>
            </a:r>
            <a:r>
              <a:rPr dirty="0" sz="1600" spc="-10">
                <a:latin typeface="Carlito"/>
                <a:cs typeface="Carlito"/>
              </a:rPr>
              <a:t>needs </a:t>
            </a:r>
            <a:r>
              <a:rPr dirty="0" sz="1600" spc="-5">
                <a:latin typeface="Carlito"/>
                <a:cs typeface="Carlito"/>
              </a:rPr>
              <a:t>to be </a:t>
            </a:r>
            <a:r>
              <a:rPr dirty="0" sz="1600" spc="-15">
                <a:latin typeface="Carlito"/>
                <a:cs typeface="Carlito"/>
              </a:rPr>
              <a:t>well</a:t>
            </a:r>
            <a:r>
              <a:rPr dirty="0" sz="1600" spc="-1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liked by an effective transport </a:t>
            </a:r>
            <a:r>
              <a:rPr dirty="0" sz="1600" spc="-10">
                <a:latin typeface="Carlito"/>
                <a:cs typeface="Carlito"/>
              </a:rPr>
              <a:t>net work. </a:t>
            </a:r>
            <a:r>
              <a:rPr dirty="0" sz="1600" spc="-5">
                <a:latin typeface="Carlito"/>
                <a:cs typeface="Carlito"/>
              </a:rPr>
              <a:t>The  British had laid the frame work of the railways and </a:t>
            </a:r>
            <a:r>
              <a:rPr dirty="0" sz="1600" spc="-10">
                <a:latin typeface="Carlito"/>
                <a:cs typeface="Carlito"/>
              </a:rPr>
              <a:t>roadways </a:t>
            </a:r>
            <a:r>
              <a:rPr dirty="0" sz="1600" spc="-5">
                <a:latin typeface="Carlito"/>
                <a:cs typeface="Carlito"/>
              </a:rPr>
              <a:t>in India. Since independence</a:t>
            </a:r>
            <a:r>
              <a:rPr dirty="0" sz="1600" spc="90">
                <a:latin typeface="Carlito"/>
                <a:cs typeface="Carlito"/>
              </a:rPr>
              <a:t> </a:t>
            </a:r>
            <a:r>
              <a:rPr dirty="0" sz="1600" spc="-5">
                <a:latin typeface="Carlito"/>
                <a:cs typeface="Carlito"/>
              </a:rPr>
              <a:t>India</a:t>
            </a:r>
            <a:endParaRPr sz="1600">
              <a:latin typeface="Carlito"/>
              <a:cs typeface="Carlito"/>
            </a:endParaRPr>
          </a:p>
          <a:p>
            <a:pPr marL="354965" marR="313055">
              <a:lnSpc>
                <a:spcPct val="114999"/>
              </a:lnSpc>
            </a:pPr>
            <a:r>
              <a:rPr dirty="0" sz="1600" spc="-5">
                <a:latin typeface="Carlito"/>
                <a:cs typeface="Carlito"/>
              </a:rPr>
              <a:t>has made rapid </a:t>
            </a:r>
            <a:r>
              <a:rPr dirty="0" sz="1600" spc="-10">
                <a:latin typeface="Carlito"/>
                <a:cs typeface="Carlito"/>
              </a:rPr>
              <a:t>progress </a:t>
            </a:r>
            <a:r>
              <a:rPr dirty="0" sz="1600" spc="-5">
                <a:latin typeface="Carlito"/>
                <a:cs typeface="Carlito"/>
              </a:rPr>
              <a:t>in the transportation </a:t>
            </a:r>
            <a:r>
              <a:rPr dirty="0" sz="1600" spc="-10">
                <a:latin typeface="Carlito"/>
                <a:cs typeface="Carlito"/>
              </a:rPr>
              <a:t>system. </a:t>
            </a:r>
            <a:r>
              <a:rPr dirty="0" sz="1600" spc="-5">
                <a:latin typeface="Carlito"/>
                <a:cs typeface="Carlito"/>
              </a:rPr>
              <a:t>The Indian transport </a:t>
            </a:r>
            <a:r>
              <a:rPr dirty="0" sz="1600" spc="-10">
                <a:latin typeface="Carlito"/>
                <a:cs typeface="Carlito"/>
              </a:rPr>
              <a:t>system </a:t>
            </a:r>
            <a:r>
              <a:rPr dirty="0" sz="1600" spc="-5">
                <a:latin typeface="Carlito"/>
                <a:cs typeface="Carlito"/>
              </a:rPr>
              <a:t>is an  amalgam of both the </a:t>
            </a:r>
            <a:r>
              <a:rPr dirty="0" sz="1600">
                <a:latin typeface="Carlito"/>
                <a:cs typeface="Carlito"/>
              </a:rPr>
              <a:t>ultra- </a:t>
            </a:r>
            <a:r>
              <a:rPr dirty="0" sz="1600" spc="-5">
                <a:latin typeface="Carlito"/>
                <a:cs typeface="Carlito"/>
              </a:rPr>
              <a:t>modern and traditional transport </a:t>
            </a:r>
            <a:r>
              <a:rPr dirty="0" sz="1600" spc="-95">
                <a:latin typeface="Arial"/>
                <a:cs typeface="Arial"/>
              </a:rPr>
              <a:t>– </a:t>
            </a:r>
            <a:r>
              <a:rPr dirty="0" sz="1600" spc="-5">
                <a:latin typeface="Carlito"/>
                <a:cs typeface="Carlito"/>
              </a:rPr>
              <a:t>both </a:t>
            </a:r>
            <a:r>
              <a:rPr dirty="0" sz="1600" spc="-10">
                <a:latin typeface="Carlito"/>
                <a:cs typeface="Carlito"/>
              </a:rPr>
              <a:t>supersonic </a:t>
            </a:r>
            <a:r>
              <a:rPr dirty="0" sz="1600" spc="-5">
                <a:latin typeface="Carlito"/>
                <a:cs typeface="Carlito"/>
              </a:rPr>
              <a:t>jets and </a:t>
            </a:r>
            <a:r>
              <a:rPr dirty="0" sz="1600" spc="-10">
                <a:latin typeface="Carlito"/>
                <a:cs typeface="Carlito"/>
              </a:rPr>
              <a:t>the  </a:t>
            </a:r>
            <a:r>
              <a:rPr dirty="0" sz="1600" spc="-5">
                <a:latin typeface="Carlito"/>
                <a:cs typeface="Carlito"/>
              </a:rPr>
              <a:t>slow </a:t>
            </a:r>
            <a:r>
              <a:rPr dirty="0" sz="1600" spc="-10">
                <a:latin typeface="Carlito"/>
                <a:cs typeface="Carlito"/>
              </a:rPr>
              <a:t>moving </a:t>
            </a:r>
            <a:r>
              <a:rPr dirty="0" sz="1600" spc="-5">
                <a:latin typeface="Carlito"/>
                <a:cs typeface="Carlito"/>
              </a:rPr>
              <a:t>bullock carts</a:t>
            </a:r>
            <a:endParaRPr sz="1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87513" y="4378871"/>
            <a:ext cx="1232522" cy="611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93"/>
            <a:ext cx="704723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 </a:t>
            </a:r>
            <a:r>
              <a:rPr dirty="0" sz="4000" spc="-10">
                <a:latin typeface="Arial"/>
                <a:cs typeface="Arial"/>
              </a:rPr>
              <a:t>EDUCATIONAL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terms:created xsi:type="dcterms:W3CDTF">2022-01-31T04:11:58Z</dcterms:created>
  <dcterms:modified xsi:type="dcterms:W3CDTF">2022-01-31T04:11:58Z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2020-11-30T00:00:00Z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2022-01-31T00:00:00Z</vt:filetime>
  </property>
</Properties>
</file>