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24916" y="1665858"/>
            <a:ext cx="8294166" cy="699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6569" y="2824988"/>
            <a:ext cx="4610861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536" y="347217"/>
            <a:ext cx="585152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9690">
              <a:lnSpc>
                <a:spcPct val="100000"/>
              </a:lnSpc>
              <a:spcBef>
                <a:spcPts val="100"/>
              </a:spcBef>
            </a:pPr>
            <a:r>
              <a:rPr dirty="0"/>
              <a:t>ROLE </a:t>
            </a:r>
            <a:r>
              <a:rPr dirty="0" spc="-5"/>
              <a:t>OF GOVERNMENT </a:t>
            </a:r>
            <a:r>
              <a:rPr dirty="0"/>
              <a:t>IN </a:t>
            </a:r>
            <a:r>
              <a:rPr dirty="0" spc="-5"/>
              <a:t>THE DEVELOPMENT OF THE</a:t>
            </a:r>
            <a:r>
              <a:rPr dirty="0" spc="-70"/>
              <a:t> </a:t>
            </a:r>
            <a:r>
              <a:rPr dirty="0" spc="-5"/>
              <a:t>COUNTRY</a:t>
            </a:r>
          </a:p>
          <a:p>
            <a:pPr algn="ctr" marL="62865">
              <a:lnSpc>
                <a:spcPct val="100000"/>
              </a:lnSpc>
              <a:spcBef>
                <a:spcPts val="25"/>
              </a:spcBef>
            </a:pPr>
            <a:r>
              <a:rPr dirty="0" sz="2000" spc="-5">
                <a:solidFill>
                  <a:srgbClr val="000000"/>
                </a:solidFill>
              </a:rPr>
              <a:t>THE </a:t>
            </a:r>
            <a:r>
              <a:rPr dirty="0" sz="2000">
                <a:solidFill>
                  <a:srgbClr val="000000"/>
                </a:solidFill>
              </a:rPr>
              <a:t>FIVE </a:t>
            </a:r>
            <a:r>
              <a:rPr dirty="0" sz="2000" spc="-5">
                <a:solidFill>
                  <a:srgbClr val="000000"/>
                </a:solidFill>
              </a:rPr>
              <a:t>YEAR</a:t>
            </a:r>
            <a:r>
              <a:rPr dirty="0" sz="2000" spc="-55">
                <a:solidFill>
                  <a:srgbClr val="000000"/>
                </a:solidFill>
              </a:rPr>
              <a:t> </a:t>
            </a:r>
            <a:r>
              <a:rPr dirty="0" sz="2000">
                <a:solidFill>
                  <a:srgbClr val="000000"/>
                </a:solidFill>
              </a:rPr>
              <a:t>PLANS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266569" y="2824988"/>
            <a:ext cx="458978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latin typeface="Carlito"/>
                <a:cs typeface="Carlito"/>
              </a:rPr>
              <a:t>CHAPTER</a:t>
            </a:r>
            <a:r>
              <a:rPr dirty="0" sz="1200" spc="-15" b="1">
                <a:latin typeface="Carlito"/>
                <a:cs typeface="Carlito"/>
              </a:rPr>
              <a:t> </a:t>
            </a:r>
            <a:r>
              <a:rPr dirty="0" sz="1200" spc="-5" b="1">
                <a:latin typeface="Carlito"/>
                <a:cs typeface="Carlito"/>
              </a:rPr>
              <a:t>NUMBER:8</a:t>
            </a:r>
            <a:endParaRPr sz="1200">
              <a:latin typeface="Carlito"/>
              <a:cs typeface="Carlito"/>
            </a:endParaRPr>
          </a:p>
          <a:p>
            <a:pPr marL="22860">
              <a:lnSpc>
                <a:spcPct val="100000"/>
              </a:lnSpc>
            </a:pPr>
            <a:r>
              <a:rPr dirty="0" sz="1200" spc="-5" b="1">
                <a:latin typeface="Carlito"/>
                <a:cs typeface="Carlito"/>
              </a:rPr>
              <a:t>CHAPTER </a:t>
            </a:r>
            <a:r>
              <a:rPr dirty="0" sz="1200" b="1">
                <a:latin typeface="Carlito"/>
                <a:cs typeface="Carlito"/>
              </a:rPr>
              <a:t>NAME </a:t>
            </a:r>
            <a:r>
              <a:rPr dirty="0" sz="1200" spc="-5" b="1">
                <a:latin typeface="Carlito"/>
                <a:cs typeface="Carlito"/>
              </a:rPr>
              <a:t>:ROLE </a:t>
            </a:r>
            <a:r>
              <a:rPr dirty="0" sz="1200" b="1">
                <a:latin typeface="Carlito"/>
                <a:cs typeface="Carlito"/>
              </a:rPr>
              <a:t>OF </a:t>
            </a:r>
            <a:r>
              <a:rPr dirty="0" sz="1200" spc="-5" b="1">
                <a:latin typeface="Carlito"/>
                <a:cs typeface="Carlito"/>
              </a:rPr>
              <a:t>GOVERNMENT </a:t>
            </a:r>
            <a:r>
              <a:rPr dirty="0" sz="1200" b="1">
                <a:latin typeface="Carlito"/>
                <a:cs typeface="Carlito"/>
              </a:rPr>
              <a:t>IN THE </a:t>
            </a:r>
            <a:r>
              <a:rPr dirty="0" sz="1200" spc="-5" b="1">
                <a:latin typeface="Carlito"/>
                <a:cs typeface="Carlito"/>
              </a:rPr>
              <a:t>DEVELOPMENT </a:t>
            </a:r>
            <a:r>
              <a:rPr dirty="0" sz="1200" b="1">
                <a:latin typeface="Carlito"/>
                <a:cs typeface="Carlito"/>
              </a:rPr>
              <a:t>OF</a:t>
            </a:r>
            <a:r>
              <a:rPr dirty="0" sz="1200" spc="15" b="1">
                <a:latin typeface="Carlito"/>
                <a:cs typeface="Carlito"/>
              </a:rPr>
              <a:t> </a:t>
            </a:r>
            <a:r>
              <a:rPr dirty="0" sz="1200" b="1">
                <a:latin typeface="Carlito"/>
                <a:cs typeface="Carlito"/>
              </a:rPr>
              <a:t>THE</a:t>
            </a:r>
            <a:endParaRPr sz="1200">
              <a:latin typeface="Carlito"/>
              <a:cs typeface="Carlito"/>
            </a:endParaRPr>
          </a:p>
          <a:p>
            <a:pPr marL="1989455">
              <a:lnSpc>
                <a:spcPct val="100000"/>
              </a:lnSpc>
            </a:pPr>
            <a:r>
              <a:rPr dirty="0" sz="1200" spc="-5" b="1">
                <a:latin typeface="Carlito"/>
                <a:cs typeface="Carlito"/>
              </a:rPr>
              <a:t>COUNTRY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347217"/>
            <a:ext cx="578104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ROLE OF </a:t>
            </a:r>
            <a:r>
              <a:rPr dirty="0" spc="-10"/>
              <a:t>THE GOVT </a:t>
            </a:r>
            <a:r>
              <a:rPr dirty="0" spc="-5"/>
              <a:t>IN </a:t>
            </a:r>
            <a:r>
              <a:rPr dirty="0" spc="-10"/>
              <a:t>THE DEVT </a:t>
            </a:r>
            <a:r>
              <a:rPr dirty="0" spc="-5"/>
              <a:t>OF </a:t>
            </a:r>
            <a:r>
              <a:rPr dirty="0" spc="-10"/>
              <a:t>THE</a:t>
            </a:r>
            <a:r>
              <a:rPr dirty="0" spc="170"/>
              <a:t> </a:t>
            </a:r>
            <a:r>
              <a:rPr dirty="0" spc="-10"/>
              <a:t>COUNTRY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542686"/>
            <a:ext cx="8727440" cy="4107815"/>
          </a:xfrm>
          <a:prstGeom prst="rect">
            <a:avLst/>
          </a:prstGeom>
        </p:spPr>
        <p:txBody>
          <a:bodyPr wrap="square" lIns="0" tIns="153670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1210"/>
              </a:spcBef>
              <a:tabLst>
                <a:tab pos="7851140" algn="l"/>
              </a:tabLst>
            </a:pPr>
            <a:r>
              <a:rPr dirty="0" sz="1800" spc="-5">
                <a:latin typeface="Carlito"/>
                <a:cs typeface="Carlito"/>
              </a:rPr>
              <a:t>Five </a:t>
            </a:r>
            <a:r>
              <a:rPr dirty="0" sz="1800">
                <a:latin typeface="Carlito"/>
                <a:cs typeface="Carlito"/>
              </a:rPr>
              <a:t>year</a:t>
            </a:r>
            <a:r>
              <a:rPr dirty="0" sz="1800" spc="-10">
                <a:latin typeface="Carlito"/>
                <a:cs typeface="Carlito"/>
              </a:rPr>
              <a:t> </a:t>
            </a:r>
            <a:r>
              <a:rPr dirty="0" sz="1800">
                <a:latin typeface="Carlito"/>
                <a:cs typeface="Carlito"/>
              </a:rPr>
              <a:t>plans- </a:t>
            </a:r>
            <a:r>
              <a:rPr dirty="0" sz="1800" spc="-5">
                <a:latin typeface="Carlito"/>
                <a:cs typeface="Carlito"/>
              </a:rPr>
              <a:t>Agriculture.	</a:t>
            </a:r>
            <a:r>
              <a:rPr dirty="0" sz="1800" spc="-5">
                <a:solidFill>
                  <a:srgbClr val="FF0000"/>
                </a:solidFill>
                <a:latin typeface="Carlito"/>
                <a:cs typeface="Carlito"/>
              </a:rPr>
              <a:t>session-1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2000">
                <a:latin typeface="Carlito"/>
                <a:cs typeface="Carlito"/>
              </a:rPr>
              <a:t>Role </a:t>
            </a:r>
            <a:r>
              <a:rPr dirty="0" sz="2000" spc="-5">
                <a:latin typeface="Carlito"/>
                <a:cs typeface="Carlito"/>
              </a:rPr>
              <a:t>of </a:t>
            </a:r>
            <a:r>
              <a:rPr dirty="0" sz="2000">
                <a:latin typeface="Carlito"/>
                <a:cs typeface="Carlito"/>
              </a:rPr>
              <a:t>the </a:t>
            </a:r>
            <a:r>
              <a:rPr dirty="0" sz="2000" spc="-5">
                <a:latin typeface="Carlito"/>
                <a:cs typeface="Carlito"/>
              </a:rPr>
              <a:t>State </a:t>
            </a:r>
            <a:r>
              <a:rPr dirty="0" sz="2000">
                <a:latin typeface="Carlito"/>
                <a:cs typeface="Carlito"/>
              </a:rPr>
              <a:t>in</a:t>
            </a:r>
            <a:r>
              <a:rPr dirty="0" sz="2000" spc="-35">
                <a:latin typeface="Carlito"/>
                <a:cs typeface="Carlito"/>
              </a:rPr>
              <a:t> </a:t>
            </a:r>
            <a:r>
              <a:rPr dirty="0" sz="2000" spc="-5">
                <a:latin typeface="Carlito"/>
                <a:cs typeface="Carlito"/>
              </a:rPr>
              <a:t>Development.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1800" spc="-5">
                <a:latin typeface="Carlito"/>
                <a:cs typeface="Carlito"/>
              </a:rPr>
              <a:t>The </a:t>
            </a:r>
            <a:r>
              <a:rPr dirty="0" sz="1800">
                <a:latin typeface="Carlito"/>
                <a:cs typeface="Carlito"/>
              </a:rPr>
              <a:t>Government </a:t>
            </a:r>
            <a:r>
              <a:rPr dirty="0" sz="1800" spc="-5">
                <a:latin typeface="Carlito"/>
                <a:cs typeface="Carlito"/>
              </a:rPr>
              <a:t>has </a:t>
            </a:r>
            <a:r>
              <a:rPr dirty="0" sz="1800">
                <a:latin typeface="Carlito"/>
                <a:cs typeface="Carlito"/>
              </a:rPr>
              <a:t>a </a:t>
            </a:r>
            <a:r>
              <a:rPr dirty="0" sz="1800" spc="-5">
                <a:latin typeface="Carlito"/>
                <a:cs typeface="Carlito"/>
              </a:rPr>
              <a:t>vital </a:t>
            </a:r>
            <a:r>
              <a:rPr dirty="0" sz="1800" spc="-10">
                <a:latin typeface="Carlito"/>
                <a:cs typeface="Carlito"/>
              </a:rPr>
              <a:t>role </a:t>
            </a:r>
            <a:r>
              <a:rPr dirty="0" sz="1800">
                <a:latin typeface="Carlito"/>
                <a:cs typeface="Carlito"/>
              </a:rPr>
              <a:t>to </a:t>
            </a:r>
            <a:r>
              <a:rPr dirty="0" sz="1800" spc="-5">
                <a:latin typeface="Carlito"/>
                <a:cs typeface="Carlito"/>
              </a:rPr>
              <a:t>play </a:t>
            </a:r>
            <a:r>
              <a:rPr dirty="0" sz="1800">
                <a:latin typeface="Carlito"/>
                <a:cs typeface="Carlito"/>
              </a:rPr>
              <a:t>in </a:t>
            </a:r>
            <a:r>
              <a:rPr dirty="0" sz="1800" spc="-5">
                <a:latin typeface="Carlito"/>
                <a:cs typeface="Carlito"/>
              </a:rPr>
              <a:t>development of </a:t>
            </a:r>
            <a:r>
              <a:rPr dirty="0" sz="1800">
                <a:latin typeface="Carlito"/>
                <a:cs typeface="Carlito"/>
              </a:rPr>
              <a:t>a </a:t>
            </a:r>
            <a:r>
              <a:rPr dirty="0" sz="1800" spc="-5">
                <a:latin typeface="Carlito"/>
                <a:cs typeface="Carlito"/>
              </a:rPr>
              <a:t>nation. The </a:t>
            </a:r>
            <a:r>
              <a:rPr dirty="0" sz="1800">
                <a:latin typeface="Carlito"/>
                <a:cs typeface="Carlito"/>
              </a:rPr>
              <a:t>most </a:t>
            </a:r>
            <a:r>
              <a:rPr dirty="0" sz="1800" spc="-5">
                <a:latin typeface="Carlito"/>
                <a:cs typeface="Carlito"/>
              </a:rPr>
              <a:t>important</a:t>
            </a:r>
            <a:r>
              <a:rPr dirty="0" sz="1800" spc="12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of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800">
                <a:latin typeface="Carlito"/>
                <a:cs typeface="Carlito"/>
              </a:rPr>
              <a:t>these </a:t>
            </a:r>
            <a:r>
              <a:rPr dirty="0" sz="1800" spc="-5">
                <a:latin typeface="Carlito"/>
                <a:cs typeface="Carlito"/>
              </a:rPr>
              <a:t>include maintaining law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order, </a:t>
            </a:r>
            <a:r>
              <a:rPr dirty="0" sz="1800" spc="-10">
                <a:latin typeface="Carlito"/>
                <a:cs typeface="Carlito"/>
              </a:rPr>
              <a:t>controlling </a:t>
            </a:r>
            <a:r>
              <a:rPr dirty="0" sz="1800" spc="-5">
                <a:latin typeface="Carlito"/>
                <a:cs typeface="Carlito"/>
              </a:rPr>
              <a:t>natural resources, providing</a:t>
            </a:r>
            <a:r>
              <a:rPr dirty="0" sz="1800" spc="18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civic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dirty="0" sz="1800" spc="-5">
                <a:latin typeface="Carlito"/>
                <a:cs typeface="Carlito"/>
              </a:rPr>
              <a:t>amenities, attending basic infrastructure, working towards poverty alleviation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welfare</a:t>
            </a:r>
            <a:r>
              <a:rPr dirty="0" sz="1800" spc="16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of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poor,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sustaining </a:t>
            </a:r>
            <a:r>
              <a:rPr dirty="0" sz="1800">
                <a:latin typeface="Carlito"/>
                <a:cs typeface="Carlito"/>
              </a:rPr>
              <a:t>economic</a:t>
            </a:r>
            <a:r>
              <a:rPr dirty="0" sz="1800" spc="4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growth.</a:t>
            </a:r>
            <a:endParaRPr sz="1800">
              <a:latin typeface="Carlito"/>
              <a:cs typeface="Carlito"/>
            </a:endParaRPr>
          </a:p>
          <a:p>
            <a:pPr marL="12700" marR="13970">
              <a:lnSpc>
                <a:spcPts val="3240"/>
              </a:lnSpc>
              <a:spcBef>
                <a:spcPts val="285"/>
              </a:spcBef>
            </a:pPr>
            <a:r>
              <a:rPr dirty="0" sz="1800" spc="-5">
                <a:latin typeface="Carlito"/>
                <a:cs typeface="Carlito"/>
              </a:rPr>
              <a:t>Economic prosperity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social </a:t>
            </a:r>
            <a:r>
              <a:rPr dirty="0" sz="1800">
                <a:latin typeface="Carlito"/>
                <a:cs typeface="Carlito"/>
              </a:rPr>
              <a:t>welfare are </a:t>
            </a:r>
            <a:r>
              <a:rPr dirty="0" sz="1800" spc="-5">
                <a:latin typeface="Carlito"/>
                <a:cs typeface="Carlito"/>
              </a:rPr>
              <a:t>intrinsically linked. Welfare of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people requires 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provision of basic amenities like </a:t>
            </a:r>
            <a:r>
              <a:rPr dirty="0" sz="1800">
                <a:latin typeface="Carlito"/>
                <a:cs typeface="Carlito"/>
              </a:rPr>
              <a:t>water, </a:t>
            </a:r>
            <a:r>
              <a:rPr dirty="0" sz="1800" spc="-5">
                <a:latin typeface="Carlito"/>
                <a:cs typeface="Carlito"/>
              </a:rPr>
              <a:t>electricity, </a:t>
            </a:r>
            <a:r>
              <a:rPr dirty="0" sz="1800">
                <a:latin typeface="Carlito"/>
                <a:cs typeface="Carlito"/>
              </a:rPr>
              <a:t>good roads, adequate </a:t>
            </a:r>
            <a:r>
              <a:rPr dirty="0" sz="1800" spc="-5">
                <a:latin typeface="Carlito"/>
                <a:cs typeface="Carlito"/>
              </a:rPr>
              <a:t>housing, health  care, sanitation, education, telecommunication, financial institutions </a:t>
            </a:r>
            <a:r>
              <a:rPr dirty="0" sz="1800">
                <a:latin typeface="Carlito"/>
                <a:cs typeface="Carlito"/>
              </a:rPr>
              <a:t>and means</a:t>
            </a:r>
            <a:r>
              <a:rPr dirty="0" sz="1800" spc="114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of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dirty="0" sz="1800" spc="-5">
                <a:latin typeface="Carlito"/>
                <a:cs typeface="Carlito"/>
              </a:rPr>
              <a:t>transportation.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26891" y="2303398"/>
            <a:ext cx="5354066" cy="21066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ROLE OF </a:t>
            </a:r>
            <a:r>
              <a:rPr dirty="0" spc="-10"/>
              <a:t>THE GOVT </a:t>
            </a:r>
            <a:r>
              <a:rPr dirty="0" spc="-5"/>
              <a:t>IN </a:t>
            </a:r>
            <a:r>
              <a:rPr dirty="0" spc="-10"/>
              <a:t>THE DEVT </a:t>
            </a:r>
            <a:r>
              <a:rPr dirty="0" spc="-5"/>
              <a:t>OF </a:t>
            </a:r>
            <a:r>
              <a:rPr dirty="0" spc="-10"/>
              <a:t>THE</a:t>
            </a:r>
            <a:r>
              <a:rPr dirty="0" spc="165"/>
              <a:t> </a:t>
            </a:r>
            <a:r>
              <a:rPr dirty="0" spc="-10"/>
              <a:t>COUNTRY.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545845"/>
            <a:ext cx="8818245" cy="1673860"/>
          </a:xfrm>
          <a:prstGeom prst="rect">
            <a:avLst/>
          </a:prstGeom>
        </p:spPr>
        <p:txBody>
          <a:bodyPr wrap="square" lIns="0" tIns="150495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1185"/>
              </a:spcBef>
            </a:pPr>
            <a:r>
              <a:rPr dirty="0" sz="1800" spc="-5">
                <a:latin typeface="Carlito"/>
                <a:cs typeface="Carlito"/>
              </a:rPr>
              <a:t>Five </a:t>
            </a:r>
            <a:r>
              <a:rPr dirty="0" sz="1800">
                <a:latin typeface="Carlito"/>
                <a:cs typeface="Carlito"/>
              </a:rPr>
              <a:t>year plans-</a:t>
            </a:r>
            <a:r>
              <a:rPr dirty="0" sz="1800" spc="-15">
                <a:latin typeface="Carlito"/>
                <a:cs typeface="Carlito"/>
              </a:rPr>
              <a:t> </a:t>
            </a:r>
            <a:r>
              <a:rPr dirty="0" sz="1800" spc="-10">
                <a:latin typeface="Carlito"/>
                <a:cs typeface="Carlito"/>
              </a:rPr>
              <a:t>Agriculture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1090"/>
              </a:spcBef>
            </a:pPr>
            <a:r>
              <a:rPr dirty="0" sz="1800" spc="-5">
                <a:latin typeface="Carlito"/>
                <a:cs typeface="Carlito"/>
              </a:rPr>
              <a:t>Five </a:t>
            </a:r>
            <a:r>
              <a:rPr dirty="0" sz="1800">
                <a:latin typeface="Carlito"/>
                <a:cs typeface="Carlito"/>
              </a:rPr>
              <a:t>year </a:t>
            </a:r>
            <a:r>
              <a:rPr dirty="0" sz="1800" spc="-5">
                <a:latin typeface="Carlito"/>
                <a:cs typeface="Carlito"/>
              </a:rPr>
              <a:t>plans </a:t>
            </a:r>
            <a:r>
              <a:rPr dirty="0" sz="1800">
                <a:latin typeface="Carlito"/>
                <a:cs typeface="Carlito"/>
              </a:rPr>
              <a:t>were </a:t>
            </a:r>
            <a:r>
              <a:rPr dirty="0" sz="1800" spc="-5">
                <a:latin typeface="Carlito"/>
                <a:cs typeface="Carlito"/>
              </a:rPr>
              <a:t>designed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monitored by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Planning Commission of India which </a:t>
            </a:r>
            <a:r>
              <a:rPr dirty="0" sz="1800">
                <a:latin typeface="Carlito"/>
                <a:cs typeface="Carlito"/>
              </a:rPr>
              <a:t>was  set </a:t>
            </a:r>
            <a:r>
              <a:rPr dirty="0" sz="1800" spc="-5">
                <a:latin typeface="Carlito"/>
                <a:cs typeface="Carlito"/>
              </a:rPr>
              <a:t>up </a:t>
            </a:r>
            <a:r>
              <a:rPr dirty="0" sz="1800">
                <a:latin typeface="Carlito"/>
                <a:cs typeface="Carlito"/>
              </a:rPr>
              <a:t>in 1950, </a:t>
            </a:r>
            <a:r>
              <a:rPr dirty="0" sz="1800" spc="-5">
                <a:latin typeface="Carlito"/>
                <a:cs typeface="Carlito"/>
              </a:rPr>
              <a:t>under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guidance of </a:t>
            </a:r>
            <a:r>
              <a:rPr dirty="0" sz="1800">
                <a:latin typeface="Carlito"/>
                <a:cs typeface="Carlito"/>
              </a:rPr>
              <a:t>the then </a:t>
            </a:r>
            <a:r>
              <a:rPr dirty="0" sz="1800" spc="-5">
                <a:latin typeface="Carlito"/>
                <a:cs typeface="Carlito"/>
              </a:rPr>
              <a:t>Prime </a:t>
            </a:r>
            <a:r>
              <a:rPr dirty="0" sz="1800" spc="-105">
                <a:latin typeface="Arial"/>
                <a:cs typeface="Arial"/>
              </a:rPr>
              <a:t>– </a:t>
            </a:r>
            <a:r>
              <a:rPr dirty="0" sz="1800" spc="-5">
                <a:latin typeface="Carlito"/>
                <a:cs typeface="Carlito"/>
              </a:rPr>
              <a:t>Minister Jawaharlal </a:t>
            </a:r>
            <a:r>
              <a:rPr dirty="0" sz="1800">
                <a:latin typeface="Carlito"/>
                <a:cs typeface="Carlito"/>
              </a:rPr>
              <a:t>Nehru to ensure  </a:t>
            </a:r>
            <a:r>
              <a:rPr dirty="0" sz="1800" spc="-5">
                <a:latin typeface="Carlito"/>
                <a:cs typeface="Carlito"/>
              </a:rPr>
              <a:t>balanced distribution of resources </a:t>
            </a:r>
            <a:r>
              <a:rPr dirty="0" sz="1800">
                <a:latin typeface="Carlito"/>
                <a:cs typeface="Carlito"/>
              </a:rPr>
              <a:t>and to ensure that all groups </a:t>
            </a:r>
            <a:r>
              <a:rPr dirty="0" sz="1800" spc="-5">
                <a:latin typeface="Carlito"/>
                <a:cs typeface="Carlito"/>
              </a:rPr>
              <a:t>of people </a:t>
            </a:r>
            <a:r>
              <a:rPr dirty="0" sz="1800">
                <a:latin typeface="Carlito"/>
                <a:cs typeface="Carlito"/>
              </a:rPr>
              <a:t>are </a:t>
            </a:r>
            <a:r>
              <a:rPr dirty="0" sz="1800" spc="-5">
                <a:latin typeface="Carlito"/>
                <a:cs typeface="Carlito"/>
              </a:rPr>
              <a:t>benefited by </a:t>
            </a:r>
            <a:r>
              <a:rPr dirty="0" sz="1800">
                <a:latin typeface="Carlito"/>
                <a:cs typeface="Carlito"/>
              </a:rPr>
              <a:t>the  </a:t>
            </a:r>
            <a:r>
              <a:rPr dirty="0" sz="1800" spc="-5">
                <a:latin typeface="Carlito"/>
                <a:cs typeface="Carlito"/>
              </a:rPr>
              <a:t>process of</a:t>
            </a:r>
            <a:r>
              <a:rPr dirty="0" sz="1800" spc="-1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development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5399" y="2434907"/>
            <a:ext cx="2466975" cy="18478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5297" y="202438"/>
            <a:ext cx="4789805" cy="64325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/>
              <a:t>ROLE </a:t>
            </a:r>
            <a:r>
              <a:rPr dirty="0" sz="2000" spc="-5"/>
              <a:t>OF </a:t>
            </a:r>
            <a:r>
              <a:rPr dirty="0" sz="2000"/>
              <a:t>GOVT IN </a:t>
            </a:r>
            <a:r>
              <a:rPr dirty="0" sz="2000" spc="-5"/>
              <a:t>THE </a:t>
            </a:r>
            <a:r>
              <a:rPr dirty="0" sz="2000"/>
              <a:t>DEVT </a:t>
            </a:r>
            <a:r>
              <a:rPr dirty="0" sz="2000" spc="-5"/>
              <a:t>OF THE</a:t>
            </a:r>
            <a:r>
              <a:rPr dirty="0" sz="2000" spc="-110"/>
              <a:t> </a:t>
            </a:r>
            <a:r>
              <a:rPr dirty="0" sz="2000" spc="-5"/>
              <a:t>COUNTRY</a:t>
            </a:r>
            <a:endParaRPr sz="2000"/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2000">
                <a:solidFill>
                  <a:srgbClr val="000000"/>
                </a:solidFill>
                <a:latin typeface="Arial"/>
                <a:cs typeface="Arial"/>
              </a:rPr>
              <a:t>Agriculture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943102"/>
            <a:ext cx="8780780" cy="3455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rlito"/>
                <a:cs typeface="Carlito"/>
              </a:rPr>
              <a:t>Agriculture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</a:pPr>
            <a:r>
              <a:rPr dirty="0" sz="1800" spc="-5">
                <a:latin typeface="Carlito"/>
                <a:cs typeface="Carlito"/>
              </a:rPr>
              <a:t>The </a:t>
            </a:r>
            <a:r>
              <a:rPr dirty="0" sz="1800">
                <a:latin typeface="Carlito"/>
                <a:cs typeface="Carlito"/>
              </a:rPr>
              <a:t>measures </a:t>
            </a:r>
            <a:r>
              <a:rPr dirty="0" sz="1800" spc="-5">
                <a:latin typeface="Carlito"/>
                <a:cs typeface="Carlito"/>
              </a:rPr>
              <a:t>launched by </a:t>
            </a:r>
            <a:r>
              <a:rPr dirty="0" sz="1800">
                <a:latin typeface="Carlito"/>
                <a:cs typeface="Carlito"/>
              </a:rPr>
              <a:t>the government </a:t>
            </a:r>
            <a:r>
              <a:rPr dirty="0" sz="1800" spc="-5">
                <a:latin typeface="Carlito"/>
                <a:cs typeface="Carlito"/>
              </a:rPr>
              <a:t>for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development of agriculture during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Five  Year Plans</a:t>
            </a:r>
            <a:r>
              <a:rPr dirty="0" sz="1800" spc="-10">
                <a:latin typeface="Carlito"/>
                <a:cs typeface="Carlito"/>
              </a:rPr>
              <a:t> </a:t>
            </a:r>
            <a:r>
              <a:rPr dirty="0" sz="1800">
                <a:latin typeface="Carlito"/>
                <a:cs typeface="Carlito"/>
              </a:rPr>
              <a:t>were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1. </a:t>
            </a:r>
            <a:r>
              <a:rPr dirty="0" sz="1800" spc="-5">
                <a:latin typeface="Carlito"/>
                <a:cs typeface="Carlito"/>
              </a:rPr>
              <a:t>Land </a:t>
            </a:r>
            <a:r>
              <a:rPr dirty="0" sz="1800">
                <a:latin typeface="Carlito"/>
                <a:cs typeface="Carlito"/>
              </a:rPr>
              <a:t>reforms were</a:t>
            </a:r>
            <a:r>
              <a:rPr dirty="0" sz="1800" spc="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launched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2. </a:t>
            </a:r>
            <a:r>
              <a:rPr dirty="0" sz="1800" spc="-5">
                <a:latin typeface="Carlito"/>
                <a:cs typeface="Carlito"/>
              </a:rPr>
              <a:t>Cooperative banks </a:t>
            </a:r>
            <a:r>
              <a:rPr dirty="0" sz="1800">
                <a:latin typeface="Carlito"/>
                <a:cs typeface="Carlito"/>
              </a:rPr>
              <a:t>were </a:t>
            </a:r>
            <a:r>
              <a:rPr dirty="0" sz="1800" spc="-5">
                <a:latin typeface="Carlito"/>
                <a:cs typeface="Carlito"/>
              </a:rPr>
              <a:t>started </a:t>
            </a:r>
            <a:r>
              <a:rPr dirty="0" sz="1800">
                <a:latin typeface="Carlito"/>
                <a:cs typeface="Carlito"/>
              </a:rPr>
              <a:t>to give the </a:t>
            </a:r>
            <a:r>
              <a:rPr dirty="0" sz="1800" spc="-5">
                <a:latin typeface="Carlito"/>
                <a:cs typeface="Carlito"/>
              </a:rPr>
              <a:t>farmers credit </a:t>
            </a:r>
            <a:r>
              <a:rPr dirty="0" sz="1800">
                <a:latin typeface="Carlito"/>
                <a:cs typeface="Carlito"/>
              </a:rPr>
              <a:t>at </a:t>
            </a:r>
            <a:r>
              <a:rPr dirty="0" sz="1800" spc="-5">
                <a:latin typeface="Carlito"/>
                <a:cs typeface="Carlito"/>
              </a:rPr>
              <a:t>reasonable</a:t>
            </a:r>
            <a:r>
              <a:rPr dirty="0" sz="1800" spc="5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rate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3. Massive </a:t>
            </a:r>
            <a:r>
              <a:rPr dirty="0" sz="1800" spc="-5">
                <a:latin typeface="Carlito"/>
                <a:cs typeface="Carlito"/>
              </a:rPr>
              <a:t>irrigation projects </a:t>
            </a:r>
            <a:r>
              <a:rPr dirty="0" sz="1800">
                <a:latin typeface="Carlito"/>
                <a:cs typeface="Carlito"/>
              </a:rPr>
              <a:t>were</a:t>
            </a:r>
            <a:r>
              <a:rPr dirty="0" sz="1800" spc="1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launched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4. </a:t>
            </a:r>
            <a:r>
              <a:rPr dirty="0" sz="1800" spc="-5">
                <a:latin typeface="Carlito"/>
                <a:cs typeface="Carlito"/>
              </a:rPr>
              <a:t>High </a:t>
            </a:r>
            <a:r>
              <a:rPr dirty="0" sz="1800" spc="-15">
                <a:latin typeface="Arial"/>
                <a:cs typeface="Arial"/>
              </a:rPr>
              <a:t>–</a:t>
            </a:r>
            <a:r>
              <a:rPr dirty="0" sz="1800" spc="-15">
                <a:latin typeface="Carlito"/>
                <a:cs typeface="Carlito"/>
              </a:rPr>
              <a:t>yielding </a:t>
            </a:r>
            <a:r>
              <a:rPr dirty="0" sz="1800">
                <a:latin typeface="Carlito"/>
                <a:cs typeface="Carlito"/>
              </a:rPr>
              <a:t>seeds, </a:t>
            </a:r>
            <a:r>
              <a:rPr dirty="0" sz="1800" spc="-5">
                <a:latin typeface="Carlito"/>
                <a:cs typeface="Carlito"/>
              </a:rPr>
              <a:t>fertilizers,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pesticides </a:t>
            </a:r>
            <a:r>
              <a:rPr dirty="0" sz="1800">
                <a:latin typeface="Carlito"/>
                <a:cs typeface="Carlito"/>
              </a:rPr>
              <a:t>were also made </a:t>
            </a:r>
            <a:r>
              <a:rPr dirty="0" sz="1800" spc="-5">
                <a:latin typeface="Carlito"/>
                <a:cs typeface="Carlito"/>
              </a:rPr>
              <a:t>available </a:t>
            </a:r>
            <a:r>
              <a:rPr dirty="0" sz="1800">
                <a:latin typeface="Carlito"/>
                <a:cs typeface="Carlito"/>
              </a:rPr>
              <a:t>to the</a:t>
            </a:r>
            <a:r>
              <a:rPr dirty="0" sz="1800" spc="12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farmers</a:t>
            </a:r>
            <a:endParaRPr sz="18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330"/>
              </a:spcBef>
            </a:pPr>
            <a:r>
              <a:rPr dirty="0" sz="1800">
                <a:latin typeface="Carlito"/>
                <a:cs typeface="Carlito"/>
              </a:rPr>
              <a:t>at </a:t>
            </a:r>
            <a:r>
              <a:rPr dirty="0" sz="1800" spc="-5">
                <a:latin typeface="Carlito"/>
                <a:cs typeface="Carlito"/>
              </a:rPr>
              <a:t>highly subsidized</a:t>
            </a:r>
            <a:r>
              <a:rPr dirty="0" sz="1800" spc="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rates</a:t>
            </a:r>
            <a:endParaRPr sz="1800">
              <a:latin typeface="Carlito"/>
              <a:cs typeface="Carlito"/>
            </a:endParaRPr>
          </a:p>
          <a:p>
            <a:pPr marL="355600" marR="8255" indent="-342900">
              <a:lnSpc>
                <a:spcPct val="114999"/>
              </a:lnSpc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5 </a:t>
            </a:r>
            <a:r>
              <a:rPr dirty="0" sz="1800" spc="-5">
                <a:latin typeface="Carlito"/>
                <a:cs typeface="Carlito"/>
              </a:rPr>
              <a:t>The </a:t>
            </a:r>
            <a:r>
              <a:rPr dirty="0" sz="1800">
                <a:latin typeface="Carlito"/>
                <a:cs typeface="Carlito"/>
              </a:rPr>
              <a:t>Government also </a:t>
            </a:r>
            <a:r>
              <a:rPr dirty="0" sz="1800" spc="-5">
                <a:latin typeface="Carlito"/>
                <a:cs typeface="Carlito"/>
              </a:rPr>
              <a:t>made </a:t>
            </a:r>
            <a:r>
              <a:rPr dirty="0" sz="1800">
                <a:latin typeface="Carlito"/>
                <a:cs typeface="Carlito"/>
              </a:rPr>
              <a:t>arrangement to </a:t>
            </a:r>
            <a:r>
              <a:rPr dirty="0" sz="1800" spc="-5">
                <a:latin typeface="Carlito"/>
                <a:cs typeface="Carlito"/>
              </a:rPr>
              <a:t>market </a:t>
            </a:r>
            <a:r>
              <a:rPr dirty="0" sz="1800">
                <a:latin typeface="Carlito"/>
                <a:cs typeface="Carlito"/>
              </a:rPr>
              <a:t>the </a:t>
            </a:r>
            <a:r>
              <a:rPr dirty="0" sz="1800" spc="-5">
                <a:latin typeface="Carlito"/>
                <a:cs typeface="Carlito"/>
              </a:rPr>
              <a:t>product of </a:t>
            </a:r>
            <a:r>
              <a:rPr dirty="0" sz="1800">
                <a:latin typeface="Carlito"/>
                <a:cs typeface="Carlito"/>
              </a:rPr>
              <a:t>the farmers that they  got the </a:t>
            </a:r>
            <a:r>
              <a:rPr dirty="0" sz="1800" spc="-5">
                <a:latin typeface="Carlito"/>
                <a:cs typeface="Carlito"/>
              </a:rPr>
              <a:t>best price for </a:t>
            </a:r>
            <a:r>
              <a:rPr dirty="0" sz="1800">
                <a:latin typeface="Carlito"/>
                <a:cs typeface="Carlito"/>
              </a:rPr>
              <a:t>their</a:t>
            </a:r>
            <a:r>
              <a:rPr dirty="0" sz="1800" spc="2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product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2028" y="225678"/>
            <a:ext cx="8361045" cy="4208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FF0000"/>
                </a:solidFill>
                <a:latin typeface="Carlito"/>
                <a:cs typeface="Carlito"/>
              </a:rPr>
              <a:t>ROLE OF </a:t>
            </a:r>
            <a:r>
              <a:rPr dirty="0" sz="1800">
                <a:solidFill>
                  <a:srgbClr val="FF0000"/>
                </a:solidFill>
                <a:latin typeface="Carlito"/>
                <a:cs typeface="Carlito"/>
              </a:rPr>
              <a:t>GOVT IN </a:t>
            </a:r>
            <a:r>
              <a:rPr dirty="0" sz="1800" spc="-5">
                <a:solidFill>
                  <a:srgbClr val="FF0000"/>
                </a:solidFill>
                <a:latin typeface="Carlito"/>
                <a:cs typeface="Carlito"/>
              </a:rPr>
              <a:t>THE DEVT OF THE</a:t>
            </a:r>
            <a:r>
              <a:rPr dirty="0" sz="1800" spc="25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dirty="0" sz="1800" spc="-5">
                <a:solidFill>
                  <a:srgbClr val="FF0000"/>
                </a:solidFill>
                <a:latin typeface="Carlito"/>
                <a:cs typeface="Carlito"/>
              </a:rPr>
              <a:t>COUNTRY</a:t>
            </a:r>
            <a:endParaRPr sz="1800">
              <a:latin typeface="Carlito"/>
              <a:cs typeface="Carlito"/>
            </a:endParaRPr>
          </a:p>
          <a:p>
            <a:pPr marL="71120">
              <a:lnSpc>
                <a:spcPct val="100000"/>
              </a:lnSpc>
            </a:pPr>
            <a:r>
              <a:rPr dirty="0" sz="1800" spc="-10">
                <a:latin typeface="Carlito"/>
                <a:cs typeface="Carlito"/>
              </a:rPr>
              <a:t>Agriculture</a:t>
            </a:r>
            <a:endParaRPr sz="1800">
              <a:latin typeface="Carlito"/>
              <a:cs typeface="Carlito"/>
            </a:endParaRPr>
          </a:p>
          <a:p>
            <a:pPr marL="355600" marR="262890" indent="-342900">
              <a:lnSpc>
                <a:spcPct val="114999"/>
              </a:lnSpc>
              <a:spcBef>
                <a:spcPts val="1280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6. </a:t>
            </a:r>
            <a:r>
              <a:rPr dirty="0" sz="1800" spc="-5">
                <a:latin typeface="Carlito"/>
                <a:cs typeface="Carlito"/>
              </a:rPr>
              <a:t>From Zilla Parishad, </a:t>
            </a:r>
            <a:r>
              <a:rPr dirty="0" sz="1800">
                <a:latin typeface="Carlito"/>
                <a:cs typeface="Carlito"/>
              </a:rPr>
              <a:t>the Govt </a:t>
            </a:r>
            <a:r>
              <a:rPr dirty="0" sz="1800" spc="-5">
                <a:latin typeface="Carlito"/>
                <a:cs typeface="Carlito"/>
              </a:rPr>
              <a:t>sent officials </a:t>
            </a:r>
            <a:r>
              <a:rPr dirty="0" sz="1800">
                <a:latin typeface="Carlito"/>
                <a:cs typeface="Carlito"/>
              </a:rPr>
              <a:t>to the </a:t>
            </a:r>
            <a:r>
              <a:rPr dirty="0" sz="1800" spc="-5">
                <a:latin typeface="Carlito"/>
                <a:cs typeface="Carlito"/>
              </a:rPr>
              <a:t>village </a:t>
            </a:r>
            <a:r>
              <a:rPr dirty="0" sz="1800">
                <a:latin typeface="Carlito"/>
                <a:cs typeface="Carlito"/>
              </a:rPr>
              <a:t>to guide the </a:t>
            </a:r>
            <a:r>
              <a:rPr dirty="0" sz="1800" spc="-5">
                <a:latin typeface="Carlito"/>
                <a:cs typeface="Carlito"/>
              </a:rPr>
              <a:t>farmers </a:t>
            </a:r>
            <a:r>
              <a:rPr dirty="0" sz="1800">
                <a:latin typeface="Carlito"/>
                <a:cs typeface="Carlito"/>
              </a:rPr>
              <a:t>and  tell them the </a:t>
            </a:r>
            <a:r>
              <a:rPr dirty="0" sz="1800" spc="-5">
                <a:latin typeface="Carlito"/>
                <a:cs typeface="Carlito"/>
              </a:rPr>
              <a:t>best </a:t>
            </a:r>
            <a:r>
              <a:rPr dirty="0" sz="1800">
                <a:latin typeface="Carlito"/>
                <a:cs typeface="Carlito"/>
              </a:rPr>
              <a:t>techniques to adopt </a:t>
            </a:r>
            <a:r>
              <a:rPr dirty="0" sz="1800" spc="-5">
                <a:latin typeface="Carlito"/>
                <a:cs typeface="Carlito"/>
              </a:rPr>
              <a:t>for maximizing</a:t>
            </a:r>
            <a:r>
              <a:rPr dirty="0" sz="1800" spc="4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output.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585858"/>
              </a:buClr>
              <a:buFont typeface="Arial"/>
              <a:buChar char="●"/>
            </a:pPr>
            <a:endParaRPr sz="2300">
              <a:latin typeface="Carlito"/>
              <a:cs typeface="Carlito"/>
            </a:endParaRPr>
          </a:p>
          <a:p>
            <a:pPr marL="405765" indent="-393700">
              <a:lnSpc>
                <a:spcPct val="100000"/>
              </a:lnSpc>
              <a:buClr>
                <a:srgbClr val="585858"/>
              </a:buClr>
              <a:buFont typeface="Arial"/>
              <a:buChar char="●"/>
              <a:tabLst>
                <a:tab pos="405765" algn="l"/>
                <a:tab pos="406400" algn="l"/>
              </a:tabLst>
            </a:pPr>
            <a:r>
              <a:rPr dirty="0" sz="1800">
                <a:latin typeface="Carlito"/>
                <a:cs typeface="Carlito"/>
              </a:rPr>
              <a:t>7. </a:t>
            </a:r>
            <a:r>
              <a:rPr dirty="0" sz="1800" spc="-5">
                <a:latin typeface="Carlito"/>
                <a:cs typeface="Carlito"/>
              </a:rPr>
              <a:t>Farmers </a:t>
            </a:r>
            <a:r>
              <a:rPr dirty="0" sz="1800">
                <a:latin typeface="Carlito"/>
                <a:cs typeface="Carlito"/>
              </a:rPr>
              <a:t>were </a:t>
            </a:r>
            <a:r>
              <a:rPr dirty="0" sz="1800" spc="-5">
                <a:latin typeface="Carlito"/>
                <a:cs typeface="Carlito"/>
              </a:rPr>
              <a:t>encouraged </a:t>
            </a:r>
            <a:r>
              <a:rPr dirty="0" sz="1800">
                <a:latin typeface="Carlito"/>
                <a:cs typeface="Carlito"/>
              </a:rPr>
              <a:t>to mechanize the </a:t>
            </a:r>
            <a:r>
              <a:rPr dirty="0" sz="1800" spc="-5">
                <a:latin typeface="Carlito"/>
                <a:cs typeface="Carlito"/>
              </a:rPr>
              <a:t>process of</a:t>
            </a:r>
            <a:r>
              <a:rPr dirty="0" sz="1800" spc="6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Farming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</a:pPr>
            <a:r>
              <a:rPr dirty="0" sz="1800">
                <a:latin typeface="Carlito"/>
                <a:cs typeface="Carlito"/>
              </a:rPr>
              <a:t>As a result </a:t>
            </a:r>
            <a:r>
              <a:rPr dirty="0" sz="1800" spc="-5">
                <a:latin typeface="Carlito"/>
                <a:cs typeface="Carlito"/>
              </a:rPr>
              <a:t>of </a:t>
            </a:r>
            <a:r>
              <a:rPr dirty="0" sz="1800">
                <a:latin typeface="Carlito"/>
                <a:cs typeface="Carlito"/>
              </a:rPr>
              <a:t>these </a:t>
            </a:r>
            <a:r>
              <a:rPr dirty="0" sz="1800" spc="-5">
                <a:latin typeface="Carlito"/>
                <a:cs typeface="Carlito"/>
              </a:rPr>
              <a:t>measures </a:t>
            </a:r>
            <a:r>
              <a:rPr dirty="0" sz="1800">
                <a:latin typeface="Carlito"/>
                <a:cs typeface="Carlito"/>
              </a:rPr>
              <a:t>India witnessed a great </a:t>
            </a:r>
            <a:r>
              <a:rPr dirty="0" sz="1800" spc="-5">
                <a:latin typeface="Carlito"/>
                <a:cs typeface="Carlito"/>
              </a:rPr>
              <a:t>development in Agriculture came </a:t>
            </a:r>
            <a:r>
              <a:rPr dirty="0" sz="1800">
                <a:latin typeface="Carlito"/>
                <a:cs typeface="Carlito"/>
              </a:rPr>
              <a:t>to  known as Green </a:t>
            </a:r>
            <a:r>
              <a:rPr dirty="0" sz="1800" spc="-5">
                <a:latin typeface="Carlito"/>
                <a:cs typeface="Carlito"/>
              </a:rPr>
              <a:t>Revolution.,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agricultural </a:t>
            </a:r>
            <a:r>
              <a:rPr dirty="0" sz="1800" spc="-10">
                <a:latin typeface="Carlito"/>
                <a:cs typeface="Carlito"/>
              </a:rPr>
              <a:t>production </a:t>
            </a:r>
            <a:r>
              <a:rPr dirty="0" sz="1800" spc="-5">
                <a:latin typeface="Carlito"/>
                <a:cs typeface="Carlito"/>
              </a:rPr>
              <a:t>shot up. India's grain  </a:t>
            </a:r>
            <a:r>
              <a:rPr dirty="0" sz="1800" spc="-10">
                <a:latin typeface="Carlito"/>
                <a:cs typeface="Carlito"/>
              </a:rPr>
              <a:t>production </a:t>
            </a:r>
            <a:r>
              <a:rPr dirty="0" sz="1800" spc="-5">
                <a:latin typeface="Carlito"/>
                <a:cs typeface="Carlito"/>
              </a:rPr>
              <a:t>touched </a:t>
            </a:r>
            <a:r>
              <a:rPr dirty="0" sz="1800">
                <a:latin typeface="Carlito"/>
                <a:cs typeface="Carlito"/>
              </a:rPr>
              <a:t>108 </a:t>
            </a:r>
            <a:r>
              <a:rPr dirty="0" sz="1800" spc="-5">
                <a:latin typeface="Carlito"/>
                <a:cs typeface="Carlito"/>
              </a:rPr>
              <a:t>millions </a:t>
            </a:r>
            <a:r>
              <a:rPr dirty="0" sz="1800">
                <a:latin typeface="Carlito"/>
                <a:cs typeface="Carlito"/>
              </a:rPr>
              <a:t>tonnes </a:t>
            </a:r>
            <a:r>
              <a:rPr dirty="0" sz="1800" spc="-5">
                <a:latin typeface="Carlito"/>
                <a:cs typeface="Carlito"/>
              </a:rPr>
              <a:t>in </a:t>
            </a:r>
            <a:r>
              <a:rPr dirty="0" sz="1800">
                <a:latin typeface="Carlito"/>
                <a:cs typeface="Carlito"/>
              </a:rPr>
              <a:t>1970-71 as compared to 50.8 </a:t>
            </a:r>
            <a:r>
              <a:rPr dirty="0" sz="1800" spc="-5">
                <a:latin typeface="Carlito"/>
                <a:cs typeface="Carlito"/>
              </a:rPr>
              <a:t>million  </a:t>
            </a:r>
            <a:r>
              <a:rPr dirty="0" sz="1800">
                <a:latin typeface="Carlito"/>
                <a:cs typeface="Carlito"/>
              </a:rPr>
              <a:t>tonnes </a:t>
            </a:r>
            <a:r>
              <a:rPr dirty="0" sz="1800" spc="-5">
                <a:latin typeface="Carlito"/>
                <a:cs typeface="Carlito"/>
              </a:rPr>
              <a:t>of </a:t>
            </a:r>
            <a:r>
              <a:rPr dirty="0" sz="1800">
                <a:latin typeface="Carlito"/>
                <a:cs typeface="Carlito"/>
              </a:rPr>
              <a:t>grain </a:t>
            </a:r>
            <a:r>
              <a:rPr dirty="0" sz="1800" spc="-10">
                <a:latin typeface="Carlito"/>
                <a:cs typeface="Carlito"/>
              </a:rPr>
              <a:t>production </a:t>
            </a:r>
            <a:r>
              <a:rPr dirty="0" sz="1800" spc="-5">
                <a:latin typeface="Carlito"/>
                <a:cs typeface="Carlito"/>
              </a:rPr>
              <a:t>in</a:t>
            </a:r>
            <a:r>
              <a:rPr dirty="0" sz="1800" spc="5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1950-51.</a:t>
            </a:r>
            <a:endParaRPr sz="1800">
              <a:latin typeface="Carlito"/>
              <a:cs typeface="Carlito"/>
            </a:endParaRPr>
          </a:p>
          <a:p>
            <a:pPr marL="355600" marR="639445" indent="-342900">
              <a:lnSpc>
                <a:spcPct val="114999"/>
              </a:lnSpc>
              <a:spcBef>
                <a:spcPts val="5"/>
              </a:spcBef>
            </a:pPr>
            <a:r>
              <a:rPr dirty="0" sz="1800" spc="-5">
                <a:latin typeface="Carlito"/>
                <a:cs typeface="Carlito"/>
              </a:rPr>
              <a:t>India is </a:t>
            </a:r>
            <a:r>
              <a:rPr dirty="0" sz="1800">
                <a:latin typeface="Carlito"/>
                <a:cs typeface="Carlito"/>
              </a:rPr>
              <a:t>today </a:t>
            </a:r>
            <a:r>
              <a:rPr dirty="0" sz="1800" spc="-5">
                <a:latin typeface="Carlito"/>
                <a:cs typeface="Carlito"/>
              </a:rPr>
              <a:t>self-sufficient in food,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has </a:t>
            </a:r>
            <a:r>
              <a:rPr dirty="0" sz="1800">
                <a:latin typeface="Carlito"/>
                <a:cs typeface="Carlito"/>
              </a:rPr>
              <a:t>a </a:t>
            </a:r>
            <a:r>
              <a:rPr dirty="0" sz="1800" spc="-5">
                <a:latin typeface="Carlito"/>
                <a:cs typeface="Carlito"/>
              </a:rPr>
              <a:t>buffer stock </a:t>
            </a:r>
            <a:r>
              <a:rPr dirty="0" sz="1800">
                <a:latin typeface="Carlito"/>
                <a:cs typeface="Carlito"/>
              </a:rPr>
              <a:t>to </a:t>
            </a:r>
            <a:r>
              <a:rPr dirty="0" sz="1800" spc="-5">
                <a:latin typeface="Carlito"/>
                <a:cs typeface="Carlito"/>
              </a:rPr>
              <a:t>fall back on </a:t>
            </a:r>
            <a:r>
              <a:rPr dirty="0" sz="1800">
                <a:latin typeface="Carlito"/>
                <a:cs typeface="Carlito"/>
              </a:rPr>
              <a:t>in </a:t>
            </a:r>
            <a:r>
              <a:rPr dirty="0" sz="1800" spc="-5">
                <a:latin typeface="Carlito"/>
                <a:cs typeface="Carlito"/>
              </a:rPr>
              <a:t>case of  droughts.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93"/>
            <a:ext cx="704723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19"/>
              </a:spcBef>
            </a:pPr>
            <a:r>
              <a:rPr dirty="0" sz="4000" spc="-10" b="1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 b="1">
                <a:latin typeface="Arial"/>
                <a:cs typeface="Arial"/>
              </a:rPr>
              <a:t>ODM </a:t>
            </a:r>
            <a:r>
              <a:rPr dirty="0" sz="4000" spc="-10" b="1">
                <a:latin typeface="Arial"/>
                <a:cs typeface="Arial"/>
              </a:rPr>
              <a:t>EDUCATIONAL </a:t>
            </a:r>
            <a:r>
              <a:rPr dirty="0" sz="4000" spc="-5" b="1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terms:created xsi:type="dcterms:W3CDTF">2022-01-31T04:10:50Z</dcterms:created>
  <dcterms:modified xsi:type="dcterms:W3CDTF">2022-01-31T04:10:50Z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2022-01-31T00:00:00Z</vt:filetime>
  </property>
</Properties>
</file>