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1"/>
  </p:notesMasterIdLst>
  <p:sldIdLst>
    <p:sldId id="256" r:id="rId2"/>
    <p:sldId id="309" r:id="rId3"/>
    <p:sldId id="312" r:id="rId4"/>
    <p:sldId id="311" r:id="rId5"/>
    <p:sldId id="323" r:id="rId6"/>
    <p:sldId id="324" r:id="rId7"/>
    <p:sldId id="325" r:id="rId8"/>
    <p:sldId id="326" r:id="rId9"/>
    <p:sldId id="259" r:id="rId10"/>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xmlns="">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snapToGrid="0">
      <p:cViewPr>
        <p:scale>
          <a:sx n="102" d="100"/>
          <a:sy n="102" d="100"/>
        </p:scale>
        <p:origin x="-456" y="90"/>
      </p:cViewPr>
      <p:guideLst>
        <p:guide orient="horz" pos="162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6:04.720" idx="2">
    <p:pos x="6000" y="100"/>
    <p:text>+amanrouniyar@odmegroup.org How come the website here is ODM Egroup and not ODM PS?
_Assigned to you_
-Swoyan Satyendu</p:text>
  </p:cm>
  <p:cm authorId="0" dt="2020-06-17T16:36:04.724" idx="1">
    <p:pos x="6000" y="0"/>
    <p:text>1. The logo in the centre looks bad. take it to TOP-LEFT
2. Where in ODM E Group Logo, here? 
3. What about, Closing Slide? 
Similar changes, pending in Kids World PPT as well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xmlns=""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1"/>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0" y="105700"/>
            <a:ext cx="1170475" cy="1170475"/>
          </a:xfrm>
          <a:prstGeom prst="rect">
            <a:avLst/>
          </a:prstGeom>
          <a:noFill/>
          <a:ln>
            <a:noFill/>
          </a:ln>
        </p:spPr>
      </p:pic>
      <p:sp>
        <p:nvSpPr>
          <p:cNvPr id="56" name="Google Shape;56;p13"/>
          <p:cNvSpPr txBox="1"/>
          <p:nvPr/>
        </p:nvSpPr>
        <p:spPr>
          <a:xfrm>
            <a:off x="485191" y="1438397"/>
            <a:ext cx="8490857" cy="1519407"/>
          </a:xfrm>
          <a:prstGeom prst="rect">
            <a:avLst/>
          </a:prstGeom>
          <a:noFill/>
          <a:ln>
            <a:noFill/>
          </a:ln>
        </p:spPr>
        <p:txBody>
          <a:bodyPr spcFirstLastPara="1" wrap="square" lIns="91425" tIns="91425" rIns="91425" bIns="91425" anchor="t" anchorCtr="0">
            <a:noAutofit/>
          </a:bodyPr>
          <a:lstStyle/>
          <a:p>
            <a:r>
              <a:rPr lang="en-US" sz="3000" b="1" dirty="0" smtClean="0">
                <a:solidFill>
                  <a:srgbClr val="FF0000"/>
                </a:solidFill>
                <a:latin typeface="Calibri" pitchFamily="34" charset="0"/>
                <a:cs typeface="Calibri" pitchFamily="34" charset="0"/>
              </a:rPr>
              <a:t>       BIOLOGICAL EVOLUTION &amp; LAMARCKISM,</a:t>
            </a:r>
          </a:p>
          <a:p>
            <a:r>
              <a:rPr lang="en-US" sz="3000" b="1" dirty="0" smtClean="0">
                <a:solidFill>
                  <a:srgbClr val="FF0000"/>
                </a:solidFill>
                <a:latin typeface="Calibri" pitchFamily="34" charset="0"/>
                <a:cs typeface="Calibri" pitchFamily="34" charset="0"/>
              </a:rPr>
              <a:t>         DARWINISM </a:t>
            </a:r>
            <a:r>
              <a:rPr lang="en-US" sz="3000" b="1" dirty="0" smtClean="0">
                <a:solidFill>
                  <a:srgbClr val="FF0000"/>
                </a:solidFill>
                <a:latin typeface="Calibri" pitchFamily="34" charset="0"/>
                <a:cs typeface="Calibri" pitchFamily="34" charset="0"/>
              </a:rPr>
              <a:t>&amp; MUTATIONAL THEORY</a:t>
            </a:r>
          </a:p>
          <a:p>
            <a:r>
              <a:rPr lang="en-US" sz="3000" b="1" dirty="0" smtClean="0">
                <a:solidFill>
                  <a:srgbClr val="FF0000"/>
                </a:solidFill>
                <a:latin typeface="Calibri" pitchFamily="34" charset="0"/>
                <a:cs typeface="Calibri" pitchFamily="34" charset="0"/>
              </a:rPr>
              <a:t>           </a:t>
            </a:r>
            <a:r>
              <a:rPr lang="en-US" sz="3000" b="1" dirty="0" smtClean="0">
                <a:solidFill>
                  <a:srgbClr val="FF0000"/>
                </a:solidFill>
                <a:latin typeface="Calibri" pitchFamily="34" charset="0"/>
                <a:cs typeface="Calibri" pitchFamily="34" charset="0"/>
              </a:rPr>
              <a:t>   </a:t>
            </a:r>
            <a:r>
              <a:rPr lang="en-US" sz="3000" b="1" dirty="0" smtClean="0">
                <a:solidFill>
                  <a:srgbClr val="FF0000"/>
                </a:solidFill>
                <a:latin typeface="Calibri" pitchFamily="34" charset="0"/>
                <a:cs typeface="Calibri" pitchFamily="34" charset="0"/>
              </a:rPr>
              <a:t>HARDY-WEINBERG PRINCIPLE</a:t>
            </a:r>
            <a:r>
              <a:rPr lang="en-US" sz="2800" b="1" dirty="0" smtClean="0">
                <a:latin typeface="Calibri" pitchFamily="34" charset="0"/>
                <a:cs typeface="Calibri" pitchFamily="34" charset="0"/>
              </a:rPr>
              <a:t>	</a:t>
            </a:r>
          </a:p>
          <a:p>
            <a:r>
              <a:rPr lang="en-US" sz="2800" b="1" dirty="0" smtClean="0">
                <a:latin typeface="Calibri" pitchFamily="34" charset="0"/>
                <a:cs typeface="Calibri" pitchFamily="34" charset="0"/>
              </a:rPr>
              <a:t>	</a:t>
            </a:r>
          </a:p>
          <a:p>
            <a:endParaRPr lang="en-US" sz="2800" b="1" dirty="0" smtClean="0">
              <a:latin typeface="Calibri" pitchFamily="34" charset="0"/>
              <a:cs typeface="Calibri" pitchFamily="34" charset="0"/>
            </a:endParaRPr>
          </a:p>
          <a:p>
            <a:r>
              <a:rPr lang="en-US" sz="2800" b="1" dirty="0" smtClean="0">
                <a:latin typeface="Calibri" pitchFamily="34" charset="0"/>
                <a:cs typeface="Calibri" pitchFamily="34" charset="0"/>
              </a:rPr>
              <a:t>	</a:t>
            </a:r>
          </a:p>
          <a:p>
            <a:pPr algn="ctr">
              <a:buSzPts val="3100"/>
            </a:pPr>
            <a:endParaRPr sz="2900" b="1" i="0" u="none" strike="noStrike" cap="none">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endParaRPr sz="2500" b="0" i="0" u="none" strike="noStrike" cap="none">
              <a:solidFill>
                <a:srgbClr val="000000"/>
              </a:solidFill>
              <a:latin typeface="Calibri"/>
              <a:ea typeface="Calibri"/>
              <a:cs typeface="Calibri"/>
              <a:sym typeface="Calibri"/>
            </a:endParaRPr>
          </a:p>
        </p:txBody>
      </p:sp>
      <p:sp>
        <p:nvSpPr>
          <p:cNvPr id="57" name="Google Shape;57;p13"/>
          <p:cNvSpPr txBox="1"/>
          <p:nvPr/>
        </p:nvSpPr>
        <p:spPr>
          <a:xfrm>
            <a:off x="2024742" y="3000946"/>
            <a:ext cx="5999585" cy="1188499"/>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lang="en" b="1" dirty="0" smtClean="0"/>
          </a:p>
          <a:p>
            <a:pPr marL="0" lvl="0" indent="0" algn="l" rtl="0">
              <a:spcBef>
                <a:spcPts val="0"/>
              </a:spcBef>
              <a:spcAft>
                <a:spcPts val="0"/>
              </a:spcAft>
              <a:buNone/>
            </a:pPr>
            <a:r>
              <a:rPr lang="en" b="1" dirty="0" smtClean="0"/>
              <a:t>SUBJECT </a:t>
            </a:r>
            <a:r>
              <a:rPr lang="en" b="1" dirty="0"/>
              <a:t>: </a:t>
            </a:r>
            <a:r>
              <a:rPr lang="en" b="1" dirty="0" smtClean="0"/>
              <a:t>BIOLOGY</a:t>
            </a:r>
            <a:endParaRPr b="1"/>
          </a:p>
          <a:p>
            <a:pPr marL="0" lvl="0" indent="0" algn="l" rtl="0">
              <a:spcBef>
                <a:spcPts val="0"/>
              </a:spcBef>
              <a:spcAft>
                <a:spcPts val="0"/>
              </a:spcAft>
              <a:buNone/>
            </a:pPr>
            <a:r>
              <a:rPr lang="en" b="1" dirty="0"/>
              <a:t>CHAPTER NUMBER</a:t>
            </a:r>
            <a:r>
              <a:rPr lang="en" b="1" dirty="0" smtClean="0"/>
              <a:t>: </a:t>
            </a:r>
            <a:r>
              <a:rPr lang="en" b="1" dirty="0" smtClean="0"/>
              <a:t>07</a:t>
            </a:r>
            <a:endParaRPr lang="en" b="1" dirty="0" smtClean="0"/>
          </a:p>
          <a:p>
            <a:pPr marL="0" lvl="0" indent="0" algn="l" rtl="0">
              <a:spcBef>
                <a:spcPts val="0"/>
              </a:spcBef>
              <a:spcAft>
                <a:spcPts val="0"/>
              </a:spcAft>
              <a:buNone/>
            </a:pPr>
            <a:r>
              <a:rPr lang="en" b="1" dirty="0" smtClean="0"/>
              <a:t>CHAPTER </a:t>
            </a:r>
            <a:r>
              <a:rPr lang="en" b="1" dirty="0"/>
              <a:t>NAME </a:t>
            </a:r>
            <a:r>
              <a:rPr lang="en" b="1" dirty="0" smtClean="0"/>
              <a:t>: </a:t>
            </a:r>
            <a:r>
              <a:rPr lang="en" b="1" dirty="0" smtClean="0"/>
              <a:t>EVOLUTION</a:t>
            </a:r>
            <a:r>
              <a:rPr lang="en" b="1" dirty="0" smtClean="0"/>
              <a:t> </a:t>
            </a:r>
            <a:endParaRPr b="1"/>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381055" y="508984"/>
            <a:ext cx="7130087" cy="508053"/>
          </a:xfrm>
          <a:prstGeom prst="rect">
            <a:avLst/>
          </a:prstGeom>
          <a:noFill/>
          <a:ln>
            <a:noFill/>
          </a:ln>
        </p:spPr>
        <p:txBody>
          <a:bodyPr spcFirstLastPara="1" wrap="square" lIns="91425" tIns="91425" rIns="91425" bIns="91425" anchor="t" anchorCtr="0">
            <a:noAutofit/>
          </a:bodyPr>
          <a:lstStyle/>
          <a:p>
            <a:pPr>
              <a:buSzPts val="1800"/>
            </a:pPr>
            <a:r>
              <a:rPr lang="en-US" sz="2200" b="1" dirty="0" smtClean="0">
                <a:solidFill>
                  <a:srgbClr val="FF0000"/>
                </a:solidFill>
                <a:latin typeface="Calibri" pitchFamily="34" charset="0"/>
                <a:cs typeface="Calibri" pitchFamily="34" charset="0"/>
              </a:rPr>
              <a:t>BIOLOGICAL EVOLUTION  </a:t>
            </a:r>
            <a:r>
              <a:rPr lang="en-US" sz="2200" b="1" dirty="0" smtClean="0">
                <a:solidFill>
                  <a:srgbClr val="FF0000"/>
                </a:solidFill>
              </a:rPr>
              <a:t>:</a:t>
            </a:r>
            <a:r>
              <a:rPr lang="en-GB" sz="2200" b="1" dirty="0" smtClean="0">
                <a:solidFill>
                  <a:srgbClr val="FF0000"/>
                </a:solidFill>
                <a:latin typeface="Calibri" pitchFamily="34" charset="0"/>
                <a:cs typeface="Calibri" pitchFamily="34" charset="0"/>
              </a:rPr>
              <a:t> </a:t>
            </a:r>
            <a:endParaRPr lang="en-GB" sz="2200" b="1" dirty="0" smtClean="0">
              <a:solidFill>
                <a:srgbClr val="FF0000"/>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401215" y="905069"/>
            <a:ext cx="8369560" cy="3754874"/>
          </a:xfrm>
          <a:prstGeom prst="rect">
            <a:avLst/>
          </a:prstGeom>
          <a:noFill/>
        </p:spPr>
        <p:txBody>
          <a:bodyPr wrap="square" rtlCol="0">
            <a:spAutoFit/>
          </a:bodyPr>
          <a:lstStyle/>
          <a:p>
            <a:pPr lvl="0" fontAlgn="base"/>
            <a:endParaRPr lang="en-US" dirty="0" smtClean="0"/>
          </a:p>
          <a:p>
            <a:pPr lvl="0" algn="just" fontAlgn="base"/>
            <a:r>
              <a:rPr lang="en-US" dirty="0" smtClean="0">
                <a:latin typeface="Calibri" pitchFamily="34" charset="0"/>
                <a:cs typeface="Calibri" pitchFamily="34" charset="0"/>
              </a:rPr>
              <a:t>Microbes that divide fast have the ability to multiply and become millions of individuals within hours. </a:t>
            </a:r>
            <a:endParaRPr lang="en-US" dirty="0" smtClean="0">
              <a:latin typeface="Calibri" pitchFamily="34" charset="0"/>
              <a:cs typeface="Calibri" pitchFamily="34" charset="0"/>
            </a:endParaRPr>
          </a:p>
          <a:p>
            <a:pPr lvl="0" algn="just" fontAlgn="base"/>
            <a:endParaRPr lang="en-US" dirty="0" smtClean="0">
              <a:latin typeface="Calibri" pitchFamily="34" charset="0"/>
              <a:cs typeface="Calibri" pitchFamily="34" charset="0"/>
            </a:endParaRPr>
          </a:p>
          <a:p>
            <a:pPr lvl="0" algn="just" fontAlgn="base"/>
            <a:r>
              <a:rPr lang="en-US" dirty="0" smtClean="0">
                <a:latin typeface="Calibri" pitchFamily="34" charset="0"/>
                <a:cs typeface="Calibri" pitchFamily="34" charset="0"/>
              </a:rPr>
              <a:t>A </a:t>
            </a:r>
            <a:r>
              <a:rPr lang="en-US" dirty="0" smtClean="0">
                <a:latin typeface="Calibri" pitchFamily="34" charset="0"/>
                <a:cs typeface="Calibri" pitchFamily="34" charset="0"/>
              </a:rPr>
              <a:t>colony of bacteria (say A) growing on a given medium has built-in variation in terms of ability to </a:t>
            </a:r>
            <a:r>
              <a:rPr lang="en-US" dirty="0" err="1" smtClean="0">
                <a:latin typeface="Calibri" pitchFamily="34" charset="0"/>
                <a:cs typeface="Calibri" pitchFamily="34" charset="0"/>
              </a:rPr>
              <a:t>utilise</a:t>
            </a:r>
            <a:r>
              <a:rPr lang="en-US" dirty="0" smtClean="0">
                <a:latin typeface="Calibri" pitchFamily="34" charset="0"/>
                <a:cs typeface="Calibri" pitchFamily="34" charset="0"/>
              </a:rPr>
              <a:t> a feed component. </a:t>
            </a:r>
          </a:p>
          <a:p>
            <a:pPr lvl="0" algn="just" fontAlgn="base"/>
            <a:r>
              <a:rPr lang="en-US" dirty="0" smtClean="0">
                <a:latin typeface="Calibri" pitchFamily="34" charset="0"/>
                <a:cs typeface="Calibri" pitchFamily="34" charset="0"/>
              </a:rPr>
              <a:t>A </a:t>
            </a:r>
            <a:r>
              <a:rPr lang="en-US" dirty="0" smtClean="0">
                <a:latin typeface="Calibri" pitchFamily="34" charset="0"/>
                <a:cs typeface="Calibri" pitchFamily="34" charset="0"/>
              </a:rPr>
              <a:t>change in the medium composition would bring out only that part of the population (say B) that can survive under the new conditions</a:t>
            </a:r>
            <a:r>
              <a:rPr lang="en-US" dirty="0" smtClean="0">
                <a:latin typeface="Calibri" pitchFamily="34" charset="0"/>
                <a:cs typeface="Calibri" pitchFamily="34" charset="0"/>
              </a:rPr>
              <a:t>.</a:t>
            </a:r>
          </a:p>
          <a:p>
            <a:pPr lvl="0" algn="just" fontAlgn="base"/>
            <a:endParaRPr lang="en-US" dirty="0" smtClean="0">
              <a:latin typeface="Calibri" pitchFamily="34" charset="0"/>
              <a:cs typeface="Calibri" pitchFamily="34" charset="0"/>
            </a:endParaRPr>
          </a:p>
          <a:p>
            <a:pPr lvl="0" algn="just" fontAlgn="base"/>
            <a:r>
              <a:rPr lang="en-US" dirty="0" smtClean="0">
                <a:latin typeface="Calibri" pitchFamily="34" charset="0"/>
                <a:cs typeface="Calibri" pitchFamily="34" charset="0"/>
              </a:rPr>
              <a:t> </a:t>
            </a:r>
            <a:r>
              <a:rPr lang="en-US" dirty="0" smtClean="0">
                <a:latin typeface="Calibri" pitchFamily="34" charset="0"/>
                <a:cs typeface="Calibri" pitchFamily="34" charset="0"/>
              </a:rPr>
              <a:t>In due course of time this variant population outgrows the others and appears as new </a:t>
            </a:r>
            <a:r>
              <a:rPr lang="en-US" dirty="0" smtClean="0">
                <a:latin typeface="Calibri" pitchFamily="34" charset="0"/>
                <a:cs typeface="Calibri" pitchFamily="34" charset="0"/>
              </a:rPr>
              <a:t>species</a:t>
            </a:r>
            <a:r>
              <a:rPr lang="en-US" dirty="0" smtClean="0">
                <a:latin typeface="Calibri" pitchFamily="34" charset="0"/>
                <a:cs typeface="Calibri" pitchFamily="34" charset="0"/>
              </a:rPr>
              <a:t>. </a:t>
            </a:r>
            <a:endParaRPr lang="en-US" dirty="0" smtClean="0">
              <a:latin typeface="Calibri" pitchFamily="34" charset="0"/>
              <a:cs typeface="Calibri" pitchFamily="34" charset="0"/>
            </a:endParaRPr>
          </a:p>
          <a:p>
            <a:pPr lvl="0" algn="just" fontAlgn="base"/>
            <a:r>
              <a:rPr lang="en-US" dirty="0" smtClean="0">
                <a:latin typeface="Calibri" pitchFamily="34" charset="0"/>
                <a:cs typeface="Calibri" pitchFamily="34" charset="0"/>
              </a:rPr>
              <a:t>Natural </a:t>
            </a:r>
            <a:r>
              <a:rPr lang="en-US" dirty="0" smtClean="0">
                <a:latin typeface="Calibri" pitchFamily="34" charset="0"/>
                <a:cs typeface="Calibri" pitchFamily="34" charset="0"/>
              </a:rPr>
              <a:t>selection is the survival of the fittest, where nature selects the individuals, which are most fit, to adapt to their environment</a:t>
            </a:r>
            <a:r>
              <a:rPr lang="en-US" dirty="0" smtClean="0">
                <a:latin typeface="Calibri" pitchFamily="34" charset="0"/>
                <a:cs typeface="Calibri" pitchFamily="34" charset="0"/>
              </a:rPr>
              <a:t>. </a:t>
            </a:r>
          </a:p>
          <a:p>
            <a:pPr lvl="0" algn="just" fontAlgn="base"/>
            <a:endParaRPr lang="en-US" dirty="0" smtClean="0">
              <a:latin typeface="Calibri" pitchFamily="34" charset="0"/>
              <a:cs typeface="Calibri" pitchFamily="34" charset="0"/>
            </a:endParaRPr>
          </a:p>
          <a:p>
            <a:pPr lvl="0" algn="just" fontAlgn="base"/>
            <a:r>
              <a:rPr lang="en-US" dirty="0" smtClean="0">
                <a:latin typeface="Calibri" pitchFamily="34" charset="0"/>
                <a:cs typeface="Calibri" pitchFamily="34" charset="0"/>
              </a:rPr>
              <a:t>Fitness of B </a:t>
            </a:r>
            <a:r>
              <a:rPr lang="en-US" dirty="0" smtClean="0">
                <a:latin typeface="Calibri" pitchFamily="34" charset="0"/>
                <a:cs typeface="Calibri" pitchFamily="34" charset="0"/>
              </a:rPr>
              <a:t>is better than that of A under the new conditions</a:t>
            </a:r>
            <a:r>
              <a:rPr lang="en-US" dirty="0" smtClean="0">
                <a:latin typeface="Calibri" pitchFamily="34" charset="0"/>
                <a:cs typeface="Calibri" pitchFamily="34" charset="0"/>
              </a:rPr>
              <a:t>.</a:t>
            </a:r>
            <a:r>
              <a:rPr lang="en-US" dirty="0" smtClean="0">
                <a:latin typeface="Calibri" pitchFamily="34" charset="0"/>
                <a:cs typeface="Calibri" pitchFamily="34" charset="0"/>
              </a:rPr>
              <a:t> Nature selects for fitness. One must remember that the so-called fitness is based on characteristics which are inherited</a:t>
            </a:r>
            <a:r>
              <a:rPr lang="en-US" dirty="0" smtClean="0">
                <a:latin typeface="Calibri" pitchFamily="34" charset="0"/>
                <a:cs typeface="Calibri" pitchFamily="34" charset="0"/>
              </a:rPr>
              <a:t>.</a:t>
            </a:r>
          </a:p>
          <a:p>
            <a:pPr lvl="0" algn="just" fontAlgn="base"/>
            <a:endParaRPr lang="en-US" dirty="0" smtClean="0">
              <a:latin typeface="Calibri" pitchFamily="34" charset="0"/>
              <a:cs typeface="Calibri" pitchFamily="34" charset="0"/>
            </a:endParaRPr>
          </a:p>
          <a:p>
            <a:pPr lvl="0" algn="just" fontAlgn="base"/>
            <a:r>
              <a:rPr lang="en-US" dirty="0" smtClean="0">
                <a:latin typeface="Calibri" pitchFamily="34" charset="0"/>
                <a:cs typeface="Calibri" pitchFamily="34" charset="0"/>
              </a:rPr>
              <a:t>Branching descent and natural selection are the two important concepts of Darwin’s theory of evolution.</a:t>
            </a:r>
          </a:p>
          <a:p>
            <a:pPr algn="just"/>
            <a:endParaRPr lang="en-US" dirty="0" smtClean="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409046" y="798232"/>
            <a:ext cx="7130087" cy="554707"/>
          </a:xfrm>
          <a:prstGeom prst="rect">
            <a:avLst/>
          </a:prstGeom>
          <a:noFill/>
          <a:ln>
            <a:noFill/>
          </a:ln>
        </p:spPr>
        <p:txBody>
          <a:bodyPr spcFirstLastPara="1" wrap="square" lIns="91425" tIns="91425" rIns="91425" bIns="91425" anchor="t" anchorCtr="0">
            <a:noAutofit/>
          </a:bodyPr>
          <a:lstStyle/>
          <a:p>
            <a:pPr>
              <a:buSzPts val="1800"/>
            </a:pPr>
            <a:r>
              <a:rPr lang="en-US" sz="2200" b="1" dirty="0" smtClean="0">
                <a:solidFill>
                  <a:srgbClr val="FF0000"/>
                </a:solidFill>
                <a:latin typeface="Calibri" pitchFamily="34" charset="0"/>
                <a:cs typeface="Calibri" pitchFamily="34" charset="0"/>
              </a:rPr>
              <a:t>LAMARCKISM </a:t>
            </a:r>
            <a:r>
              <a:rPr lang="en-GB" sz="2200" b="1" dirty="0" smtClean="0">
                <a:solidFill>
                  <a:srgbClr val="FF0000"/>
                </a:solidFill>
                <a:latin typeface="Calibri" pitchFamily="34" charset="0"/>
                <a:cs typeface="Calibri" pitchFamily="34" charset="0"/>
              </a:rPr>
              <a:t>:</a:t>
            </a:r>
            <a:endParaRPr lang="en-GB" sz="2200" b="1" dirty="0" smtClean="0">
              <a:solidFill>
                <a:srgbClr val="FF0000"/>
              </a:solidFill>
              <a:latin typeface="Calibri" pitchFamily="34" charset="0"/>
              <a:cs typeface="Calibri" pitchFamily="34" charset="0"/>
            </a:endParaRPr>
          </a:p>
          <a:p>
            <a:pPr>
              <a:buSzPts val="1800"/>
            </a:pPr>
            <a:endParaRPr lang="en-GB" sz="1800" b="1" dirty="0" smtClean="0">
              <a:solidFill>
                <a:schemeClr val="tx1"/>
              </a:solidFill>
              <a:latin typeface="Calibri" pitchFamily="34" charset="0"/>
              <a:cs typeface="Calibri" pitchFamily="34" charset="0"/>
            </a:endParaRPr>
          </a:p>
          <a:p>
            <a:pPr>
              <a:buSzPts val="1800"/>
            </a:pPr>
            <a:endParaRPr lang="en-GB" sz="1800" b="1" dirty="0" smtClean="0">
              <a:solidFill>
                <a:schemeClr val="tx1"/>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7" name="TextBox 6"/>
          <p:cNvSpPr txBox="1"/>
          <p:nvPr/>
        </p:nvSpPr>
        <p:spPr>
          <a:xfrm>
            <a:off x="419876" y="1371599"/>
            <a:ext cx="8276253" cy="2893100"/>
          </a:xfrm>
          <a:prstGeom prst="rect">
            <a:avLst/>
          </a:prstGeom>
          <a:noFill/>
        </p:spPr>
        <p:txBody>
          <a:bodyPr wrap="square" rtlCol="0">
            <a:spAutoFit/>
          </a:bodyPr>
          <a:lstStyle/>
          <a:p>
            <a:pPr algn="just" fontAlgn="base"/>
            <a:endParaRPr lang="en-US" dirty="0" smtClean="0">
              <a:latin typeface="Calibri" pitchFamily="34" charset="0"/>
              <a:cs typeface="Calibri" pitchFamily="34" charset="0"/>
            </a:endParaRPr>
          </a:p>
          <a:p>
            <a:pPr algn="just" fontAlgn="base"/>
            <a:r>
              <a:rPr lang="en-US" dirty="0" smtClean="0">
                <a:latin typeface="Calibri" pitchFamily="34" charset="0"/>
                <a:cs typeface="Calibri" pitchFamily="34" charset="0"/>
              </a:rPr>
              <a:t>The </a:t>
            </a:r>
            <a:r>
              <a:rPr lang="en-US" dirty="0" smtClean="0">
                <a:latin typeface="Calibri" pitchFamily="34" charset="0"/>
                <a:cs typeface="Calibri" pitchFamily="34" charset="0"/>
              </a:rPr>
              <a:t>French naturalist Lamarck observed that evolution occurs due to the use or disuse of particular organs or body parts. </a:t>
            </a:r>
            <a:endParaRPr lang="en-US" dirty="0" smtClean="0">
              <a:latin typeface="Calibri" pitchFamily="34" charset="0"/>
              <a:cs typeface="Calibri" pitchFamily="34" charset="0"/>
            </a:endParaRPr>
          </a:p>
          <a:p>
            <a:pPr algn="just" fontAlgn="base"/>
            <a:endParaRPr lang="en-US" dirty="0" smtClean="0">
              <a:latin typeface="Calibri" pitchFamily="34" charset="0"/>
              <a:cs typeface="Calibri" pitchFamily="34" charset="0"/>
            </a:endParaRPr>
          </a:p>
          <a:p>
            <a:pPr algn="just" fontAlgn="base"/>
            <a:r>
              <a:rPr lang="en-US" dirty="0" smtClean="0">
                <a:latin typeface="Calibri" pitchFamily="34" charset="0"/>
                <a:cs typeface="Calibri" pitchFamily="34" charset="0"/>
              </a:rPr>
              <a:t>For </a:t>
            </a:r>
            <a:r>
              <a:rPr lang="en-US" dirty="0" smtClean="0">
                <a:latin typeface="Calibri" pitchFamily="34" charset="0"/>
                <a:cs typeface="Calibri" pitchFamily="34" charset="0"/>
              </a:rPr>
              <a:t>example, giraffe have developed long necks as a result of attempts to eat leaves high up on trees</a:t>
            </a:r>
            <a:r>
              <a:rPr lang="en-US" dirty="0" smtClean="0">
                <a:latin typeface="Calibri" pitchFamily="34" charset="0"/>
                <a:cs typeface="Calibri" pitchFamily="34" charset="0"/>
              </a:rPr>
              <a:t>.</a:t>
            </a:r>
          </a:p>
          <a:p>
            <a:pPr algn="just" fontAlgn="base"/>
            <a:endParaRPr lang="en-US" dirty="0" smtClean="0">
              <a:latin typeface="Calibri" pitchFamily="34" charset="0"/>
              <a:cs typeface="Calibri" pitchFamily="34" charset="0"/>
            </a:endParaRPr>
          </a:p>
          <a:p>
            <a:pPr algn="just" fontAlgn="base"/>
            <a:r>
              <a:rPr lang="en-US" dirty="0" smtClean="0">
                <a:latin typeface="Calibri" pitchFamily="34" charset="0"/>
                <a:cs typeface="Calibri" pitchFamily="34" charset="0"/>
              </a:rPr>
              <a:t> Initially giraffe was habituated with surface vegetation. But due to drought and absence of surface vegetation it opted for</a:t>
            </a:r>
            <a:r>
              <a:rPr lang="en-US" dirty="0" smtClean="0"/>
              <a:t> </a:t>
            </a:r>
            <a:r>
              <a:rPr lang="en-US" dirty="0" smtClean="0">
                <a:latin typeface="Calibri" pitchFamily="34" charset="0"/>
                <a:cs typeface="Calibri" pitchFamily="34" charset="0"/>
              </a:rPr>
              <a:t>foraging leaves on tall trees and had to adapt by elongation of their necks</a:t>
            </a:r>
            <a:r>
              <a:rPr lang="en-US" dirty="0" smtClean="0">
                <a:latin typeface="Calibri" pitchFamily="34" charset="0"/>
                <a:cs typeface="Calibri" pitchFamily="34" charset="0"/>
              </a:rPr>
              <a:t>.</a:t>
            </a:r>
            <a:endParaRPr lang="en-US" dirty="0" smtClean="0">
              <a:latin typeface="Calibri" pitchFamily="34" charset="0"/>
              <a:cs typeface="Calibri" pitchFamily="34" charset="0"/>
            </a:endParaRPr>
          </a:p>
          <a:p>
            <a:pPr algn="just" fontAlgn="base"/>
            <a:endParaRPr lang="en-US" dirty="0" smtClean="0">
              <a:latin typeface="Calibri" pitchFamily="34" charset="0"/>
              <a:cs typeface="Calibri" pitchFamily="34" charset="0"/>
            </a:endParaRPr>
          </a:p>
          <a:p>
            <a:pPr algn="just" fontAlgn="base"/>
            <a:r>
              <a:rPr lang="en-US" dirty="0" smtClean="0">
                <a:latin typeface="Calibri" pitchFamily="34" charset="0"/>
                <a:cs typeface="Calibri" pitchFamily="34" charset="0"/>
              </a:rPr>
              <a:t>Darwin also observed that variations are inheritable and the species fit to survive the most, leaves more offsprings. Hence, the population’s characteristics change, giving rise to the evolution of new life forms.</a:t>
            </a:r>
          </a:p>
          <a:p>
            <a:pPr lvl="0" algn="just" fontAlgn="base"/>
            <a:endParaRPr lang="en-US" dirty="0" smtClean="0">
              <a:latin typeface="Calibri" pitchFamily="34" charset="0"/>
              <a:cs typeface="Calibri" pitchFamily="34" charset="0"/>
            </a:endParaRPr>
          </a:p>
          <a:p>
            <a:pPr algn="just"/>
            <a:endParaRPr lang="en-US" dirty="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390385" y="686265"/>
            <a:ext cx="7130087" cy="508054"/>
          </a:xfrm>
          <a:prstGeom prst="rect">
            <a:avLst/>
          </a:prstGeom>
          <a:noFill/>
          <a:ln>
            <a:noFill/>
          </a:ln>
        </p:spPr>
        <p:txBody>
          <a:bodyPr spcFirstLastPara="1" wrap="square" lIns="91425" tIns="91425" rIns="91425" bIns="91425" anchor="t" anchorCtr="0">
            <a:noAutofit/>
          </a:bodyPr>
          <a:lstStyle/>
          <a:p>
            <a:pPr>
              <a:buSzPts val="1800"/>
            </a:pPr>
            <a:r>
              <a:rPr lang="en-US" sz="2200" b="1" dirty="0" smtClean="0">
                <a:solidFill>
                  <a:srgbClr val="FF0000"/>
                </a:solidFill>
                <a:latin typeface="Calibri" pitchFamily="34" charset="0"/>
                <a:cs typeface="Calibri" pitchFamily="34" charset="0"/>
              </a:rPr>
              <a:t>DARWINISM &amp; MUTATIONAL </a:t>
            </a:r>
            <a:r>
              <a:rPr lang="en-US" sz="2200" b="1" dirty="0" smtClean="0">
                <a:solidFill>
                  <a:srgbClr val="FF0000"/>
                </a:solidFill>
                <a:latin typeface="Calibri" pitchFamily="34" charset="0"/>
                <a:cs typeface="Calibri" pitchFamily="34" charset="0"/>
              </a:rPr>
              <a:t>THEORY</a:t>
            </a:r>
            <a:r>
              <a:rPr lang="en-US" sz="2200" b="1" dirty="0" smtClean="0">
                <a:solidFill>
                  <a:srgbClr val="FF0000"/>
                </a:solidFill>
              </a:rPr>
              <a:t>:</a:t>
            </a:r>
            <a:r>
              <a:rPr lang="en-GB" sz="2200" b="1" dirty="0" smtClean="0">
                <a:solidFill>
                  <a:srgbClr val="FF0000"/>
                </a:solidFill>
                <a:latin typeface="Calibri" pitchFamily="34" charset="0"/>
                <a:cs typeface="Calibri" pitchFamily="34" charset="0"/>
              </a:rPr>
              <a:t> </a:t>
            </a:r>
            <a:endParaRPr lang="en-GB" sz="2200" b="1" dirty="0" smtClean="0">
              <a:solidFill>
                <a:srgbClr val="FF0000"/>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7" name="TextBox 6"/>
          <p:cNvSpPr txBox="1"/>
          <p:nvPr/>
        </p:nvSpPr>
        <p:spPr>
          <a:xfrm>
            <a:off x="429207" y="587828"/>
            <a:ext cx="8033658" cy="523220"/>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algn="just"/>
            <a:endParaRPr lang="en-US" dirty="0">
              <a:latin typeface="Calibri" pitchFamily="34" charset="0"/>
              <a:cs typeface="Calibri" pitchFamily="34" charset="0"/>
            </a:endParaRPr>
          </a:p>
        </p:txBody>
      </p:sp>
      <p:sp>
        <p:nvSpPr>
          <p:cNvPr id="8" name="TextBox 7"/>
          <p:cNvSpPr txBox="1"/>
          <p:nvPr/>
        </p:nvSpPr>
        <p:spPr>
          <a:xfrm>
            <a:off x="438539" y="1240972"/>
            <a:ext cx="8248261" cy="3323987"/>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MECHANISM OF EVOLUTION :</a:t>
            </a:r>
          </a:p>
          <a:p>
            <a:pPr algn="just"/>
            <a:endParaRPr lang="en-US" dirty="0" smtClean="0">
              <a:latin typeface="Calibri" pitchFamily="34" charset="0"/>
              <a:cs typeface="Calibri" pitchFamily="34" charset="0"/>
            </a:endParaRPr>
          </a:p>
          <a:p>
            <a:pPr lvl="0" algn="just" fontAlgn="base"/>
            <a:r>
              <a:rPr lang="en-US" dirty="0" smtClean="0">
                <a:latin typeface="Calibri" pitchFamily="34" charset="0"/>
                <a:cs typeface="Calibri" pitchFamily="34" charset="0"/>
              </a:rPr>
              <a:t>Darwin did not quite explain how evolution gave rise to different species of the same organism</a:t>
            </a:r>
            <a:r>
              <a:rPr lang="en-US" dirty="0" smtClean="0">
                <a:latin typeface="Calibri" pitchFamily="34" charset="0"/>
                <a:cs typeface="Calibri" pitchFamily="34" charset="0"/>
              </a:rPr>
              <a:t>.</a:t>
            </a:r>
          </a:p>
          <a:p>
            <a:pPr lvl="0" algn="just" fontAlgn="base"/>
            <a:endParaRPr lang="en-US" dirty="0" smtClean="0">
              <a:latin typeface="Calibri" pitchFamily="34" charset="0"/>
              <a:cs typeface="Calibri" pitchFamily="34" charset="0"/>
            </a:endParaRPr>
          </a:p>
          <a:p>
            <a:pPr lvl="0" algn="just" fontAlgn="base"/>
            <a:r>
              <a:rPr lang="en-US" dirty="0" smtClean="0">
                <a:latin typeface="Calibri" pitchFamily="34" charset="0"/>
                <a:cs typeface="Calibri" pitchFamily="34" charset="0"/>
              </a:rPr>
              <a:t>Mendel mentioned about inheritable factors, which influenced the phenotype of an organism</a:t>
            </a:r>
            <a:r>
              <a:rPr lang="en-US" dirty="0" smtClean="0">
                <a:latin typeface="Calibri" pitchFamily="34" charset="0"/>
                <a:cs typeface="Calibri" pitchFamily="34" charset="0"/>
              </a:rPr>
              <a:t>.</a:t>
            </a:r>
          </a:p>
          <a:p>
            <a:pPr lvl="0" algn="just" fontAlgn="base"/>
            <a:endParaRPr lang="en-US" dirty="0" smtClean="0">
              <a:latin typeface="Calibri" pitchFamily="34" charset="0"/>
              <a:cs typeface="Calibri" pitchFamily="34" charset="0"/>
            </a:endParaRPr>
          </a:p>
          <a:p>
            <a:pPr lvl="0" algn="just" fontAlgn="base"/>
            <a:r>
              <a:rPr lang="en-US" dirty="0" smtClean="0">
                <a:latin typeface="Calibri" pitchFamily="34" charset="0"/>
                <a:cs typeface="Calibri" pitchFamily="34" charset="0"/>
              </a:rPr>
              <a:t>Hugo de Vries based on his work on evening primrose suggested that variations occurred due to mutations</a:t>
            </a:r>
            <a:r>
              <a:rPr lang="en-US" dirty="0" smtClean="0">
                <a:latin typeface="Calibri" pitchFamily="34" charset="0"/>
                <a:cs typeface="Calibri" pitchFamily="34" charset="0"/>
              </a:rPr>
              <a:t>.</a:t>
            </a:r>
          </a:p>
          <a:p>
            <a:pPr lvl="0" algn="just" fontAlgn="base"/>
            <a:endParaRPr lang="en-US" dirty="0" smtClean="0">
              <a:latin typeface="Calibri" pitchFamily="34" charset="0"/>
              <a:cs typeface="Calibri" pitchFamily="34" charset="0"/>
            </a:endParaRPr>
          </a:p>
          <a:p>
            <a:pPr lvl="0" algn="just" fontAlgn="base"/>
            <a:r>
              <a:rPr lang="en-US" dirty="0" smtClean="0">
                <a:latin typeface="Calibri" pitchFamily="34" charset="0"/>
                <a:cs typeface="Calibri" pitchFamily="34" charset="0"/>
              </a:rPr>
              <a:t>Mutations are random and directionless while the variations that Darwin talked about were small and directional. </a:t>
            </a:r>
            <a:endParaRPr lang="en-US" dirty="0" smtClean="0">
              <a:latin typeface="Calibri" pitchFamily="34" charset="0"/>
              <a:cs typeface="Calibri" pitchFamily="34" charset="0"/>
            </a:endParaRPr>
          </a:p>
          <a:p>
            <a:pPr lvl="0" algn="just" fontAlgn="base"/>
            <a:endParaRPr lang="en-US" dirty="0" smtClean="0">
              <a:latin typeface="Calibri" pitchFamily="34" charset="0"/>
              <a:cs typeface="Calibri" pitchFamily="34" charset="0"/>
            </a:endParaRPr>
          </a:p>
          <a:p>
            <a:pPr lvl="0" algn="just" fontAlgn="base"/>
            <a:r>
              <a:rPr lang="en-US" dirty="0" smtClean="0">
                <a:latin typeface="Calibri" pitchFamily="34" charset="0"/>
                <a:cs typeface="Calibri" pitchFamily="34" charset="0"/>
              </a:rPr>
              <a:t>Hugo </a:t>
            </a:r>
            <a:r>
              <a:rPr lang="en-US" dirty="0" smtClean="0">
                <a:latin typeface="Calibri" pitchFamily="34" charset="0"/>
                <a:cs typeface="Calibri" pitchFamily="34" charset="0"/>
              </a:rPr>
              <a:t>de Vries gave the name saltation (single step large mutation) to the mutations which brought about speciation</a:t>
            </a:r>
            <a:r>
              <a:rPr lang="en-US" dirty="0" smtClean="0">
                <a:latin typeface="Calibri" pitchFamily="34" charset="0"/>
                <a:cs typeface="Calibri" pitchFamily="34" charset="0"/>
              </a:rPr>
              <a:t>.</a:t>
            </a:r>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334402" y="546308"/>
            <a:ext cx="7130087" cy="508054"/>
          </a:xfrm>
          <a:prstGeom prst="rect">
            <a:avLst/>
          </a:prstGeom>
          <a:noFill/>
          <a:ln>
            <a:noFill/>
          </a:ln>
        </p:spPr>
        <p:txBody>
          <a:bodyPr spcFirstLastPara="1" wrap="square" lIns="91425" tIns="91425" rIns="91425" bIns="91425" anchor="t" anchorCtr="0">
            <a:noAutofit/>
          </a:bodyPr>
          <a:lstStyle/>
          <a:p>
            <a:pPr>
              <a:buSzPts val="1800"/>
            </a:pPr>
            <a:r>
              <a:rPr lang="en-GB" sz="2200" b="1" dirty="0" smtClean="0">
                <a:solidFill>
                  <a:srgbClr val="FF0000"/>
                </a:solidFill>
                <a:latin typeface="Calibri" pitchFamily="34" charset="0"/>
                <a:cs typeface="Calibri" pitchFamily="34" charset="0"/>
              </a:rPr>
              <a:t> </a:t>
            </a:r>
            <a:r>
              <a:rPr lang="en-US" sz="2200" b="1" dirty="0" smtClean="0">
                <a:solidFill>
                  <a:srgbClr val="FF0000"/>
                </a:solidFill>
                <a:latin typeface="Calibri" pitchFamily="34" charset="0"/>
                <a:cs typeface="Calibri" pitchFamily="34" charset="0"/>
              </a:rPr>
              <a:t>HARDY-WEINBERG PRINCIPLE</a:t>
            </a:r>
            <a:r>
              <a:rPr lang="en-GB" sz="2200" b="1" dirty="0" smtClean="0">
                <a:solidFill>
                  <a:srgbClr val="FF0000"/>
                </a:solidFill>
                <a:latin typeface="Calibri" pitchFamily="34" charset="0"/>
                <a:cs typeface="Calibri" pitchFamily="34" charset="0"/>
              </a:rPr>
              <a:t> </a:t>
            </a:r>
            <a:r>
              <a:rPr lang="en-GB" sz="2200" b="1" dirty="0" smtClean="0">
                <a:solidFill>
                  <a:srgbClr val="FF0000"/>
                </a:solidFill>
                <a:latin typeface="Calibri" pitchFamily="34" charset="0"/>
                <a:cs typeface="Calibri" pitchFamily="34" charset="0"/>
              </a:rPr>
              <a:t>:</a:t>
            </a:r>
          </a:p>
          <a:p>
            <a:pPr>
              <a:buSzPts val="1800"/>
            </a:pPr>
            <a:endParaRPr lang="en-GB" sz="1800" b="1" dirty="0" smtClean="0">
              <a:solidFill>
                <a:schemeClr val="tx1"/>
              </a:solidFill>
              <a:latin typeface="Calibri" pitchFamily="34" charset="0"/>
              <a:cs typeface="Calibri" pitchFamily="34" charset="0"/>
            </a:endParaRPr>
          </a:p>
          <a:p>
            <a:pPr>
              <a:buSzPts val="1800"/>
            </a:pPr>
            <a:endParaRPr lang="en-GB" sz="1800" b="1" dirty="0" smtClean="0">
              <a:solidFill>
                <a:schemeClr val="tx1"/>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7" name="TextBox 6"/>
          <p:cNvSpPr txBox="1"/>
          <p:nvPr/>
        </p:nvSpPr>
        <p:spPr>
          <a:xfrm>
            <a:off x="429207" y="1324946"/>
            <a:ext cx="8276253" cy="523220"/>
          </a:xfrm>
          <a:prstGeom prst="rect">
            <a:avLst/>
          </a:prstGeom>
          <a:noFill/>
        </p:spPr>
        <p:txBody>
          <a:bodyPr wrap="square" rtlCol="0">
            <a:spAutoFit/>
          </a:bodyPr>
          <a:lstStyle/>
          <a:p>
            <a:pPr lvl="0" algn="just" fontAlgn="base"/>
            <a:endParaRPr lang="en-US" dirty="0" smtClean="0">
              <a:latin typeface="Calibri" pitchFamily="34" charset="0"/>
              <a:cs typeface="Calibri" pitchFamily="34" charset="0"/>
            </a:endParaRPr>
          </a:p>
          <a:p>
            <a:pPr algn="just"/>
            <a:endParaRPr lang="en-US" dirty="0">
              <a:latin typeface="Calibri" pitchFamily="34" charset="0"/>
              <a:cs typeface="Calibri" pitchFamily="34" charset="0"/>
            </a:endParaRPr>
          </a:p>
        </p:txBody>
      </p:sp>
      <p:sp>
        <p:nvSpPr>
          <p:cNvPr id="8" name="TextBox 7"/>
          <p:cNvSpPr txBox="1"/>
          <p:nvPr/>
        </p:nvSpPr>
        <p:spPr>
          <a:xfrm>
            <a:off x="438538" y="989044"/>
            <a:ext cx="8192278" cy="3539430"/>
          </a:xfrm>
          <a:prstGeom prst="rect">
            <a:avLst/>
          </a:prstGeom>
          <a:noFill/>
        </p:spPr>
        <p:txBody>
          <a:bodyPr wrap="square" rtlCol="0">
            <a:spAutoFit/>
          </a:bodyPr>
          <a:lstStyle/>
          <a:p>
            <a:endParaRPr lang="en-US" dirty="0" smtClean="0">
              <a:solidFill>
                <a:schemeClr val="tx1"/>
              </a:solidFill>
            </a:endParaRPr>
          </a:p>
          <a:p>
            <a:pPr lvl="0" algn="just" fontAlgn="base"/>
            <a:r>
              <a:rPr lang="en-US" dirty="0" smtClean="0">
                <a:latin typeface="Calibri" pitchFamily="34" charset="0"/>
                <a:cs typeface="Calibri" pitchFamily="34" charset="0"/>
              </a:rPr>
              <a:t>The frequency of occurrence of alleles of a gene in a population remains constant through generations unless disturbances such as mutations, non-random mating, etc. are introduced</a:t>
            </a:r>
            <a:r>
              <a:rPr lang="en-US" dirty="0" smtClean="0">
                <a:latin typeface="Calibri" pitchFamily="34" charset="0"/>
                <a:cs typeface="Calibri" pitchFamily="34" charset="0"/>
              </a:rPr>
              <a:t>.</a:t>
            </a:r>
          </a:p>
          <a:p>
            <a:pPr lvl="0" algn="just" fontAlgn="base"/>
            <a:endParaRPr lang="en-US" dirty="0" smtClean="0">
              <a:latin typeface="Calibri" pitchFamily="34" charset="0"/>
              <a:cs typeface="Calibri" pitchFamily="34" charset="0"/>
            </a:endParaRPr>
          </a:p>
          <a:p>
            <a:pPr lvl="0" algn="just" fontAlgn="base"/>
            <a:r>
              <a:rPr lang="en-US" dirty="0" smtClean="0">
                <a:latin typeface="Calibri" pitchFamily="34" charset="0"/>
                <a:cs typeface="Calibri" pitchFamily="34" charset="0"/>
              </a:rPr>
              <a:t>Genetic equilibrium (gene pool remains constant) is a state which provides a baseline to measure genetic change</a:t>
            </a:r>
            <a:r>
              <a:rPr lang="en-US" dirty="0" smtClean="0">
                <a:latin typeface="Calibri" pitchFamily="34" charset="0"/>
                <a:cs typeface="Calibri" pitchFamily="34" charset="0"/>
              </a:rPr>
              <a:t>.</a:t>
            </a:r>
          </a:p>
          <a:p>
            <a:pPr lvl="0" algn="just" fontAlgn="base"/>
            <a:endParaRPr lang="en-US" dirty="0" smtClean="0">
              <a:latin typeface="Calibri" pitchFamily="34" charset="0"/>
              <a:cs typeface="Calibri" pitchFamily="34" charset="0"/>
            </a:endParaRPr>
          </a:p>
          <a:p>
            <a:pPr lvl="0" algn="just" fontAlgn="base"/>
            <a:r>
              <a:rPr lang="en-US" dirty="0" smtClean="0">
                <a:latin typeface="Calibri" pitchFamily="34" charset="0"/>
                <a:cs typeface="Calibri" pitchFamily="34" charset="0"/>
              </a:rPr>
              <a:t>Sum total of all allelic frequencies is 1</a:t>
            </a:r>
            <a:r>
              <a:rPr lang="en-US" dirty="0" smtClean="0">
                <a:latin typeface="Calibri" pitchFamily="34" charset="0"/>
                <a:cs typeface="Calibri" pitchFamily="34" charset="0"/>
              </a:rPr>
              <a:t>.</a:t>
            </a:r>
          </a:p>
          <a:p>
            <a:pPr lvl="0" algn="just" fontAlgn="base"/>
            <a:endParaRPr lang="en-US" dirty="0" smtClean="0">
              <a:latin typeface="Calibri" pitchFamily="34" charset="0"/>
              <a:cs typeface="Calibri" pitchFamily="34" charset="0"/>
            </a:endParaRPr>
          </a:p>
          <a:p>
            <a:pPr lvl="0" algn="just" fontAlgn="base"/>
            <a:r>
              <a:rPr lang="en-US" dirty="0" smtClean="0">
                <a:latin typeface="Calibri" pitchFamily="34" charset="0"/>
                <a:cs typeface="Calibri" pitchFamily="34" charset="0"/>
              </a:rPr>
              <a:t>Individual frequencies are represented as p and q such as in a diploid, where p and q represent the frequency of allele </a:t>
            </a:r>
            <a:r>
              <a:rPr lang="en-US" i="1" dirty="0" smtClean="0">
                <a:latin typeface="Calibri" pitchFamily="34" charset="0"/>
                <a:cs typeface="Calibri" pitchFamily="34" charset="0"/>
              </a:rPr>
              <a:t>A</a:t>
            </a:r>
            <a:r>
              <a:rPr lang="en-US" dirty="0" smtClean="0">
                <a:latin typeface="Calibri" pitchFamily="34" charset="0"/>
                <a:cs typeface="Calibri" pitchFamily="34" charset="0"/>
              </a:rPr>
              <a:t> and </a:t>
            </a:r>
            <a:r>
              <a:rPr lang="en-US" i="1" dirty="0" smtClean="0">
                <a:latin typeface="Calibri" pitchFamily="34" charset="0"/>
                <a:cs typeface="Calibri" pitchFamily="34" charset="0"/>
              </a:rPr>
              <a:t>a</a:t>
            </a:r>
            <a:r>
              <a:rPr lang="en-US" dirty="0" smtClean="0">
                <a:latin typeface="Calibri" pitchFamily="34" charset="0"/>
                <a:cs typeface="Calibri" pitchFamily="34" charset="0"/>
              </a:rPr>
              <a:t>.</a:t>
            </a:r>
          </a:p>
          <a:p>
            <a:pPr lvl="0" algn="just" fontAlgn="base"/>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The frequency of </a:t>
            </a:r>
            <a:r>
              <a:rPr lang="en-US" i="1" dirty="0" smtClean="0">
                <a:latin typeface="Calibri" pitchFamily="34" charset="0"/>
                <a:cs typeface="Calibri" pitchFamily="34" charset="0"/>
              </a:rPr>
              <a:t>AA</a:t>
            </a:r>
            <a:r>
              <a:rPr lang="en-US" dirty="0" smtClean="0">
                <a:latin typeface="Calibri" pitchFamily="34" charset="0"/>
                <a:cs typeface="Calibri" pitchFamily="34" charset="0"/>
              </a:rPr>
              <a:t> is p</a:t>
            </a:r>
            <a:r>
              <a:rPr lang="en-US" baseline="30000" dirty="0" smtClean="0">
                <a:latin typeface="Calibri" pitchFamily="34" charset="0"/>
                <a:cs typeface="Calibri" pitchFamily="34" charset="0"/>
              </a:rPr>
              <a:t>2</a:t>
            </a:r>
            <a:r>
              <a:rPr lang="en-US" dirty="0" smtClean="0">
                <a:latin typeface="Calibri" pitchFamily="34" charset="0"/>
                <a:cs typeface="Calibri" pitchFamily="34" charset="0"/>
              </a:rPr>
              <a:t>, that of </a:t>
            </a:r>
            <a:r>
              <a:rPr lang="en-US" i="1" dirty="0" smtClean="0">
                <a:latin typeface="Calibri" pitchFamily="34" charset="0"/>
                <a:cs typeface="Calibri" pitchFamily="34" charset="0"/>
              </a:rPr>
              <a:t>aa</a:t>
            </a:r>
            <a:r>
              <a:rPr lang="en-US" dirty="0" smtClean="0">
                <a:latin typeface="Calibri" pitchFamily="34" charset="0"/>
                <a:cs typeface="Calibri" pitchFamily="34" charset="0"/>
              </a:rPr>
              <a:t> is q</a:t>
            </a:r>
            <a:r>
              <a:rPr lang="en-US" baseline="30000" dirty="0" smtClean="0">
                <a:latin typeface="Calibri" pitchFamily="34" charset="0"/>
                <a:cs typeface="Calibri" pitchFamily="34" charset="0"/>
              </a:rPr>
              <a:t>2</a:t>
            </a:r>
            <a:r>
              <a:rPr lang="en-US" dirty="0" smtClean="0">
                <a:latin typeface="Calibri" pitchFamily="34" charset="0"/>
                <a:cs typeface="Calibri" pitchFamily="34" charset="0"/>
              </a:rPr>
              <a:t>, and that of </a:t>
            </a:r>
            <a:r>
              <a:rPr lang="en-US" i="1" dirty="0" smtClean="0">
                <a:latin typeface="Calibri" pitchFamily="34" charset="0"/>
                <a:cs typeface="Calibri" pitchFamily="34" charset="0"/>
              </a:rPr>
              <a:t>Aa</a:t>
            </a:r>
            <a:r>
              <a:rPr lang="en-US" dirty="0" smtClean="0">
                <a:latin typeface="Calibri" pitchFamily="34" charset="0"/>
                <a:cs typeface="Calibri" pitchFamily="34" charset="0"/>
              </a:rPr>
              <a:t> is 2pq.</a:t>
            </a:r>
          </a:p>
          <a:p>
            <a:pPr lvl="0" algn="just" fontAlgn="base"/>
            <a:r>
              <a:rPr lang="en-US" dirty="0" smtClean="0">
                <a:latin typeface="Calibri" pitchFamily="34" charset="0"/>
                <a:cs typeface="Calibri" pitchFamily="34" charset="0"/>
              </a:rPr>
              <a:t>Hence, p</a:t>
            </a:r>
            <a:r>
              <a:rPr lang="en-US" baseline="30000" dirty="0" smtClean="0">
                <a:latin typeface="Calibri" pitchFamily="34" charset="0"/>
                <a:cs typeface="Calibri" pitchFamily="34" charset="0"/>
              </a:rPr>
              <a:t>2</a:t>
            </a:r>
            <a:r>
              <a:rPr lang="en-US" dirty="0" smtClean="0">
                <a:latin typeface="Calibri" pitchFamily="34" charset="0"/>
                <a:cs typeface="Calibri" pitchFamily="34" charset="0"/>
              </a:rPr>
              <a:t> + 2pq + q</a:t>
            </a:r>
            <a:r>
              <a:rPr lang="en-US" baseline="30000" dirty="0" smtClean="0">
                <a:latin typeface="Calibri" pitchFamily="34" charset="0"/>
                <a:cs typeface="Calibri" pitchFamily="34" charset="0"/>
              </a:rPr>
              <a:t>2</a:t>
            </a:r>
            <a:r>
              <a:rPr lang="en-US" dirty="0" smtClean="0">
                <a:latin typeface="Calibri" pitchFamily="34" charset="0"/>
                <a:cs typeface="Calibri" pitchFamily="34" charset="0"/>
              </a:rPr>
              <a:t> = 1, which is the expansion of (p + q)</a:t>
            </a:r>
            <a:r>
              <a:rPr lang="en-US" baseline="30000" dirty="0" smtClean="0">
                <a:latin typeface="Calibri" pitchFamily="34" charset="0"/>
                <a:cs typeface="Calibri" pitchFamily="34" charset="0"/>
              </a:rPr>
              <a:t>2</a:t>
            </a:r>
            <a:r>
              <a:rPr lang="en-US" dirty="0" smtClean="0">
                <a:latin typeface="Calibri" pitchFamily="34" charset="0"/>
                <a:cs typeface="Calibri" pitchFamily="34" charset="0"/>
              </a:rPr>
              <a:t>.</a:t>
            </a:r>
          </a:p>
          <a:p>
            <a:pPr lvl="0" algn="just" fontAlgn="base"/>
            <a:r>
              <a:rPr lang="en-US" dirty="0" smtClean="0">
                <a:latin typeface="Calibri" pitchFamily="34" charset="0"/>
                <a:cs typeface="Calibri" pitchFamily="34" charset="0"/>
              </a:rPr>
              <a:t>When the frequency measured is different from that expected, it is indicative of evolutionary change</a:t>
            </a:r>
            <a:r>
              <a:rPr lang="en-US" dirty="0" smtClean="0">
                <a:latin typeface="Calibri" pitchFamily="34" charset="0"/>
                <a:cs typeface="Calibri" pitchFamily="34" charset="0"/>
              </a:rPr>
              <a:t>.</a:t>
            </a:r>
            <a:endParaRPr lang="en-US" dirty="0" smtClean="0">
              <a:solidFill>
                <a:schemeClr val="tx1"/>
              </a:solidFill>
              <a:latin typeface="Calibri" pitchFamily="34" charset="0"/>
              <a:cs typeface="Calibri" pitchFamily="34" charset="0"/>
            </a:endParaRPr>
          </a:p>
          <a:p>
            <a:pPr algn="just"/>
            <a:endParaRPr lang="en-US" dirty="0">
              <a:solidFill>
                <a:schemeClr val="tx1"/>
              </a:solidFill>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278418" y="508985"/>
            <a:ext cx="7130087" cy="508054"/>
          </a:xfrm>
          <a:prstGeom prst="rect">
            <a:avLst/>
          </a:prstGeom>
          <a:noFill/>
          <a:ln>
            <a:noFill/>
          </a:ln>
        </p:spPr>
        <p:txBody>
          <a:bodyPr spcFirstLastPara="1" wrap="square" lIns="91425" tIns="91425" rIns="91425" bIns="91425" anchor="t" anchorCtr="0">
            <a:noAutofit/>
          </a:bodyPr>
          <a:lstStyle/>
          <a:p>
            <a:pPr>
              <a:buSzPts val="1800"/>
            </a:pPr>
            <a:r>
              <a:rPr lang="en-GB" sz="2200" b="1" dirty="0" smtClean="0">
                <a:solidFill>
                  <a:srgbClr val="FF0000"/>
                </a:solidFill>
                <a:latin typeface="Calibri" pitchFamily="34" charset="0"/>
                <a:cs typeface="Calibri" pitchFamily="34" charset="0"/>
              </a:rPr>
              <a:t> </a:t>
            </a:r>
            <a:r>
              <a:rPr lang="en-US" sz="2200" b="1" dirty="0" smtClean="0">
                <a:solidFill>
                  <a:srgbClr val="FF0000"/>
                </a:solidFill>
                <a:latin typeface="Calibri" pitchFamily="34" charset="0"/>
                <a:cs typeface="Calibri" pitchFamily="34" charset="0"/>
              </a:rPr>
              <a:t>HARDY-WEINBERG PRINCIPLE</a:t>
            </a:r>
            <a:r>
              <a:rPr lang="en-GB" sz="2200" b="1" dirty="0" smtClean="0">
                <a:solidFill>
                  <a:srgbClr val="FF0000"/>
                </a:solidFill>
                <a:latin typeface="Calibri" pitchFamily="34" charset="0"/>
                <a:cs typeface="Calibri" pitchFamily="34" charset="0"/>
              </a:rPr>
              <a:t> </a:t>
            </a:r>
            <a:r>
              <a:rPr lang="en-GB" sz="2200" b="1" dirty="0" smtClean="0">
                <a:solidFill>
                  <a:srgbClr val="FF0000"/>
                </a:solidFill>
                <a:latin typeface="Calibri" pitchFamily="34" charset="0"/>
                <a:cs typeface="Calibri" pitchFamily="34" charset="0"/>
              </a:rPr>
              <a:t>:</a:t>
            </a:r>
          </a:p>
          <a:p>
            <a:pPr>
              <a:buSzPts val="1800"/>
            </a:pPr>
            <a:endParaRPr lang="en-GB" sz="1800" b="1" dirty="0" smtClean="0">
              <a:solidFill>
                <a:schemeClr val="tx1"/>
              </a:solidFill>
              <a:latin typeface="Calibri" pitchFamily="34" charset="0"/>
              <a:cs typeface="Calibri" pitchFamily="34" charset="0"/>
            </a:endParaRPr>
          </a:p>
          <a:p>
            <a:pPr>
              <a:buSzPts val="1800"/>
            </a:pPr>
            <a:endParaRPr lang="en-GB" sz="1800" b="1" dirty="0" smtClean="0">
              <a:solidFill>
                <a:schemeClr val="tx1"/>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7" name="TextBox 6"/>
          <p:cNvSpPr txBox="1"/>
          <p:nvPr/>
        </p:nvSpPr>
        <p:spPr>
          <a:xfrm>
            <a:off x="429207" y="1324946"/>
            <a:ext cx="8276253" cy="523220"/>
          </a:xfrm>
          <a:prstGeom prst="rect">
            <a:avLst/>
          </a:prstGeom>
          <a:noFill/>
        </p:spPr>
        <p:txBody>
          <a:bodyPr wrap="square" rtlCol="0">
            <a:spAutoFit/>
          </a:bodyPr>
          <a:lstStyle/>
          <a:p>
            <a:pPr lvl="0" algn="just" fontAlgn="base"/>
            <a:endParaRPr lang="en-US" dirty="0" smtClean="0">
              <a:latin typeface="Calibri" pitchFamily="34" charset="0"/>
              <a:cs typeface="Calibri" pitchFamily="34" charset="0"/>
            </a:endParaRPr>
          </a:p>
          <a:p>
            <a:pPr algn="just"/>
            <a:endParaRPr lang="en-US" dirty="0">
              <a:latin typeface="Calibri" pitchFamily="34" charset="0"/>
              <a:cs typeface="Calibri" pitchFamily="34" charset="0"/>
            </a:endParaRPr>
          </a:p>
        </p:txBody>
      </p:sp>
      <p:sp>
        <p:nvSpPr>
          <p:cNvPr id="8" name="TextBox 7"/>
          <p:cNvSpPr txBox="1"/>
          <p:nvPr/>
        </p:nvSpPr>
        <p:spPr>
          <a:xfrm>
            <a:off x="382555" y="1017037"/>
            <a:ext cx="8192278" cy="3970318"/>
          </a:xfrm>
          <a:prstGeom prst="rect">
            <a:avLst/>
          </a:prstGeom>
          <a:noFill/>
        </p:spPr>
        <p:txBody>
          <a:bodyPr wrap="square" rtlCol="0">
            <a:spAutoFit/>
          </a:bodyPr>
          <a:lstStyle/>
          <a:p>
            <a:pPr lvl="0" fontAlgn="base"/>
            <a:r>
              <a:rPr lang="en-US" dirty="0" smtClean="0">
                <a:latin typeface="Calibri" pitchFamily="34" charset="0"/>
                <a:cs typeface="Calibri" pitchFamily="34" charset="0"/>
              </a:rPr>
              <a:t>Hardy-Weinberg </a:t>
            </a:r>
            <a:r>
              <a:rPr lang="en-US" dirty="0" smtClean="0">
                <a:latin typeface="Calibri" pitchFamily="34" charset="0"/>
                <a:cs typeface="Calibri" pitchFamily="34" charset="0"/>
              </a:rPr>
              <a:t>equilibrium is affected </a:t>
            </a:r>
            <a:r>
              <a:rPr lang="en-US" dirty="0" smtClean="0">
                <a:latin typeface="Calibri" pitchFamily="34" charset="0"/>
                <a:cs typeface="Calibri" pitchFamily="34" charset="0"/>
              </a:rPr>
              <a:t>by :</a:t>
            </a:r>
            <a:endParaRPr lang="en-US" dirty="0" smtClean="0">
              <a:latin typeface="Calibri" pitchFamily="34" charset="0"/>
              <a:cs typeface="Calibri" pitchFamily="34" charset="0"/>
            </a:endParaRPr>
          </a:p>
          <a:p>
            <a:pPr lvl="0" fontAlgn="base">
              <a:buFont typeface="Arial" pitchFamily="34" charset="0"/>
              <a:buChar char="•"/>
            </a:pPr>
            <a:r>
              <a:rPr lang="en-US" dirty="0" smtClean="0">
                <a:latin typeface="Calibri" pitchFamily="34" charset="0"/>
                <a:cs typeface="Calibri" pitchFamily="34" charset="0"/>
              </a:rPr>
              <a:t>gene flow or gene </a:t>
            </a:r>
            <a:r>
              <a:rPr lang="en-US" dirty="0" smtClean="0">
                <a:latin typeface="Calibri" pitchFamily="34" charset="0"/>
                <a:cs typeface="Calibri" pitchFamily="34" charset="0"/>
              </a:rPr>
              <a:t>migration</a:t>
            </a:r>
          </a:p>
          <a:p>
            <a:pPr lvl="0" fontAlgn="base"/>
            <a:endParaRPr lang="en-US" dirty="0" smtClean="0">
              <a:latin typeface="Calibri" pitchFamily="34" charset="0"/>
              <a:cs typeface="Calibri" pitchFamily="34" charset="0"/>
            </a:endParaRPr>
          </a:p>
          <a:p>
            <a:pPr lvl="0" fontAlgn="base">
              <a:buFont typeface="Arial" pitchFamily="34" charset="0"/>
              <a:buChar char="•"/>
            </a:pPr>
            <a:r>
              <a:rPr lang="en-US" dirty="0" smtClean="0">
                <a:latin typeface="Calibri" pitchFamily="34" charset="0"/>
                <a:cs typeface="Calibri" pitchFamily="34" charset="0"/>
              </a:rPr>
              <a:t>genetic drift (changes occurring by chance</a:t>
            </a:r>
            <a:r>
              <a:rPr lang="en-US" dirty="0" smtClean="0">
                <a:latin typeface="Calibri" pitchFamily="34" charset="0"/>
                <a:cs typeface="Calibri" pitchFamily="34" charset="0"/>
              </a:rPr>
              <a:t>)</a:t>
            </a:r>
          </a:p>
          <a:p>
            <a:pPr lvl="0" fontAlgn="base"/>
            <a:endParaRPr lang="en-US" dirty="0" smtClean="0">
              <a:latin typeface="Calibri" pitchFamily="34" charset="0"/>
              <a:cs typeface="Calibri" pitchFamily="34" charset="0"/>
            </a:endParaRPr>
          </a:p>
          <a:p>
            <a:pPr lvl="0" fontAlgn="base">
              <a:buFont typeface="Arial" pitchFamily="34" charset="0"/>
              <a:buChar char="•"/>
            </a:pPr>
            <a:r>
              <a:rPr lang="en-US" dirty="0" smtClean="0">
                <a:latin typeface="Calibri" pitchFamily="34" charset="0"/>
                <a:cs typeface="Calibri" pitchFamily="34" charset="0"/>
              </a:rPr>
              <a:t>Mutation</a:t>
            </a:r>
          </a:p>
          <a:p>
            <a:pPr lvl="0" fontAlgn="base"/>
            <a:endParaRPr lang="en-US" dirty="0" smtClean="0">
              <a:latin typeface="Calibri" pitchFamily="34" charset="0"/>
              <a:cs typeface="Calibri" pitchFamily="34" charset="0"/>
            </a:endParaRPr>
          </a:p>
          <a:p>
            <a:pPr lvl="0" fontAlgn="base">
              <a:buFont typeface="Arial" pitchFamily="34" charset="0"/>
              <a:buChar char="•"/>
            </a:pPr>
            <a:r>
              <a:rPr lang="en-US" dirty="0" smtClean="0">
                <a:latin typeface="Calibri" pitchFamily="34" charset="0"/>
                <a:cs typeface="Calibri" pitchFamily="34" charset="0"/>
              </a:rPr>
              <a:t>genetic </a:t>
            </a:r>
            <a:r>
              <a:rPr lang="en-US" dirty="0" smtClean="0">
                <a:latin typeface="Calibri" pitchFamily="34" charset="0"/>
                <a:cs typeface="Calibri" pitchFamily="34" charset="0"/>
              </a:rPr>
              <a:t>recombination</a:t>
            </a:r>
          </a:p>
          <a:p>
            <a:pPr lvl="0" fontAlgn="base"/>
            <a:endParaRPr lang="en-US" dirty="0" smtClean="0">
              <a:latin typeface="Calibri" pitchFamily="34" charset="0"/>
              <a:cs typeface="Calibri" pitchFamily="34" charset="0"/>
            </a:endParaRPr>
          </a:p>
          <a:p>
            <a:pPr lvl="0" fontAlgn="base">
              <a:buFont typeface="Arial" pitchFamily="34" charset="0"/>
              <a:buChar char="•"/>
            </a:pPr>
            <a:r>
              <a:rPr lang="en-US" dirty="0" smtClean="0">
                <a:latin typeface="Calibri" pitchFamily="34" charset="0"/>
                <a:cs typeface="Calibri" pitchFamily="34" charset="0"/>
              </a:rPr>
              <a:t>natural </a:t>
            </a:r>
            <a:r>
              <a:rPr lang="en-US" dirty="0" smtClean="0">
                <a:latin typeface="Calibri" pitchFamily="34" charset="0"/>
                <a:cs typeface="Calibri" pitchFamily="34" charset="0"/>
              </a:rPr>
              <a:t>selection</a:t>
            </a:r>
          </a:p>
          <a:p>
            <a:pPr lvl="0" fontAlgn="base">
              <a:buFont typeface="Arial" pitchFamily="34" charset="0"/>
              <a:buChar char="•"/>
            </a:pPr>
            <a:endParaRPr lang="en-US" dirty="0" smtClean="0">
              <a:latin typeface="Calibri" pitchFamily="34" charset="0"/>
              <a:cs typeface="Calibri" pitchFamily="34" charset="0"/>
            </a:endParaRPr>
          </a:p>
          <a:p>
            <a:pPr lvl="0" fontAlgn="base"/>
            <a:r>
              <a:rPr lang="en-US" dirty="0" smtClean="0">
                <a:latin typeface="Calibri" pitchFamily="34" charset="0"/>
                <a:cs typeface="Calibri" pitchFamily="34" charset="0"/>
              </a:rPr>
              <a:t>Sometimes, the change in allele frequency is so prominent in the new sample of population that they become a different species and the original drifted population becomes the founder. This effect is called founder effect.</a:t>
            </a:r>
          </a:p>
          <a:p>
            <a:r>
              <a:rPr lang="en-US" dirty="0" smtClean="0">
                <a:latin typeface="Calibri" pitchFamily="34" charset="0"/>
                <a:cs typeface="Calibri" pitchFamily="34" charset="0"/>
              </a:rPr>
              <a:t>The advantageous mutations that help in natural selection over the generations give rise to new phenotypes and result in speciation</a:t>
            </a:r>
          </a:p>
          <a:p>
            <a:pPr algn="just"/>
            <a:endParaRPr lang="en-US" dirty="0" smtClean="0">
              <a:solidFill>
                <a:schemeClr val="tx1"/>
              </a:solidFill>
              <a:latin typeface="Calibri" pitchFamily="34" charset="0"/>
              <a:cs typeface="Calibri" pitchFamily="34" charset="0"/>
            </a:endParaRPr>
          </a:p>
          <a:p>
            <a:pPr algn="just"/>
            <a:endParaRPr lang="en-US" dirty="0">
              <a:solidFill>
                <a:schemeClr val="tx1"/>
              </a:solidFill>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325071" y="788902"/>
            <a:ext cx="7130087" cy="508054"/>
          </a:xfrm>
          <a:prstGeom prst="rect">
            <a:avLst/>
          </a:prstGeom>
          <a:noFill/>
          <a:ln>
            <a:noFill/>
          </a:ln>
        </p:spPr>
        <p:txBody>
          <a:bodyPr spcFirstLastPara="1" wrap="square" lIns="91425" tIns="91425" rIns="91425" bIns="91425" anchor="t" anchorCtr="0">
            <a:noAutofit/>
          </a:bodyPr>
          <a:lstStyle/>
          <a:p>
            <a:pPr>
              <a:buSzPts val="1800"/>
            </a:pPr>
            <a:r>
              <a:rPr lang="en-GB" sz="2200" b="1" dirty="0" smtClean="0">
                <a:solidFill>
                  <a:srgbClr val="FF0000"/>
                </a:solidFill>
                <a:latin typeface="Calibri" pitchFamily="34" charset="0"/>
                <a:cs typeface="Calibri" pitchFamily="34" charset="0"/>
              </a:rPr>
              <a:t> </a:t>
            </a:r>
            <a:r>
              <a:rPr lang="en-US" sz="2200" b="1" dirty="0" smtClean="0">
                <a:solidFill>
                  <a:srgbClr val="FF0000"/>
                </a:solidFill>
                <a:latin typeface="Calibri" pitchFamily="34" charset="0"/>
                <a:cs typeface="Calibri" pitchFamily="34" charset="0"/>
              </a:rPr>
              <a:t>OPERATION OF NATURAL SELECTION</a:t>
            </a:r>
            <a:r>
              <a:rPr lang="en-GB" sz="2200" b="1" dirty="0" smtClean="0">
                <a:solidFill>
                  <a:srgbClr val="FF0000"/>
                </a:solidFill>
                <a:latin typeface="Calibri" pitchFamily="34" charset="0"/>
                <a:cs typeface="Calibri" pitchFamily="34" charset="0"/>
              </a:rPr>
              <a:t> </a:t>
            </a:r>
            <a:r>
              <a:rPr lang="en-GB" sz="2200" b="1" dirty="0" smtClean="0">
                <a:solidFill>
                  <a:srgbClr val="FF0000"/>
                </a:solidFill>
                <a:latin typeface="Calibri" pitchFamily="34" charset="0"/>
                <a:cs typeface="Calibri" pitchFamily="34" charset="0"/>
              </a:rPr>
              <a:t>:</a:t>
            </a:r>
          </a:p>
          <a:p>
            <a:pPr>
              <a:buSzPts val="1800"/>
            </a:pPr>
            <a:endParaRPr lang="en-GB" sz="1800" b="1" dirty="0" smtClean="0">
              <a:solidFill>
                <a:schemeClr val="tx1"/>
              </a:solidFill>
              <a:latin typeface="Calibri" pitchFamily="34" charset="0"/>
              <a:cs typeface="Calibri" pitchFamily="34" charset="0"/>
            </a:endParaRPr>
          </a:p>
          <a:p>
            <a:pPr>
              <a:buSzPts val="1800"/>
            </a:pPr>
            <a:endParaRPr lang="en-GB" sz="1800" b="1" dirty="0" smtClean="0">
              <a:solidFill>
                <a:schemeClr val="tx1"/>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8" name="TextBox 7"/>
          <p:cNvSpPr txBox="1"/>
          <p:nvPr/>
        </p:nvSpPr>
        <p:spPr>
          <a:xfrm>
            <a:off x="382555" y="1017037"/>
            <a:ext cx="8192278" cy="523220"/>
          </a:xfrm>
          <a:prstGeom prst="rect">
            <a:avLst/>
          </a:prstGeom>
          <a:noFill/>
        </p:spPr>
        <p:txBody>
          <a:bodyPr wrap="square" rtlCol="0">
            <a:spAutoFit/>
          </a:bodyPr>
          <a:lstStyle/>
          <a:p>
            <a:pPr algn="just"/>
            <a:endParaRPr lang="en-US" dirty="0" smtClean="0">
              <a:solidFill>
                <a:schemeClr val="tx1"/>
              </a:solidFill>
              <a:latin typeface="Calibri" pitchFamily="34" charset="0"/>
              <a:cs typeface="Calibri" pitchFamily="34" charset="0"/>
            </a:endParaRPr>
          </a:p>
          <a:p>
            <a:pPr algn="just"/>
            <a:endParaRPr lang="en-US" dirty="0">
              <a:solidFill>
                <a:schemeClr val="tx1"/>
              </a:solidFill>
              <a:latin typeface="Calibri" pitchFamily="34" charset="0"/>
              <a:cs typeface="Calibri" pitchFamily="34" charset="0"/>
            </a:endParaRPr>
          </a:p>
        </p:txBody>
      </p:sp>
      <p:sp>
        <p:nvSpPr>
          <p:cNvPr id="10" name="Rectangle 9"/>
          <p:cNvSpPr/>
          <p:nvPr/>
        </p:nvSpPr>
        <p:spPr>
          <a:xfrm>
            <a:off x="391885" y="1324948"/>
            <a:ext cx="8052317" cy="2893100"/>
          </a:xfrm>
          <a:prstGeom prst="rect">
            <a:avLst/>
          </a:prstGeom>
        </p:spPr>
        <p:txBody>
          <a:bodyPr wrap="square">
            <a:spAutoFit/>
          </a:bodyPr>
          <a:lstStyle/>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Natural </a:t>
            </a:r>
            <a:r>
              <a:rPr lang="en-US" dirty="0" smtClean="0">
                <a:latin typeface="Calibri" pitchFamily="34" charset="0"/>
                <a:cs typeface="Calibri" pitchFamily="34" charset="0"/>
              </a:rPr>
              <a:t>selection is a process in which heritable variations </a:t>
            </a:r>
            <a:r>
              <a:rPr lang="en-US" dirty="0" smtClean="0">
                <a:latin typeface="Calibri" pitchFamily="34" charset="0"/>
                <a:cs typeface="Calibri" pitchFamily="34" charset="0"/>
              </a:rPr>
              <a:t>enabling </a:t>
            </a:r>
            <a:r>
              <a:rPr lang="en-US" dirty="0" smtClean="0">
                <a:latin typeface="Calibri" pitchFamily="34" charset="0"/>
                <a:cs typeface="Calibri" pitchFamily="34" charset="0"/>
              </a:rPr>
              <a:t>better survival are </a:t>
            </a:r>
            <a:r>
              <a:rPr lang="en-US" dirty="0" smtClean="0">
                <a:latin typeface="Calibri" pitchFamily="34" charset="0"/>
                <a:cs typeface="Calibri" pitchFamily="34" charset="0"/>
              </a:rPr>
              <a:t>enabled </a:t>
            </a:r>
            <a:r>
              <a:rPr lang="en-US" dirty="0" smtClean="0">
                <a:latin typeface="Calibri" pitchFamily="34" charset="0"/>
                <a:cs typeface="Calibri" pitchFamily="34" charset="0"/>
              </a:rPr>
              <a:t>to </a:t>
            </a:r>
            <a:r>
              <a:rPr lang="en-US" dirty="0" smtClean="0">
                <a:latin typeface="Calibri" pitchFamily="34" charset="0"/>
                <a:cs typeface="Calibri" pitchFamily="34" charset="0"/>
              </a:rPr>
              <a:t>reproduce and leave </a:t>
            </a:r>
            <a:r>
              <a:rPr lang="en-US" dirty="0" smtClean="0">
                <a:latin typeface="Calibri" pitchFamily="34" charset="0"/>
                <a:cs typeface="Calibri" pitchFamily="34" charset="0"/>
              </a:rPr>
              <a:t>greater </a:t>
            </a:r>
            <a:r>
              <a:rPr lang="en-US" dirty="0" smtClean="0">
                <a:latin typeface="Calibri" pitchFamily="34" charset="0"/>
                <a:cs typeface="Calibri" pitchFamily="34" charset="0"/>
              </a:rPr>
              <a:t>number </a:t>
            </a:r>
            <a:r>
              <a:rPr lang="en-US" dirty="0" smtClean="0">
                <a:latin typeface="Calibri" pitchFamily="34" charset="0"/>
                <a:cs typeface="Calibri" pitchFamily="34" charset="0"/>
              </a:rPr>
              <a:t>of </a:t>
            </a:r>
            <a:r>
              <a:rPr lang="en-US" dirty="0" smtClean="0">
                <a:latin typeface="Calibri" pitchFamily="34" charset="0"/>
                <a:cs typeface="Calibri" pitchFamily="34" charset="0"/>
              </a:rPr>
              <a:t>progeny.</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 coupled </a:t>
            </a:r>
            <a:r>
              <a:rPr lang="en-US" dirty="0" smtClean="0">
                <a:latin typeface="Calibri" pitchFamily="34" charset="0"/>
                <a:cs typeface="Calibri" pitchFamily="34" charset="0"/>
              </a:rPr>
              <a:t>to enhance reproductive </a:t>
            </a:r>
            <a:r>
              <a:rPr lang="en-US" dirty="0" smtClean="0">
                <a:latin typeface="Calibri" pitchFamily="34" charset="0"/>
                <a:cs typeface="Calibri" pitchFamily="34" charset="0"/>
              </a:rPr>
              <a:t>success natural </a:t>
            </a:r>
            <a:r>
              <a:rPr lang="en-US" dirty="0" smtClean="0">
                <a:latin typeface="Calibri" pitchFamily="34" charset="0"/>
                <a:cs typeface="Calibri" pitchFamily="34" charset="0"/>
              </a:rPr>
              <a:t>selection </a:t>
            </a:r>
            <a:r>
              <a:rPr lang="en-US" dirty="0" smtClean="0">
                <a:latin typeface="Calibri" pitchFamily="34" charset="0"/>
                <a:cs typeface="Calibri" pitchFamily="34" charset="0"/>
              </a:rPr>
              <a:t>makes </a:t>
            </a:r>
            <a:r>
              <a:rPr lang="en-US" dirty="0" smtClean="0">
                <a:latin typeface="Calibri" pitchFamily="34" charset="0"/>
                <a:cs typeface="Calibri" pitchFamily="34" charset="0"/>
              </a:rPr>
              <a:t>it look like different population. </a:t>
            </a:r>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Natural </a:t>
            </a:r>
            <a:r>
              <a:rPr lang="en-US" dirty="0" smtClean="0">
                <a:latin typeface="Calibri" pitchFamily="34" charset="0"/>
                <a:cs typeface="Calibri" pitchFamily="34" charset="0"/>
              </a:rPr>
              <a:t>selection </a:t>
            </a:r>
            <a:r>
              <a:rPr lang="en-US" dirty="0" smtClean="0">
                <a:latin typeface="Calibri" pitchFamily="34" charset="0"/>
                <a:cs typeface="Calibri" pitchFamily="34" charset="0"/>
              </a:rPr>
              <a:t>can </a:t>
            </a:r>
            <a:r>
              <a:rPr lang="en-US" dirty="0" smtClean="0">
                <a:latin typeface="Calibri" pitchFamily="34" charset="0"/>
                <a:cs typeface="Calibri" pitchFamily="34" charset="0"/>
              </a:rPr>
              <a:t>lead to </a:t>
            </a:r>
            <a:r>
              <a:rPr lang="en-US" dirty="0" smtClean="0">
                <a:latin typeface="Calibri" pitchFamily="34" charset="0"/>
                <a:cs typeface="Calibri" pitchFamily="34" charset="0"/>
              </a:rPr>
              <a:t>:</a:t>
            </a:r>
          </a:p>
          <a:p>
            <a:pPr algn="just"/>
            <a:r>
              <a:rPr lang="en-US" dirty="0" smtClean="0">
                <a:latin typeface="Calibri" pitchFamily="34" charset="0"/>
                <a:cs typeface="Calibri" pitchFamily="34" charset="0"/>
              </a:rPr>
              <a:t>Stabilization - in </a:t>
            </a:r>
            <a:r>
              <a:rPr lang="en-US" dirty="0" smtClean="0">
                <a:latin typeface="Calibri" pitchFamily="34" charset="0"/>
                <a:cs typeface="Calibri" pitchFamily="34" charset="0"/>
              </a:rPr>
              <a:t>which m</a:t>
            </a:r>
            <a:r>
              <a:rPr lang="en-US" dirty="0" smtClean="0">
                <a:latin typeface="Calibri" pitchFamily="34" charset="0"/>
                <a:cs typeface="Calibri" pitchFamily="34" charset="0"/>
              </a:rPr>
              <a:t>ore </a:t>
            </a:r>
            <a:r>
              <a:rPr lang="en-US" dirty="0" smtClean="0">
                <a:latin typeface="Calibri" pitchFamily="34" charset="0"/>
                <a:cs typeface="Calibri" pitchFamily="34" charset="0"/>
              </a:rPr>
              <a:t>individuals acquire </a:t>
            </a:r>
            <a:r>
              <a:rPr lang="en-US" dirty="0" smtClean="0">
                <a:latin typeface="Calibri" pitchFamily="34" charset="0"/>
                <a:cs typeface="Calibri" pitchFamily="34" charset="0"/>
              </a:rPr>
              <a:t>mean character value. </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Directional </a:t>
            </a:r>
            <a:r>
              <a:rPr lang="en-US" dirty="0" smtClean="0">
                <a:latin typeface="Calibri" pitchFamily="34" charset="0"/>
                <a:cs typeface="Calibri" pitchFamily="34" charset="0"/>
              </a:rPr>
              <a:t>change </a:t>
            </a:r>
            <a:r>
              <a:rPr lang="en-US" dirty="0" smtClean="0">
                <a:latin typeface="Calibri" pitchFamily="34" charset="0"/>
                <a:cs typeface="Calibri" pitchFamily="34" charset="0"/>
              </a:rPr>
              <a:t>- more individuals </a:t>
            </a:r>
            <a:r>
              <a:rPr lang="en-US" dirty="0" smtClean="0">
                <a:latin typeface="Calibri" pitchFamily="34" charset="0"/>
                <a:cs typeface="Calibri" pitchFamily="34" charset="0"/>
              </a:rPr>
              <a:t>acquire value </a:t>
            </a:r>
            <a:r>
              <a:rPr lang="en-US" dirty="0" smtClean="0">
                <a:latin typeface="Calibri" pitchFamily="34" charset="0"/>
                <a:cs typeface="Calibri" pitchFamily="34" charset="0"/>
              </a:rPr>
              <a:t>other than the </a:t>
            </a:r>
            <a:r>
              <a:rPr lang="en-US" dirty="0" smtClean="0">
                <a:latin typeface="Calibri" pitchFamily="34" charset="0"/>
                <a:cs typeface="Calibri" pitchFamily="34" charset="0"/>
              </a:rPr>
              <a:t>mean character </a:t>
            </a:r>
            <a:r>
              <a:rPr lang="en-US" dirty="0" smtClean="0">
                <a:latin typeface="Calibri" pitchFamily="34" charset="0"/>
                <a:cs typeface="Calibri" pitchFamily="34" charset="0"/>
              </a:rPr>
              <a:t>value.</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Disruption - more </a:t>
            </a:r>
            <a:r>
              <a:rPr lang="en-US" dirty="0" smtClean="0">
                <a:latin typeface="Calibri" pitchFamily="34" charset="0"/>
                <a:cs typeface="Calibri" pitchFamily="34" charset="0"/>
              </a:rPr>
              <a:t>individuals acquire peripheral character value at both ends of the </a:t>
            </a:r>
            <a:r>
              <a:rPr lang="en-US" dirty="0" smtClean="0">
                <a:latin typeface="Calibri" pitchFamily="34" charset="0"/>
                <a:cs typeface="Calibri" pitchFamily="34" charset="0"/>
              </a:rPr>
              <a:t>distribution curve. </a:t>
            </a:r>
          </a:p>
          <a:p>
            <a:pPr algn="just"/>
            <a:endParaRPr lang="en-US" dirty="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7" name="Picture 6"/>
          <p:cNvPicPr/>
          <p:nvPr/>
        </p:nvPicPr>
        <p:blipFill>
          <a:blip r:embed="rId3"/>
          <a:srcRect/>
          <a:stretch>
            <a:fillRect/>
          </a:stretch>
        </p:blipFill>
        <p:spPr bwMode="auto">
          <a:xfrm>
            <a:off x="550506" y="877077"/>
            <a:ext cx="7259215" cy="3862873"/>
          </a:xfrm>
          <a:prstGeom prst="rect">
            <a:avLst/>
          </a:prstGeom>
          <a:noFill/>
          <a:ln w="9525">
            <a:noFill/>
            <a:miter lim="800000"/>
            <a:headEnd/>
            <a:tailEnd/>
          </a:ln>
        </p:spPr>
      </p:pic>
      <p:pic>
        <p:nvPicPr>
          <p:cNvPr id="62" name="Google Shape;62;p14"/>
          <p:cNvPicPr preferRelativeResize="0"/>
          <p:nvPr/>
        </p:nvPicPr>
        <p:blipFill rotWithShape="1">
          <a:blip r:embed="rId4">
            <a:alphaModFix/>
          </a:blip>
          <a:srcRect/>
          <a:stretch/>
        </p:blipFill>
        <p:spPr>
          <a:xfrm>
            <a:off x="8218350" y="0"/>
            <a:ext cx="925650" cy="925650"/>
          </a:xfrm>
          <a:prstGeom prst="rect">
            <a:avLst/>
          </a:prstGeom>
          <a:noFill/>
          <a:ln>
            <a:noFill/>
          </a:ln>
        </p:spPr>
      </p:pic>
      <p:sp>
        <p:nvSpPr>
          <p:cNvPr id="63" name="Google Shape;63;p14"/>
          <p:cNvSpPr txBox="1"/>
          <p:nvPr/>
        </p:nvSpPr>
        <p:spPr>
          <a:xfrm>
            <a:off x="306410" y="341032"/>
            <a:ext cx="7130087" cy="508054"/>
          </a:xfrm>
          <a:prstGeom prst="rect">
            <a:avLst/>
          </a:prstGeom>
          <a:noFill/>
          <a:ln>
            <a:noFill/>
          </a:ln>
        </p:spPr>
        <p:txBody>
          <a:bodyPr spcFirstLastPara="1" wrap="square" lIns="91425" tIns="91425" rIns="91425" bIns="91425" anchor="t" anchorCtr="0">
            <a:noAutofit/>
          </a:bodyPr>
          <a:lstStyle/>
          <a:p>
            <a:pPr>
              <a:buSzPts val="1800"/>
            </a:pPr>
            <a:r>
              <a:rPr lang="en-GB" sz="2200" b="1" dirty="0" smtClean="0">
                <a:solidFill>
                  <a:srgbClr val="FF0000"/>
                </a:solidFill>
                <a:latin typeface="Calibri" pitchFamily="34" charset="0"/>
                <a:cs typeface="Calibri" pitchFamily="34" charset="0"/>
              </a:rPr>
              <a:t> </a:t>
            </a:r>
            <a:r>
              <a:rPr lang="en-US" sz="2200" b="1" dirty="0" smtClean="0">
                <a:solidFill>
                  <a:srgbClr val="FF0000"/>
                </a:solidFill>
                <a:latin typeface="Calibri" pitchFamily="34" charset="0"/>
                <a:cs typeface="Calibri" pitchFamily="34" charset="0"/>
              </a:rPr>
              <a:t>OPERATION OF NATURAL SELECTION</a:t>
            </a:r>
            <a:r>
              <a:rPr lang="en-GB" sz="2200" b="1" dirty="0" smtClean="0">
                <a:solidFill>
                  <a:srgbClr val="FF0000"/>
                </a:solidFill>
                <a:latin typeface="Calibri" pitchFamily="34" charset="0"/>
                <a:cs typeface="Calibri" pitchFamily="34" charset="0"/>
              </a:rPr>
              <a:t> </a:t>
            </a:r>
            <a:r>
              <a:rPr lang="en-GB" sz="2200" b="1" dirty="0" smtClean="0">
                <a:solidFill>
                  <a:srgbClr val="FF0000"/>
                </a:solidFill>
                <a:latin typeface="Calibri" pitchFamily="34" charset="0"/>
                <a:cs typeface="Calibri" pitchFamily="34" charset="0"/>
              </a:rPr>
              <a:t>:</a:t>
            </a:r>
          </a:p>
          <a:p>
            <a:pPr>
              <a:buSzPts val="1800"/>
            </a:pPr>
            <a:endParaRPr lang="en-GB" sz="1800" b="1" dirty="0" smtClean="0">
              <a:solidFill>
                <a:schemeClr val="tx1"/>
              </a:solidFill>
              <a:latin typeface="Calibri" pitchFamily="34" charset="0"/>
              <a:cs typeface="Calibri" pitchFamily="34" charset="0"/>
            </a:endParaRPr>
          </a:p>
          <a:p>
            <a:pPr>
              <a:buSzPts val="1800"/>
            </a:pPr>
            <a:endParaRPr lang="en-GB" sz="1800" b="1" dirty="0" smtClean="0">
              <a:solidFill>
                <a:schemeClr val="tx1"/>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8" name="TextBox 7"/>
          <p:cNvSpPr txBox="1"/>
          <p:nvPr/>
        </p:nvSpPr>
        <p:spPr>
          <a:xfrm>
            <a:off x="382555" y="1017037"/>
            <a:ext cx="8192278" cy="523220"/>
          </a:xfrm>
          <a:prstGeom prst="rect">
            <a:avLst/>
          </a:prstGeom>
          <a:noFill/>
        </p:spPr>
        <p:txBody>
          <a:bodyPr wrap="square" rtlCol="0">
            <a:spAutoFit/>
          </a:bodyPr>
          <a:lstStyle/>
          <a:p>
            <a:pPr algn="just"/>
            <a:endParaRPr lang="en-US" dirty="0" smtClean="0">
              <a:solidFill>
                <a:schemeClr val="tx1"/>
              </a:solidFill>
              <a:latin typeface="Calibri" pitchFamily="34" charset="0"/>
              <a:cs typeface="Calibri" pitchFamily="34" charset="0"/>
            </a:endParaRPr>
          </a:p>
          <a:p>
            <a:pPr algn="just"/>
            <a:endParaRPr lang="en-US" dirty="0">
              <a:solidFill>
                <a:schemeClr val="tx1"/>
              </a:solidFill>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8350" y="150490"/>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3626</TotalTime>
  <Words>747</Words>
  <Application>Microsoft Office PowerPoint</Application>
  <PresentationFormat>On-screen Show (16:9)</PresentationFormat>
  <Paragraphs>118</Paragraphs>
  <Slides>9</Slides>
  <Notes>9</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Simple Light</vt:lpstr>
      <vt:lpstr>Slide 1</vt:lpstr>
      <vt:lpstr>Slide 2</vt:lpstr>
      <vt:lpstr>Slide 3</vt:lpstr>
      <vt:lpstr>Slide 4</vt:lpstr>
      <vt:lpstr>Slide 5</vt:lpstr>
      <vt:lpstr>Slide 6</vt:lpstr>
      <vt:lpstr>Slide 7</vt:lpstr>
      <vt:lpstr>Slide 8</vt:lpstr>
      <vt:lpstr>Slide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377</cp:revision>
  <dcterms:modified xsi:type="dcterms:W3CDTF">2020-07-21T20:12:31Z</dcterms:modified>
</cp:coreProperties>
</file>