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98" r:id="rId3"/>
    <p:sldId id="300" r:id="rId4"/>
    <p:sldId id="302" r:id="rId5"/>
    <p:sldId id="294" r:id="rId6"/>
    <p:sldId id="299" r:id="rId7"/>
    <p:sldId id="295" r:id="rId8"/>
    <p:sldId id="301"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gif"/></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58620" y="1233125"/>
            <a:ext cx="8705462" cy="1332793"/>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FF0000"/>
                </a:solidFill>
                <a:latin typeface="Calibri"/>
                <a:ea typeface="Calibri"/>
                <a:cs typeface="Calibri"/>
                <a:sym typeface="Calibri"/>
              </a:rPr>
              <a:t>PROCESS OF TRANSCRIPTION &amp; TYPES OF RNA</a:t>
            </a:r>
          </a:p>
          <a:p>
            <a:pPr lvl="0" algn="ctr">
              <a:buSzPts val="3100"/>
            </a:pPr>
            <a:r>
              <a:rPr lang="en-US" sz="2500" b="1" dirty="0" smtClean="0">
                <a:latin typeface="Calibri" pitchFamily="34" charset="0"/>
                <a:cs typeface="Calibri" pitchFamily="34" charset="0"/>
              </a:rPr>
              <a:t>MECHANISM OF TRANSCRIPTION IN PROKARYOTES &amp;                       	EUKARYOTES , POST TRANSCRIPTIONAL CHANGE </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06</a:t>
            </a:r>
          </a:p>
          <a:p>
            <a:pPr marL="0" lvl="0" indent="0" algn="l" rtl="0">
              <a:spcBef>
                <a:spcPts val="0"/>
              </a:spcBef>
              <a:spcAft>
                <a:spcPts val="0"/>
              </a:spcAft>
              <a:buNone/>
            </a:pPr>
            <a:r>
              <a:rPr lang="en" b="1" dirty="0" smtClean="0"/>
              <a:t>CHAPTER </a:t>
            </a:r>
            <a:r>
              <a:rPr lang="en" b="1" dirty="0"/>
              <a:t>NAME </a:t>
            </a:r>
            <a:r>
              <a:rPr lang="en" b="1" dirty="0" smtClean="0"/>
              <a:t>: MOLECULAR BASIS OF INHERITANCE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9717" y="387686"/>
            <a:ext cx="7130087" cy="759979"/>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PROCESS OF TRANSCRIPTION :</a:t>
            </a:r>
          </a:p>
          <a:p>
            <a:pPr>
              <a:buSzPts val="1800"/>
            </a:pPr>
            <a:r>
              <a:rPr lang="en-GB" sz="1800" b="1" dirty="0" smtClean="0">
                <a:solidFill>
                  <a:schemeClr val="tx1"/>
                </a:solidFill>
                <a:latin typeface="Calibri" pitchFamily="34" charset="0"/>
                <a:cs typeface="Calibri" pitchFamily="34" charset="0"/>
              </a:rPr>
              <a:t>TRANSCRIPTION IN PROKARYOTES: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01216" y="1101013"/>
            <a:ext cx="8378890" cy="3754874"/>
          </a:xfrm>
          <a:prstGeom prst="rect">
            <a:avLst/>
          </a:prstGeom>
          <a:noFill/>
        </p:spPr>
        <p:txBody>
          <a:bodyPr wrap="square" rtlCol="0">
            <a:spAutoFit/>
          </a:bodyPr>
          <a:lstStyle/>
          <a:p>
            <a:pPr algn="just"/>
            <a:r>
              <a:rPr lang="en-US" dirty="0" smtClean="0">
                <a:latin typeface="Calibri" pitchFamily="34" charset="0"/>
                <a:cs typeface="Calibri" pitchFamily="34" charset="0"/>
              </a:rPr>
              <a:t>STEP 3 : TERMINATION:</a:t>
            </a:r>
          </a:p>
          <a:p>
            <a:pPr algn="just"/>
            <a:r>
              <a:rPr lang="en-US" dirty="0" smtClean="0">
                <a:latin typeface="Calibri" pitchFamily="34" charset="0"/>
                <a:cs typeface="Calibri" pitchFamily="34" charset="0"/>
              </a:rPr>
              <a:t>In case of prokaryotes two types termination process is found.</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 </a:t>
            </a:r>
            <a:r>
              <a:rPr lang="en-US" dirty="0" smtClean="0">
                <a:latin typeface="Calibri" pitchFamily="34" charset="0"/>
                <a:cs typeface="Calibri" pitchFamily="34" charset="0"/>
              </a:rPr>
              <a:t>RHO DEPENDENT TERMINATION :</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When the RNA polymerase reaches the terminator site, a specific protein termination-factor-Rho (p) terminates the transcription. Rho disrupts the complex of newly formed RNA from template DNA by acting as helicase in an energy dependent manner.</a:t>
            </a:r>
          </a:p>
          <a:p>
            <a:pPr algn="just"/>
            <a:r>
              <a:rPr lang="en-US" dirty="0" smtClean="0">
                <a:latin typeface="Calibri" pitchFamily="34" charset="0"/>
                <a:cs typeface="Calibri" pitchFamily="34" charset="0"/>
              </a:rPr>
              <a:t> Association with these factors alter the specificity of the RNA polymerase to terminate the process.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 </a:t>
            </a:r>
            <a:r>
              <a:rPr lang="en-US" dirty="0" smtClean="0">
                <a:latin typeface="Calibri" pitchFamily="34" charset="0"/>
                <a:cs typeface="Calibri" pitchFamily="34" charset="0"/>
              </a:rPr>
              <a:t>RHO INDEPENDENT TERMINATION :</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this mechanism the mRNA contains a sequence that can base-pair with itself forming stem loop structure ,which ultimately weakens the RNA-DNA duplex and allow the newly formed RNA to dissociate from the complex</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In bacteria, since the mRNA does not require any processing to become active and also since transcription and translation take place in the same compartment, many times the translation can begin much before the mRNA is fully transcribed. Consequently, the transcription and translation can be coupled in bacteria.</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192277" y="0"/>
            <a:ext cx="839756" cy="774441"/>
          </a:xfrm>
          <a:prstGeom prst="rect">
            <a:avLst/>
          </a:prstGeom>
          <a:noFill/>
          <a:ln>
            <a:noFill/>
          </a:ln>
        </p:spPr>
      </p:pic>
      <p:sp>
        <p:nvSpPr>
          <p:cNvPr id="63" name="Google Shape;63;p14"/>
          <p:cNvSpPr txBox="1"/>
          <p:nvPr/>
        </p:nvSpPr>
        <p:spPr>
          <a:xfrm>
            <a:off x="409046" y="369027"/>
            <a:ext cx="7624611" cy="56403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SHOWING TERMINATION OF TRANSCRIPTION:</a:t>
            </a: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7" name="TextBox 6"/>
          <p:cNvSpPr txBox="1"/>
          <p:nvPr/>
        </p:nvSpPr>
        <p:spPr>
          <a:xfrm>
            <a:off x="569167" y="849086"/>
            <a:ext cx="8080311" cy="307777"/>
          </a:xfrm>
          <a:prstGeom prst="rect">
            <a:avLst/>
          </a:prstGeom>
          <a:noFill/>
        </p:spPr>
        <p:txBody>
          <a:bodyPr wrap="square" rtlCol="0">
            <a:spAutoFit/>
          </a:bodyPr>
          <a:lstStyle/>
          <a:p>
            <a:endParaRPr lang="en-US" dirty="0"/>
          </a:p>
        </p:txBody>
      </p:sp>
      <p:sp>
        <p:nvSpPr>
          <p:cNvPr id="6" name="TextBox 5"/>
          <p:cNvSpPr txBox="1"/>
          <p:nvPr/>
        </p:nvSpPr>
        <p:spPr>
          <a:xfrm>
            <a:off x="513184" y="783771"/>
            <a:ext cx="7940351" cy="307777"/>
          </a:xfrm>
          <a:prstGeom prst="rect">
            <a:avLst/>
          </a:prstGeom>
          <a:noFill/>
        </p:spPr>
        <p:txBody>
          <a:bodyPr wrap="square" rtlCol="0">
            <a:spAutoFit/>
          </a:bodyPr>
          <a:lstStyle/>
          <a:p>
            <a:endParaRPr lang="en-US" dirty="0"/>
          </a:p>
        </p:txBody>
      </p:sp>
      <p:pic>
        <p:nvPicPr>
          <p:cNvPr id="2050" name="Picture 2" descr="C:\Users\User\Pictures\biology images\termination.jpg"/>
          <p:cNvPicPr>
            <a:picLocks noChangeAspect="1" noChangeArrowheads="1"/>
          </p:cNvPicPr>
          <p:nvPr/>
        </p:nvPicPr>
        <p:blipFill>
          <a:blip r:embed="rId4"/>
          <a:srcRect/>
          <a:stretch>
            <a:fillRect/>
          </a:stretch>
        </p:blipFill>
        <p:spPr bwMode="auto">
          <a:xfrm>
            <a:off x="653142" y="987555"/>
            <a:ext cx="7623111" cy="376555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192277" y="0"/>
            <a:ext cx="839756" cy="774441"/>
          </a:xfrm>
          <a:prstGeom prst="rect">
            <a:avLst/>
          </a:prstGeom>
          <a:noFill/>
          <a:ln>
            <a:noFill/>
          </a:ln>
        </p:spPr>
      </p:pic>
      <p:sp>
        <p:nvSpPr>
          <p:cNvPr id="63" name="Google Shape;63;p14"/>
          <p:cNvSpPr txBox="1"/>
          <p:nvPr/>
        </p:nvSpPr>
        <p:spPr>
          <a:xfrm>
            <a:off x="409046" y="369027"/>
            <a:ext cx="7624611" cy="56403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TYPES OF RNA</a:t>
            </a:r>
            <a:r>
              <a:rPr lang="en-GB" sz="2200" b="1" dirty="0" smtClean="0">
                <a:solidFill>
                  <a:srgbClr val="FF0000"/>
                </a:solidFill>
                <a:latin typeface="Calibri" pitchFamily="34" charset="0"/>
                <a:cs typeface="Calibri" pitchFamily="34" charset="0"/>
              </a:rPr>
              <a:t>:</a:t>
            </a:r>
          </a:p>
          <a:p>
            <a:pPr>
              <a:buSzPts val="1800"/>
            </a:pPr>
            <a:endParaRPr lang="en-GB" sz="2200" b="1" dirty="0" smtClean="0">
              <a:solidFill>
                <a:srgbClr val="FF0000"/>
              </a:solidFill>
              <a:latin typeface="Calibri" pitchFamily="34" charset="0"/>
              <a:cs typeface="Calibri" pitchFamily="34" charset="0"/>
            </a:endParaRP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7" name="TextBox 6"/>
          <p:cNvSpPr txBox="1"/>
          <p:nvPr/>
        </p:nvSpPr>
        <p:spPr>
          <a:xfrm>
            <a:off x="569167" y="849086"/>
            <a:ext cx="8080311" cy="307777"/>
          </a:xfrm>
          <a:prstGeom prst="rect">
            <a:avLst/>
          </a:prstGeom>
          <a:noFill/>
        </p:spPr>
        <p:txBody>
          <a:bodyPr wrap="square" rtlCol="0">
            <a:spAutoFit/>
          </a:bodyPr>
          <a:lstStyle/>
          <a:p>
            <a:endParaRPr lang="en-US" dirty="0"/>
          </a:p>
        </p:txBody>
      </p:sp>
      <p:sp>
        <p:nvSpPr>
          <p:cNvPr id="6" name="TextBox 5"/>
          <p:cNvSpPr txBox="1"/>
          <p:nvPr/>
        </p:nvSpPr>
        <p:spPr>
          <a:xfrm>
            <a:off x="513184" y="783771"/>
            <a:ext cx="7940351" cy="307777"/>
          </a:xfrm>
          <a:prstGeom prst="rect">
            <a:avLst/>
          </a:prstGeom>
          <a:noFill/>
        </p:spPr>
        <p:txBody>
          <a:bodyPr wrap="square" rtlCol="0">
            <a:spAutoFit/>
          </a:bodyPr>
          <a:lstStyle/>
          <a:p>
            <a:endParaRPr lang="en-US" dirty="0"/>
          </a:p>
        </p:txBody>
      </p:sp>
      <p:pic>
        <p:nvPicPr>
          <p:cNvPr id="1026" name="Picture 2" descr="C:\Users\User\Pictures\biology images\rna types.gif"/>
          <p:cNvPicPr>
            <a:picLocks noChangeAspect="1" noChangeArrowheads="1"/>
          </p:cNvPicPr>
          <p:nvPr/>
        </p:nvPicPr>
        <p:blipFill>
          <a:blip r:embed="rId4"/>
          <a:srcRect/>
          <a:stretch>
            <a:fillRect/>
          </a:stretch>
        </p:blipFill>
        <p:spPr bwMode="auto">
          <a:xfrm>
            <a:off x="4674637" y="989045"/>
            <a:ext cx="4469363" cy="3349689"/>
          </a:xfrm>
          <a:prstGeom prst="rect">
            <a:avLst/>
          </a:prstGeom>
          <a:noFill/>
        </p:spPr>
      </p:pic>
      <p:sp>
        <p:nvSpPr>
          <p:cNvPr id="9" name="TextBox 8"/>
          <p:cNvSpPr txBox="1"/>
          <p:nvPr/>
        </p:nvSpPr>
        <p:spPr>
          <a:xfrm>
            <a:off x="419879" y="811762"/>
            <a:ext cx="4152122" cy="3970318"/>
          </a:xfrm>
          <a:prstGeom prst="rect">
            <a:avLst/>
          </a:prstGeom>
          <a:noFill/>
        </p:spPr>
        <p:txBody>
          <a:bodyPr wrap="square" rtlCol="0">
            <a:spAutoFit/>
          </a:bodyPr>
          <a:lstStyle/>
          <a:p>
            <a:endParaRPr lang="en-US" dirty="0" smtClean="0"/>
          </a:p>
          <a:p>
            <a:pPr algn="just"/>
            <a:r>
              <a:rPr lang="en-US" dirty="0" smtClean="0">
                <a:latin typeface="Calibri" pitchFamily="34" charset="0"/>
                <a:cs typeface="Calibri" pitchFamily="34" charset="0"/>
              </a:rPr>
              <a:t>There are many different  types of RNAs . Out of which 3 RNAs play a great role inside cell.</a:t>
            </a:r>
          </a:p>
          <a:p>
            <a:pPr algn="just"/>
            <a:r>
              <a:rPr lang="en-US" dirty="0" smtClean="0">
                <a:latin typeface="Calibri" pitchFamily="34" charset="0"/>
                <a:cs typeface="Calibri" pitchFamily="34" charset="0"/>
              </a:rPr>
              <a:t>These are mRNAs, tRNAs and rRNAs.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mRNA – Messenger RNA which possess the information  for synthesis of protein.</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tRNA – It’s otherwise known as adapter RNA which helps in translation.</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rRNA – It forms ribosome which acts as protein synthesis machine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Apart from all this inside cell small nuclear RNAs (snRNA)  are present which possess catalytic activity during splicing.</a:t>
            </a: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69060" y="0"/>
            <a:ext cx="925650" cy="925650"/>
          </a:xfrm>
          <a:prstGeom prst="rect">
            <a:avLst/>
          </a:prstGeom>
          <a:noFill/>
          <a:ln>
            <a:noFill/>
          </a:ln>
        </p:spPr>
      </p:pic>
      <p:sp>
        <p:nvSpPr>
          <p:cNvPr id="63" name="Google Shape;63;p14"/>
          <p:cNvSpPr txBox="1"/>
          <p:nvPr/>
        </p:nvSpPr>
        <p:spPr>
          <a:xfrm>
            <a:off x="353062" y="359694"/>
            <a:ext cx="7671264"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PROCESS OF TRANSCRIPTION :</a:t>
            </a:r>
          </a:p>
          <a:p>
            <a:pPr>
              <a:buSzPts val="1800"/>
            </a:pPr>
            <a:r>
              <a:rPr lang="en-GB" sz="1800" b="1" dirty="0" smtClean="0">
                <a:solidFill>
                  <a:schemeClr val="tx1"/>
                </a:solidFill>
                <a:latin typeface="Calibri" pitchFamily="34" charset="0"/>
                <a:cs typeface="Calibri" pitchFamily="34" charset="0"/>
              </a:rPr>
              <a:t>TRANSCRIPTION IN EUKARYOTES :</a:t>
            </a:r>
          </a:p>
        </p:txBody>
      </p:sp>
      <p:sp>
        <p:nvSpPr>
          <p:cNvPr id="64" name="Google Shape;64;p14"/>
          <p:cNvSpPr txBox="1"/>
          <p:nvPr/>
        </p:nvSpPr>
        <p:spPr>
          <a:xfrm>
            <a:off x="326569" y="1073020"/>
            <a:ext cx="8565503" cy="3676262"/>
          </a:xfrm>
          <a:prstGeom prst="rect">
            <a:avLst/>
          </a:prstGeom>
          <a:noFill/>
          <a:ln>
            <a:noFill/>
          </a:ln>
        </p:spPr>
        <p:txBody>
          <a:bodyPr spcFirstLastPara="1" wrap="square" lIns="91425" tIns="91425" rIns="91425" bIns="91425" anchor="t" anchorCtr="0">
            <a:noAutofit/>
          </a:bodyPr>
          <a:lstStyle/>
          <a:p>
            <a:pPr algn="just"/>
            <a:r>
              <a:rPr lang="en-US" dirty="0" smtClean="0">
                <a:latin typeface="Calibri" pitchFamily="34" charset="0"/>
                <a:cs typeface="Calibri" pitchFamily="34" charset="0"/>
              </a:rPr>
              <a:t>Eukaryotic transcription is much more complex than that of prokaryotes. it occurs inside nucleus and two semi autonomous organelles (mitochondria and chloroplast).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Eukaryotes have three types of RNA polymerases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RNA POLYMERASE I - It transcribes r RNAs (28S,18S,5.8S)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RNA POLYMERASE-II- It transcribes precursor of mRNA , the heterogenous nuclear RNA (hnRNA).</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RNA POLYMERASE-III – it transcribes tRNA,5SrRNAs and snRNAs (small nuclear RNAs).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As eukaryotes have monocistronic genes so the transcription unit has only one gene . Transcription factors are required for initiation of the process and sigma factor is absent.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Coupled transcription and translation is not possible in case of eukaryotes. The nascent mRNA is called hnRNa or primary transcript which contains both coding (exons) and non coding (introns) sequences.</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 </a:t>
            </a:r>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69060" y="0"/>
            <a:ext cx="925650" cy="925650"/>
          </a:xfrm>
          <a:prstGeom prst="rect">
            <a:avLst/>
          </a:prstGeom>
          <a:noFill/>
          <a:ln>
            <a:noFill/>
          </a:ln>
        </p:spPr>
      </p:pic>
      <p:sp>
        <p:nvSpPr>
          <p:cNvPr id="63" name="Google Shape;63;p14"/>
          <p:cNvSpPr txBox="1"/>
          <p:nvPr/>
        </p:nvSpPr>
        <p:spPr>
          <a:xfrm>
            <a:off x="287748" y="359694"/>
            <a:ext cx="7671264" cy="638682"/>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POST TRANSCRIPTIONAL CHANGE</a:t>
            </a:r>
            <a:r>
              <a:rPr lang="en-GB" sz="1800" b="1" dirty="0" smtClean="0">
                <a:solidFill>
                  <a:schemeClr val="tx1"/>
                </a:solidFill>
                <a:latin typeface="Calibri" pitchFamily="34" charset="0"/>
                <a:cs typeface="Calibri" pitchFamily="34" charset="0"/>
              </a:rPr>
              <a:t> :</a:t>
            </a:r>
          </a:p>
        </p:txBody>
      </p:sp>
      <p:sp>
        <p:nvSpPr>
          <p:cNvPr id="64" name="Google Shape;64;p14"/>
          <p:cNvSpPr txBox="1"/>
          <p:nvPr/>
        </p:nvSpPr>
        <p:spPr>
          <a:xfrm>
            <a:off x="326569" y="811763"/>
            <a:ext cx="8565503" cy="3937519"/>
          </a:xfrm>
          <a:prstGeom prst="rect">
            <a:avLst/>
          </a:prstGeom>
          <a:noFill/>
          <a:ln>
            <a:noFill/>
          </a:ln>
        </p:spPr>
        <p:txBody>
          <a:bodyPr spcFirstLastPara="1" wrap="square" lIns="91425" tIns="91425" rIns="91425" bIns="91425" anchor="t" anchorCtr="0">
            <a:noAutofit/>
          </a:bodyPr>
          <a:lstStyle/>
          <a:p>
            <a:pPr algn="just"/>
            <a:r>
              <a:rPr lang="en-US" dirty="0" smtClean="0">
                <a:latin typeface="Calibri" pitchFamily="34" charset="0"/>
                <a:cs typeface="Calibri" pitchFamily="34" charset="0"/>
              </a:rPr>
              <a:t>In eukaryotic transcription the primary transcript is converted into mature mRNA after post transcriptional change</a:t>
            </a:r>
          </a:p>
          <a:p>
            <a:pPr algn="just"/>
            <a:r>
              <a:rPr lang="en-US" dirty="0" smtClean="0">
                <a:latin typeface="Calibri" pitchFamily="34" charset="0"/>
                <a:cs typeface="Calibri" pitchFamily="34" charset="0"/>
              </a:rPr>
              <a:t>Processing which involves 3 steps.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STEP I – CAPPING AT 5’ END : Addition of a cap to 5’end of hnRNA is called capping. This cap contains unusual nucleotide that is 7- methyl guanosine triphosphate .this residue protects the mRNA from different enzymes like nucleases.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 </a:t>
            </a:r>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pic>
        <p:nvPicPr>
          <p:cNvPr id="1026" name="Picture 2" descr="C:\Users\User\Pictures\biology images\capping.jpg"/>
          <p:cNvPicPr>
            <a:picLocks noChangeAspect="1" noChangeArrowheads="1"/>
          </p:cNvPicPr>
          <p:nvPr/>
        </p:nvPicPr>
        <p:blipFill>
          <a:blip r:embed="rId4"/>
          <a:srcRect/>
          <a:stretch>
            <a:fillRect/>
          </a:stretch>
        </p:blipFill>
        <p:spPr bwMode="auto">
          <a:xfrm>
            <a:off x="1383016" y="2267340"/>
            <a:ext cx="6342731" cy="259928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508985"/>
            <a:ext cx="7633941" cy="48006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POST TRANSCRIPTIONAL CHANGE :</a:t>
            </a:r>
          </a:p>
        </p:txBody>
      </p:sp>
      <p:sp>
        <p:nvSpPr>
          <p:cNvPr id="64" name="Google Shape;64;p14"/>
          <p:cNvSpPr txBox="1"/>
          <p:nvPr/>
        </p:nvSpPr>
        <p:spPr>
          <a:xfrm>
            <a:off x="485192" y="867746"/>
            <a:ext cx="8341567" cy="383488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lang="en-US" dirty="0" smtClean="0">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5" name="TextBox 4"/>
          <p:cNvSpPr txBox="1"/>
          <p:nvPr/>
        </p:nvSpPr>
        <p:spPr>
          <a:xfrm>
            <a:off x="475860" y="942392"/>
            <a:ext cx="7949682" cy="1600438"/>
          </a:xfrm>
          <a:prstGeom prst="rect">
            <a:avLst/>
          </a:prstGeom>
          <a:noFill/>
        </p:spPr>
        <p:txBody>
          <a:bodyPr wrap="square" rtlCol="0">
            <a:spAutoFit/>
          </a:bodyPr>
          <a:lstStyle/>
          <a:p>
            <a:endParaRPr lang="en-US" dirty="0" smtClean="0"/>
          </a:p>
          <a:p>
            <a:pPr algn="just"/>
            <a:r>
              <a:rPr lang="en-US" dirty="0" smtClean="0">
                <a:latin typeface="Calibri" pitchFamily="34" charset="0"/>
                <a:cs typeface="Calibri" pitchFamily="34" charset="0"/>
              </a:rPr>
              <a:t>STEP – II – SPLICING : It is the process of removal of introns through cutting and joining of exons in a particular order . Introns are removed by enzymes and exons are ligated by ligase .</a:t>
            </a:r>
          </a:p>
          <a:p>
            <a:pPr algn="just"/>
            <a:r>
              <a:rPr lang="en-US" dirty="0" smtClean="0">
                <a:latin typeface="Calibri" pitchFamily="34" charset="0"/>
                <a:cs typeface="Calibri" pitchFamily="34" charset="0"/>
              </a:rPr>
              <a:t> </a:t>
            </a:r>
          </a:p>
          <a:p>
            <a:pPr algn="just"/>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endParaRPr lang="en-US" dirty="0">
              <a:latin typeface="Calibri" pitchFamily="34" charset="0"/>
              <a:cs typeface="Calibri" pitchFamily="34" charset="0"/>
            </a:endParaRPr>
          </a:p>
        </p:txBody>
      </p:sp>
      <p:pic>
        <p:nvPicPr>
          <p:cNvPr id="1026" name="Picture 2" descr="C:\Users\User\Pictures\biology images\splicing.png"/>
          <p:cNvPicPr>
            <a:picLocks noChangeAspect="1" noChangeArrowheads="1"/>
          </p:cNvPicPr>
          <p:nvPr/>
        </p:nvPicPr>
        <p:blipFill>
          <a:blip r:embed="rId4"/>
          <a:srcRect/>
          <a:stretch>
            <a:fillRect/>
          </a:stretch>
        </p:blipFill>
        <p:spPr bwMode="auto">
          <a:xfrm>
            <a:off x="905069" y="1791478"/>
            <a:ext cx="7109927" cy="3019229"/>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508985"/>
            <a:ext cx="7633941" cy="48006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POST TRANSCRIPTIONAL CHANGE :</a:t>
            </a:r>
          </a:p>
        </p:txBody>
      </p:sp>
      <p:sp>
        <p:nvSpPr>
          <p:cNvPr id="64" name="Google Shape;64;p14"/>
          <p:cNvSpPr txBox="1"/>
          <p:nvPr/>
        </p:nvSpPr>
        <p:spPr>
          <a:xfrm>
            <a:off x="485192" y="867746"/>
            <a:ext cx="8341567" cy="3834882"/>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lang="en-US" dirty="0" smtClean="0">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5" name="TextBox 4"/>
          <p:cNvSpPr txBox="1"/>
          <p:nvPr/>
        </p:nvSpPr>
        <p:spPr>
          <a:xfrm>
            <a:off x="475860" y="942392"/>
            <a:ext cx="7949682" cy="1600438"/>
          </a:xfrm>
          <a:prstGeom prst="rect">
            <a:avLst/>
          </a:prstGeom>
          <a:noFill/>
        </p:spPr>
        <p:txBody>
          <a:bodyPr wrap="square" rtlCol="0">
            <a:spAutoFit/>
          </a:bodyPr>
          <a:lstStyle/>
          <a:p>
            <a:endParaRPr lang="en-US" dirty="0" smtClean="0"/>
          </a:p>
          <a:p>
            <a:pPr algn="just"/>
            <a:r>
              <a:rPr lang="en-US" dirty="0" smtClean="0">
                <a:latin typeface="Calibri" pitchFamily="34" charset="0"/>
                <a:cs typeface="Calibri" pitchFamily="34" charset="0"/>
              </a:rPr>
              <a:t>STEP – </a:t>
            </a:r>
            <a:r>
              <a:rPr lang="en-US" dirty="0" smtClean="0">
                <a:latin typeface="Calibri" pitchFamily="34" charset="0"/>
                <a:cs typeface="Calibri" pitchFamily="34" charset="0"/>
              </a:rPr>
              <a:t>III </a:t>
            </a:r>
            <a:r>
              <a:rPr lang="en-US" dirty="0" smtClean="0">
                <a:latin typeface="Calibri" pitchFamily="34" charset="0"/>
                <a:cs typeface="Calibri" pitchFamily="34" charset="0"/>
              </a:rPr>
              <a:t>– TAILING AT 3’END : It is the otherwise known as polyadenylation. At 3’end of hnRNA 150 -200 adenine residues are added. This residues are known as poly A tail.</a:t>
            </a:r>
          </a:p>
          <a:p>
            <a:pPr algn="just"/>
            <a:r>
              <a:rPr lang="en-US" dirty="0" smtClean="0">
                <a:latin typeface="Calibri" pitchFamily="34" charset="0"/>
                <a:cs typeface="Calibri" pitchFamily="34" charset="0"/>
              </a:rPr>
              <a:t> </a:t>
            </a:r>
          </a:p>
          <a:p>
            <a:pPr algn="just"/>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endParaRPr lang="en-US" dirty="0">
              <a:latin typeface="Calibri" pitchFamily="34" charset="0"/>
              <a:cs typeface="Calibri" pitchFamily="34" charset="0"/>
            </a:endParaRPr>
          </a:p>
        </p:txBody>
      </p:sp>
      <p:pic>
        <p:nvPicPr>
          <p:cNvPr id="2050" name="Picture 2" descr="C:\Users\User\Pictures\capping.jpg"/>
          <p:cNvPicPr>
            <a:picLocks noChangeAspect="1" noChangeArrowheads="1"/>
          </p:cNvPicPr>
          <p:nvPr/>
        </p:nvPicPr>
        <p:blipFill>
          <a:blip r:embed="rId4"/>
          <a:srcRect/>
          <a:stretch>
            <a:fillRect/>
          </a:stretch>
        </p:blipFill>
        <p:spPr bwMode="auto">
          <a:xfrm>
            <a:off x="746449" y="1812665"/>
            <a:ext cx="7753739" cy="296460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3032</TotalTime>
  <Words>618</Words>
  <Application>Microsoft Office PowerPoint</Application>
  <PresentationFormat>On-screen Show (16:9)</PresentationFormat>
  <Paragraphs>114</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Simple Light</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266</cp:revision>
  <dcterms:modified xsi:type="dcterms:W3CDTF">2020-07-12T03:37:38Z</dcterms:modified>
</cp:coreProperties>
</file>