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66" r:id="rId3"/>
    <p:sldId id="294" r:id="rId4"/>
    <p:sldId id="286" r:id="rId5"/>
    <p:sldId id="284" r:id="rId6"/>
    <p:sldId id="295" r:id="rId7"/>
    <p:sldId id="291" r:id="rId8"/>
    <p:sldId id="296" r:id="rId9"/>
    <p:sldId id="297" r:id="rId10"/>
    <p:sldId id="298"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67951" y="1205134"/>
            <a:ext cx="8770775" cy="1556727"/>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TRANSCRIPTION UNIT &amp; PROCESS OF TRANSCRIPTION</a:t>
            </a:r>
          </a:p>
          <a:p>
            <a:pPr lvl="0" algn="ctr">
              <a:buSzPts val="3100"/>
            </a:pPr>
            <a:r>
              <a:rPr lang="en-US" sz="2500" b="1" dirty="0" smtClean="0">
                <a:latin typeface="Calibri" pitchFamily="34" charset="0"/>
                <a:cs typeface="Calibri" pitchFamily="34" charset="0"/>
              </a:rPr>
              <a:t>GENES AND ENZYMES, TRANSCRIPTION UNIT &amp; GENE , MECHANISM OF TRANSCRIPTION IN PROKARYOTES</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p>
          <a:p>
            <a:pPr marL="0" lvl="0" indent="0" algn="l" rtl="0">
              <a:spcBef>
                <a:spcPts val="0"/>
              </a:spcBef>
              <a:spcAft>
                <a:spcPts val="0"/>
              </a:spcAft>
              <a:buNone/>
            </a:pPr>
            <a:r>
              <a:rPr lang="en" b="1" dirty="0" smtClean="0"/>
              <a:t>CHAPTER </a:t>
            </a:r>
            <a:r>
              <a:rPr lang="en" b="1" dirty="0"/>
              <a:t>NAME </a:t>
            </a:r>
            <a:r>
              <a:rPr lang="en" b="1" dirty="0" smtClean="0"/>
              <a:t>: MOLECULAR BASIS OF INHERITANCE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7" y="387686"/>
            <a:ext cx="7130087" cy="75997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PROCESS OF TRANSCRIPTION :</a:t>
            </a:r>
          </a:p>
          <a:p>
            <a:pPr>
              <a:buSzPts val="1800"/>
            </a:pPr>
            <a:r>
              <a:rPr lang="en-GB" sz="1800" b="1" dirty="0" smtClean="0">
                <a:solidFill>
                  <a:schemeClr val="tx1"/>
                </a:solidFill>
                <a:latin typeface="Calibri" pitchFamily="34" charset="0"/>
                <a:cs typeface="Calibri" pitchFamily="34" charset="0"/>
              </a:rPr>
              <a:t>TRANSCRIPTION IN PROKARYOTES: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57200" y="1063688"/>
            <a:ext cx="8164285" cy="375487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STEP 2 : ELONGATION: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Transcription proceeds in 5’ to 3’ direction .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After separation of sigma factor from RNA polymerase the polymerase alone reads the entire template and in presence of Mg</a:t>
            </a:r>
            <a:r>
              <a:rPr lang="en-US" baseline="30000" dirty="0" smtClean="0">
                <a:latin typeface="Calibri" pitchFamily="34" charset="0"/>
                <a:cs typeface="Calibri" pitchFamily="34" charset="0"/>
              </a:rPr>
              <a:t>++</a:t>
            </a:r>
            <a:r>
              <a:rPr lang="en-US" dirty="0" smtClean="0">
                <a:latin typeface="Calibri" pitchFamily="34" charset="0"/>
                <a:cs typeface="Calibri" pitchFamily="34" charset="0"/>
              </a:rPr>
              <a:t> ion synthesizes RNA.</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Only few nucleotides are added at one time to RNA chain due to small size of transcription bubble.</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RNA chain becomes longer and the process continues till the enzyme reaches terminator.</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After complete synthesis of RNA rewinding of DNA occurs behind.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69060" y="0"/>
            <a:ext cx="925650" cy="925650"/>
          </a:xfrm>
          <a:prstGeom prst="rect">
            <a:avLst/>
          </a:prstGeom>
          <a:noFill/>
          <a:ln>
            <a:noFill/>
          </a:ln>
        </p:spPr>
      </p:pic>
      <p:sp>
        <p:nvSpPr>
          <p:cNvPr id="63" name="Google Shape;63;p14"/>
          <p:cNvSpPr txBox="1"/>
          <p:nvPr/>
        </p:nvSpPr>
        <p:spPr>
          <a:xfrm>
            <a:off x="287749" y="434338"/>
            <a:ext cx="7671264"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TRANSCRIPTION :</a:t>
            </a:r>
          </a:p>
          <a:p>
            <a:pPr>
              <a:buSzPts val="1800"/>
            </a:pPr>
            <a:endParaRPr lang="en-GB" sz="1800" b="1" dirty="0" smtClean="0">
              <a:solidFill>
                <a:schemeClr val="tx1"/>
              </a:solidFill>
              <a:latin typeface="Calibri" pitchFamily="34" charset="0"/>
              <a:cs typeface="Calibri" pitchFamily="34" charset="0"/>
            </a:endParaRPr>
          </a:p>
        </p:txBody>
      </p:sp>
      <p:sp>
        <p:nvSpPr>
          <p:cNvPr id="64" name="Google Shape;64;p14"/>
          <p:cNvSpPr txBox="1"/>
          <p:nvPr/>
        </p:nvSpPr>
        <p:spPr>
          <a:xfrm>
            <a:off x="289248" y="849085"/>
            <a:ext cx="8565503" cy="4170784"/>
          </a:xfrm>
          <a:prstGeom prst="rect">
            <a:avLst/>
          </a:prstGeom>
          <a:noFill/>
          <a:ln>
            <a:noFill/>
          </a:ln>
        </p:spPr>
        <p:txBody>
          <a:bodyPr spcFirstLastPara="1" wrap="square" lIns="91425" tIns="91425" rIns="91425" bIns="91425" anchor="t" anchorCtr="0">
            <a:noAutofit/>
          </a:bodyPr>
          <a:lstStyle/>
          <a:p>
            <a:pPr algn="just"/>
            <a:r>
              <a:rPr lang="en-US" dirty="0" smtClean="0">
                <a:latin typeface="Calibri" pitchFamily="34" charset="0"/>
                <a:cs typeface="Calibri" pitchFamily="34" charset="0"/>
              </a:rPr>
              <a:t>The process a copying genetic information from one strand of the DNA into RNA is termed as transcription.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principle of complementarity governs the process a transcription except the adenosine now forms base pair with uracil instead of thymine. </a:t>
            </a:r>
          </a:p>
          <a:p>
            <a:pPr algn="just"/>
            <a:r>
              <a:rPr lang="en-US" dirty="0" smtClean="0">
                <a:latin typeface="Calibri" pitchFamily="34" charset="0"/>
                <a:cs typeface="Calibri" pitchFamily="34" charset="0"/>
              </a:rPr>
              <a:t>However unlike in the process of replication which once set in the total DNA an organism gets duplicated.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transcription only a segment of DNA and only one of the strands is copied into RNA. </a:t>
            </a:r>
          </a:p>
          <a:p>
            <a:pPr algn="just"/>
            <a:endParaRPr lang="en-US" dirty="0" smtClean="0">
              <a:latin typeface="Calibri" pitchFamily="34" charset="0"/>
              <a:cs typeface="Calibri" pitchFamily="34" charset="0"/>
            </a:endParaRPr>
          </a:p>
          <a:p>
            <a:pPr algn="just"/>
            <a:r>
              <a:rPr lang="en-US" sz="1800" b="1" dirty="0" smtClean="0">
                <a:latin typeface="Calibri" pitchFamily="34" charset="0"/>
                <a:cs typeface="Calibri" pitchFamily="34" charset="0"/>
              </a:rPr>
              <a:t>GENES AND ENZYMES :</a:t>
            </a:r>
          </a:p>
          <a:p>
            <a:pPr algn="just"/>
            <a:endParaRPr lang="en-US" sz="1800" b="1" dirty="0" smtClean="0">
              <a:latin typeface="Calibri" pitchFamily="34" charset="0"/>
              <a:cs typeface="Calibri" pitchFamily="34" charset="0"/>
            </a:endParaRPr>
          </a:p>
          <a:p>
            <a:pPr algn="just"/>
            <a:r>
              <a:rPr lang="en-US" dirty="0" smtClean="0">
                <a:latin typeface="Calibri" pitchFamily="34" charset="0"/>
                <a:cs typeface="Calibri" pitchFamily="34" charset="0"/>
              </a:rPr>
              <a:t>The term gene was coined by Johannsen and defined as a sequence of DNA located upon chromosome.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These genes are responsible for synthesis of polypeptide chain which in turn forms protein . These proteins after modification act like enzymes and catalyse various metabolic processes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According to early hypothesis a  gene specifies the synthesis of a single enzyme, which later changed and the hypothesis states that a gene specifies the synthesis of a single polypeptide.</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69060" y="0"/>
            <a:ext cx="925650" cy="925650"/>
          </a:xfrm>
          <a:prstGeom prst="rect">
            <a:avLst/>
          </a:prstGeom>
          <a:noFill/>
          <a:ln>
            <a:noFill/>
          </a:ln>
        </p:spPr>
      </p:pic>
      <p:sp>
        <p:nvSpPr>
          <p:cNvPr id="63" name="Google Shape;63;p14"/>
          <p:cNvSpPr txBox="1"/>
          <p:nvPr/>
        </p:nvSpPr>
        <p:spPr>
          <a:xfrm>
            <a:off x="334401" y="546306"/>
            <a:ext cx="7671264"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TRANSCRIPTION :</a:t>
            </a:r>
          </a:p>
          <a:p>
            <a:pPr>
              <a:buSzPts val="1800"/>
            </a:pPr>
            <a:endParaRPr lang="en-GB" sz="1800" b="1" dirty="0" smtClean="0">
              <a:solidFill>
                <a:schemeClr val="tx1"/>
              </a:solidFill>
              <a:latin typeface="Calibri" pitchFamily="34" charset="0"/>
              <a:cs typeface="Calibri" pitchFamily="34" charset="0"/>
            </a:endParaRPr>
          </a:p>
        </p:txBody>
      </p:sp>
      <p:sp>
        <p:nvSpPr>
          <p:cNvPr id="64" name="Google Shape;64;p14"/>
          <p:cNvSpPr txBox="1"/>
          <p:nvPr/>
        </p:nvSpPr>
        <p:spPr>
          <a:xfrm>
            <a:off x="326569" y="1054358"/>
            <a:ext cx="8565503" cy="3275046"/>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Why both the strands are not copied during transcription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First. if both strands act as template, they would code for RNA molecule with different and In turn, if they code for proteins the sequence of amino acids in the proteins would be different.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Hence one segment of the DNA would be coding for two different proteins and this would complicate the genetic information transfer machinery.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Second the two RNA molecules if produced simultaneously would be complimentary to each other hence would form a double stranded RNA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This would prevent RNA from being translated into protein and the exercise of transcription would become  a futile one.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453002"/>
            <a:ext cx="8688300" cy="48006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TRANSCRIPTION UNIT :</a:t>
            </a:r>
          </a:p>
        </p:txBody>
      </p:sp>
      <p:sp>
        <p:nvSpPr>
          <p:cNvPr id="64" name="Google Shape;64;p14"/>
          <p:cNvSpPr txBox="1"/>
          <p:nvPr/>
        </p:nvSpPr>
        <p:spPr>
          <a:xfrm>
            <a:off x="485192" y="867746"/>
            <a:ext cx="8341567" cy="3834882"/>
          </a:xfrm>
          <a:prstGeom prst="rect">
            <a:avLst/>
          </a:prstGeom>
          <a:noFill/>
          <a:ln>
            <a:noFill/>
          </a:ln>
        </p:spPr>
        <p:txBody>
          <a:bodyPr spcFirstLastPara="1" wrap="square" lIns="91425" tIns="91425" rIns="91425" bIns="91425" anchor="t" anchorCtr="0">
            <a:noAutofit/>
          </a:bodyPr>
          <a:lstStyle/>
          <a:p>
            <a:pPr lvl="0" algn="just">
              <a:buSzPts val="1400"/>
            </a:pPr>
            <a:r>
              <a:rPr lang="en-US" dirty="0" smtClean="0">
                <a:latin typeface="Calibri" pitchFamily="34" charset="0"/>
                <a:cs typeface="Calibri" pitchFamily="34" charset="0"/>
              </a:rPr>
              <a:t>Transcription unit in DNA molecule comprises of three regions.</a:t>
            </a:r>
          </a:p>
          <a:p>
            <a:pPr lvl="0" algn="just">
              <a:buSzPts val="1400"/>
            </a:pPr>
            <a:endParaRPr lang="en-US" dirty="0" smtClean="0">
              <a:latin typeface="Calibri" pitchFamily="34" charset="0"/>
              <a:ea typeface="Calibri"/>
              <a:cs typeface="Calibri" pitchFamily="34" charset="0"/>
              <a:sym typeface="Calibri"/>
            </a:endParaRPr>
          </a:p>
          <a:p>
            <a:pPr marL="400050" lvl="0" indent="-400050" algn="just">
              <a:buSzPts val="1400"/>
              <a:buAutoNum type="romanLcParenBoth"/>
            </a:pPr>
            <a:r>
              <a:rPr lang="en-US" dirty="0" smtClean="0">
                <a:latin typeface="Calibri" pitchFamily="34" charset="0"/>
                <a:ea typeface="Calibri"/>
                <a:cs typeface="Calibri" pitchFamily="34" charset="0"/>
                <a:sym typeface="Calibri"/>
              </a:rPr>
              <a:t>Promoter.</a:t>
            </a:r>
          </a:p>
          <a:p>
            <a:pPr marL="400050" lvl="0" indent="-400050" algn="just">
              <a:buSzPts val="1400"/>
              <a:buAutoNum type="romanLcParenBoth"/>
            </a:pPr>
            <a:r>
              <a:rPr lang="en-US" dirty="0" smtClean="0">
                <a:latin typeface="Calibri" pitchFamily="34" charset="0"/>
                <a:ea typeface="Calibri"/>
                <a:cs typeface="Calibri" pitchFamily="34" charset="0"/>
                <a:sym typeface="Calibri"/>
              </a:rPr>
              <a:t>Structural gene.</a:t>
            </a:r>
          </a:p>
          <a:p>
            <a:pPr marL="400050" lvl="0" indent="-400050" algn="just">
              <a:buSzPts val="1400"/>
              <a:buAutoNum type="romanLcParenBoth"/>
            </a:pPr>
            <a:r>
              <a:rPr lang="en-US" dirty="0" smtClean="0">
                <a:latin typeface="Calibri" pitchFamily="34" charset="0"/>
                <a:ea typeface="Calibri"/>
                <a:cs typeface="Calibri" pitchFamily="34" charset="0"/>
                <a:sym typeface="Calibri"/>
              </a:rPr>
              <a:t>Terminator.</a:t>
            </a:r>
          </a:p>
          <a:p>
            <a:pPr marL="400050" lvl="0" indent="-400050" algn="just">
              <a:buSzPts val="1400"/>
            </a:pPr>
            <a:endParaRPr lang="en-US" dirty="0" smtClean="0">
              <a:latin typeface="Calibri" pitchFamily="34" charset="0"/>
              <a:ea typeface="Calibri"/>
              <a:cs typeface="Calibri" pitchFamily="34" charset="0"/>
              <a:sym typeface="Calibri"/>
            </a:endParaRPr>
          </a:p>
          <a:p>
            <a:pPr marL="400050" lvl="0" indent="-400050" algn="just">
              <a:buSzPts val="1400"/>
            </a:pPr>
            <a:r>
              <a:rPr lang="en-US" dirty="0" smtClean="0">
                <a:latin typeface="Calibri" pitchFamily="34" charset="0"/>
                <a:ea typeface="Calibri"/>
                <a:cs typeface="Calibri" pitchFamily="34" charset="0"/>
                <a:sym typeface="Calibri"/>
              </a:rPr>
              <a:t>A transcription unit is defined as the segment of DNA between the sites of initiation and termination of transcription by enzyme.</a:t>
            </a:r>
          </a:p>
          <a:p>
            <a:pPr marL="400050" lvl="0" indent="-400050" algn="just">
              <a:buSzPts val="1400"/>
            </a:pPr>
            <a:r>
              <a:rPr lang="en-US" dirty="0" smtClean="0">
                <a:latin typeface="Calibri" pitchFamily="34" charset="0"/>
                <a:ea typeface="Calibri"/>
                <a:cs typeface="Calibri" pitchFamily="34" charset="0"/>
                <a:sym typeface="Calibri"/>
              </a:rPr>
              <a:t>The unit may have more than one gene.</a:t>
            </a:r>
          </a:p>
          <a:p>
            <a:pPr marL="400050" lvl="0" indent="-400050" algn="just">
              <a:buSzPts val="1400"/>
            </a:pPr>
            <a:endParaRPr lang="en-US" dirty="0" smtClean="0">
              <a:latin typeface="Calibri" pitchFamily="34" charset="0"/>
              <a:ea typeface="Calibri"/>
              <a:cs typeface="Calibri" pitchFamily="34" charset="0"/>
              <a:sym typeface="Calibri"/>
            </a:endParaRPr>
          </a:p>
          <a:p>
            <a:pPr marL="400050" lvl="0" indent="-400050" algn="just">
              <a:buSzPts val="1400"/>
            </a:pPr>
            <a:r>
              <a:rPr lang="en-US" dirty="0" smtClean="0">
                <a:latin typeface="Calibri" pitchFamily="34" charset="0"/>
                <a:ea typeface="Calibri"/>
                <a:cs typeface="Calibri" pitchFamily="34" charset="0"/>
                <a:sym typeface="Calibri"/>
              </a:rPr>
              <a:t>PROMOTER REGION – It is the region on DNA molecule to which an RNA polymerase binds and initiates transcription.</a:t>
            </a:r>
          </a:p>
          <a:p>
            <a:pPr marL="400050" lvl="0" indent="-400050" algn="just">
              <a:buSzPts val="1400"/>
            </a:pPr>
            <a:endParaRPr lang="en-US" dirty="0" smtClean="0">
              <a:latin typeface="Calibri" pitchFamily="34" charset="0"/>
              <a:ea typeface="Calibri"/>
              <a:cs typeface="Calibri" pitchFamily="34" charset="0"/>
              <a:sym typeface="Calibri"/>
            </a:endParaRPr>
          </a:p>
          <a:p>
            <a:pPr marL="400050" lvl="0" indent="-400050" algn="just">
              <a:buSzPts val="1400"/>
            </a:pPr>
            <a:r>
              <a:rPr lang="en-US" dirty="0" smtClean="0">
                <a:latin typeface="Calibri" pitchFamily="34" charset="0"/>
                <a:ea typeface="Calibri"/>
                <a:cs typeface="Calibri" pitchFamily="34" charset="0"/>
                <a:sym typeface="Calibri"/>
              </a:rPr>
              <a:t>STRUCTURAL GENE – It is the area of template strand that is involved in transcription or formation of RNA.</a:t>
            </a:r>
          </a:p>
          <a:p>
            <a:pPr marL="400050" lvl="0" indent="-400050" algn="just">
              <a:buSzPts val="1400"/>
            </a:pPr>
            <a:endParaRPr lang="en-US" dirty="0" smtClean="0">
              <a:latin typeface="Calibri" pitchFamily="34" charset="0"/>
              <a:ea typeface="Calibri"/>
              <a:cs typeface="Calibri" pitchFamily="34" charset="0"/>
              <a:sym typeface="Calibri"/>
            </a:endParaRPr>
          </a:p>
          <a:p>
            <a:pPr marL="400050" lvl="0" indent="-400050" algn="just">
              <a:buSzPts val="1400"/>
            </a:pPr>
            <a:r>
              <a:rPr lang="en-US" dirty="0" smtClean="0">
                <a:latin typeface="Calibri" pitchFamily="34" charset="0"/>
                <a:ea typeface="Calibri"/>
                <a:cs typeface="Calibri" pitchFamily="34" charset="0"/>
                <a:sym typeface="Calibri"/>
              </a:rPr>
              <a:t>TERMINATOR – This region on DNA molecule which is present downstream of the structural gene , which usually ends the process of transcription.</a:t>
            </a:r>
          </a:p>
          <a:p>
            <a:pPr marL="0" marR="0" lvl="0" indent="0" algn="just"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just" rtl="0">
              <a:lnSpc>
                <a:spcPct val="100000"/>
              </a:lnSpc>
              <a:spcBef>
                <a:spcPts val="0"/>
              </a:spcBef>
              <a:spcAft>
                <a:spcPts val="0"/>
              </a:spcAft>
              <a:buClr>
                <a:srgbClr val="000000"/>
              </a:buClr>
              <a:buSzPts val="1400"/>
              <a:buFont typeface="Arial"/>
              <a:buNone/>
            </a:pPr>
            <a:r>
              <a:rPr lang="en-US" sz="1400" i="0" u="none" strike="noStrike" cap="none" dirty="0" smtClean="0">
                <a:solidFill>
                  <a:srgbClr val="000000"/>
                </a:solidFill>
                <a:latin typeface="Calibri" pitchFamily="34" charset="0"/>
                <a:ea typeface="Calibri"/>
                <a:cs typeface="Calibri" pitchFamily="34" charset="0"/>
                <a:sym typeface="Calibri"/>
              </a:rPr>
              <a:t> </a:t>
            </a:r>
          </a:p>
          <a:p>
            <a:pPr marL="0" marR="0" lvl="0" indent="0" algn="just"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just"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just"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409046" y="369027"/>
            <a:ext cx="7624611"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TRANSCRIPTION UNIT:</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7" name="TextBox 6"/>
          <p:cNvSpPr txBox="1"/>
          <p:nvPr/>
        </p:nvSpPr>
        <p:spPr>
          <a:xfrm>
            <a:off x="569167" y="849086"/>
            <a:ext cx="8080311" cy="307777"/>
          </a:xfrm>
          <a:prstGeom prst="rect">
            <a:avLst/>
          </a:prstGeom>
          <a:noFill/>
        </p:spPr>
        <p:txBody>
          <a:bodyPr wrap="square" rtlCol="0">
            <a:spAutoFit/>
          </a:bodyPr>
          <a:lstStyle/>
          <a:p>
            <a:endParaRPr lang="en-US" dirty="0"/>
          </a:p>
        </p:txBody>
      </p:sp>
      <p:sp>
        <p:nvSpPr>
          <p:cNvPr id="6" name="TextBox 5"/>
          <p:cNvSpPr txBox="1"/>
          <p:nvPr/>
        </p:nvSpPr>
        <p:spPr>
          <a:xfrm>
            <a:off x="513184" y="783771"/>
            <a:ext cx="7940351" cy="307777"/>
          </a:xfrm>
          <a:prstGeom prst="rect">
            <a:avLst/>
          </a:prstGeom>
          <a:noFill/>
        </p:spPr>
        <p:txBody>
          <a:bodyPr wrap="square" rtlCol="0">
            <a:spAutoFit/>
          </a:bodyPr>
          <a:lstStyle/>
          <a:p>
            <a:endParaRPr lang="en-US" dirty="0"/>
          </a:p>
        </p:txBody>
      </p:sp>
      <p:pic>
        <p:nvPicPr>
          <p:cNvPr id="1026" name="Picture 2" descr="C:\Users\User\Pictures\biology images\trans unit.jpg"/>
          <p:cNvPicPr>
            <a:picLocks noChangeAspect="1" noChangeArrowheads="1"/>
          </p:cNvPicPr>
          <p:nvPr/>
        </p:nvPicPr>
        <p:blipFill>
          <a:blip r:embed="rId4"/>
          <a:srcRect/>
          <a:stretch>
            <a:fillRect/>
          </a:stretch>
        </p:blipFill>
        <p:spPr bwMode="auto">
          <a:xfrm>
            <a:off x="597158" y="877078"/>
            <a:ext cx="7623111" cy="389086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704928"/>
            <a:ext cx="8688300" cy="48006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TRANSCRIPTION UNIT :</a:t>
            </a:r>
          </a:p>
        </p:txBody>
      </p:sp>
      <p:sp>
        <p:nvSpPr>
          <p:cNvPr id="64" name="Google Shape;64;p14"/>
          <p:cNvSpPr txBox="1"/>
          <p:nvPr/>
        </p:nvSpPr>
        <p:spPr>
          <a:xfrm>
            <a:off x="485192" y="867746"/>
            <a:ext cx="8341567" cy="383488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5" name="TextBox 4"/>
          <p:cNvSpPr txBox="1"/>
          <p:nvPr/>
        </p:nvSpPr>
        <p:spPr>
          <a:xfrm>
            <a:off x="494522" y="1138335"/>
            <a:ext cx="7949682" cy="3539430"/>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TEMPLATE STRAND – </a:t>
            </a:r>
            <a:r>
              <a:rPr lang="en-US" dirty="0" smtClean="0">
                <a:latin typeface="Calibri" pitchFamily="34" charset="0"/>
                <a:cs typeface="Calibri" pitchFamily="34" charset="0"/>
              </a:rPr>
              <a:t>T</a:t>
            </a:r>
            <a:r>
              <a:rPr lang="en-US" dirty="0" smtClean="0">
                <a:latin typeface="Calibri" pitchFamily="34" charset="0"/>
                <a:cs typeface="Calibri" pitchFamily="34" charset="0"/>
              </a:rPr>
              <a:t>he </a:t>
            </a:r>
            <a:r>
              <a:rPr lang="en-US" dirty="0" smtClean="0">
                <a:latin typeface="Calibri" pitchFamily="34" charset="0"/>
                <a:cs typeface="Calibri" pitchFamily="34" charset="0"/>
              </a:rPr>
              <a:t>strand of DNA with polarity 3’ to 5’ which synthesizes RNA is called template strand . It is otherwise known as antisense strand.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CODING STRAND – </a:t>
            </a:r>
            <a:r>
              <a:rPr lang="en-US" dirty="0" smtClean="0">
                <a:latin typeface="Calibri" pitchFamily="34" charset="0"/>
                <a:cs typeface="Calibri" pitchFamily="34" charset="0"/>
              </a:rPr>
              <a:t>T</a:t>
            </a:r>
            <a:r>
              <a:rPr lang="en-US" dirty="0" smtClean="0">
                <a:latin typeface="Calibri" pitchFamily="34" charset="0"/>
                <a:cs typeface="Calibri" pitchFamily="34" charset="0"/>
              </a:rPr>
              <a:t>he </a:t>
            </a:r>
            <a:r>
              <a:rPr lang="en-US" dirty="0" smtClean="0">
                <a:latin typeface="Calibri" pitchFamily="34" charset="0"/>
                <a:cs typeface="Calibri" pitchFamily="34" charset="0"/>
              </a:rPr>
              <a:t>other strand of DNA with polarity 5’ to 3’ which is complementary to template DNA strand. It is otherwise known as sense strand.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UPSTREAM REGION – </a:t>
            </a:r>
            <a:r>
              <a:rPr lang="en-US" dirty="0" smtClean="0">
                <a:latin typeface="Calibri" pitchFamily="34" charset="0"/>
                <a:cs typeface="Calibri" pitchFamily="34" charset="0"/>
              </a:rPr>
              <a:t>T</a:t>
            </a:r>
            <a:r>
              <a:rPr lang="en-US" dirty="0" smtClean="0">
                <a:latin typeface="Calibri" pitchFamily="34" charset="0"/>
                <a:cs typeface="Calibri" pitchFamily="34" charset="0"/>
              </a:rPr>
              <a:t>he </a:t>
            </a:r>
            <a:r>
              <a:rPr lang="en-US" dirty="0" smtClean="0">
                <a:latin typeface="Calibri" pitchFamily="34" charset="0"/>
                <a:cs typeface="Calibri" pitchFamily="34" charset="0"/>
              </a:rPr>
              <a:t>region that is present left to the structural gene </a:t>
            </a:r>
            <a:r>
              <a:rPr lang="en-US" dirty="0" err="1" smtClean="0">
                <a:latin typeface="Calibri" pitchFamily="34" charset="0"/>
                <a:cs typeface="Calibri" pitchFamily="34" charset="0"/>
              </a:rPr>
              <a:t>i.e</a:t>
            </a:r>
            <a:r>
              <a:rPr lang="en-US" dirty="0" smtClean="0">
                <a:latin typeface="Calibri" pitchFamily="34" charset="0"/>
                <a:cs typeface="Calibri" pitchFamily="34" charset="0"/>
              </a:rPr>
              <a:t>, towards the 5’end of coding strand and 3’ end of template strand.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DOWNSTREAM REGION – </a:t>
            </a:r>
            <a:r>
              <a:rPr lang="en-US" dirty="0" smtClean="0">
                <a:latin typeface="Calibri" pitchFamily="34" charset="0"/>
                <a:cs typeface="Calibri" pitchFamily="34" charset="0"/>
              </a:rPr>
              <a:t>T</a:t>
            </a:r>
            <a:r>
              <a:rPr lang="en-US" dirty="0" smtClean="0">
                <a:latin typeface="Calibri" pitchFamily="34" charset="0"/>
                <a:cs typeface="Calibri" pitchFamily="34" charset="0"/>
              </a:rPr>
              <a:t>he </a:t>
            </a:r>
            <a:r>
              <a:rPr lang="en-US" dirty="0" smtClean="0">
                <a:latin typeface="Calibri" pitchFamily="34" charset="0"/>
                <a:cs typeface="Calibri" pitchFamily="34" charset="0"/>
              </a:rPr>
              <a:t>region that is present right to the structural gene i.e. towards 3’ end of coding strand and 5’ end of the template strand.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TRANSCRIPTION START SITE – </a:t>
            </a:r>
            <a:r>
              <a:rPr lang="en-US" dirty="0" smtClean="0">
                <a:latin typeface="Calibri" pitchFamily="34" charset="0"/>
                <a:cs typeface="Calibri" pitchFamily="34" charset="0"/>
              </a:rPr>
              <a:t>I</a:t>
            </a:r>
            <a:r>
              <a:rPr lang="en-US" dirty="0" smtClean="0">
                <a:latin typeface="Calibri" pitchFamily="34" charset="0"/>
                <a:cs typeface="Calibri" pitchFamily="34" charset="0"/>
              </a:rPr>
              <a:t>t </a:t>
            </a:r>
            <a:r>
              <a:rPr lang="en-US" dirty="0" smtClean="0">
                <a:latin typeface="Calibri" pitchFamily="34" charset="0"/>
                <a:cs typeface="Calibri" pitchFamily="34" charset="0"/>
              </a:rPr>
              <a:t>is the site present near the promoter from where transcription starts.</a:t>
            </a:r>
          </a:p>
          <a:p>
            <a:endParaRPr lang="en-US" dirty="0" smtClean="0">
              <a:latin typeface="Calibri" pitchFamily="34" charset="0"/>
              <a:cs typeface="Calibri" pitchFamily="34" charset="0"/>
            </a:endParaRPr>
          </a:p>
          <a:p>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7" y="387686"/>
            <a:ext cx="7130087" cy="759979"/>
          </a:xfrm>
          <a:prstGeom prst="rect">
            <a:avLst/>
          </a:prstGeom>
          <a:noFill/>
          <a:ln>
            <a:noFill/>
          </a:ln>
        </p:spPr>
        <p:txBody>
          <a:bodyPr spcFirstLastPara="1" wrap="square" lIns="91425" tIns="91425" rIns="91425" bIns="91425" anchor="t" anchorCtr="0">
            <a:noAutofit/>
          </a:bodyPr>
          <a:lstStyle/>
          <a:p>
            <a:pPr>
              <a:buSzPts val="1800"/>
            </a:pPr>
            <a:r>
              <a:rPr lang="en-GB" sz="2400" b="1" dirty="0" smtClean="0">
                <a:solidFill>
                  <a:schemeClr val="tx1"/>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TRANSCRIPTION UNIT AND GENE :</a:t>
            </a:r>
            <a:r>
              <a:rPr lang="en-GB" sz="2400" b="1" dirty="0" smtClean="0">
                <a:solidFill>
                  <a:schemeClr val="tx1"/>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85191" y="886408"/>
            <a:ext cx="8080311" cy="3970318"/>
          </a:xfrm>
          <a:prstGeom prst="rect">
            <a:avLst/>
          </a:prstGeom>
          <a:noFill/>
        </p:spPr>
        <p:txBody>
          <a:bodyPr wrap="square" rtlCol="0">
            <a:spAutoFit/>
          </a:bodyPr>
          <a:lstStyle/>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Gene is a functional unit of inheritance which is located upon chromosome. the DNA coding for t RNA, r RNA molecule is also defined as gene .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But cistron is defined as a functional unit of  gene coding for a polypeptide.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MONOCISTRONIC  GENE –  In case of eukaryotes monocistronic genes are present which synthesizes one type of polypeptide.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POLYCISTRONIC GENE - In case of prokaryotes monocistronic genes are present which synthesizes different types of polypeptides.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monocistronic structural genes have interrupted coding sequences , hence the genes are known as split genes.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coding or expressed sequences are known as exons which synthesizes processed RNA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intervening sequences are called introns which never codes for protein.</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7" y="387686"/>
            <a:ext cx="7130087" cy="75997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PROCESS OF TRANSCRIPTION :</a:t>
            </a:r>
          </a:p>
          <a:p>
            <a:pPr>
              <a:buSzPts val="1800"/>
            </a:pPr>
            <a:r>
              <a:rPr lang="en-GB" sz="1800" b="1" dirty="0" smtClean="0">
                <a:solidFill>
                  <a:schemeClr val="tx1"/>
                </a:solidFill>
                <a:latin typeface="Calibri" pitchFamily="34" charset="0"/>
                <a:cs typeface="Calibri" pitchFamily="34" charset="0"/>
              </a:rPr>
              <a:t>TRANSCRIPTION IN PROKARYOTES: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66531" y="1156995"/>
            <a:ext cx="8164285" cy="3754874"/>
          </a:xfrm>
          <a:prstGeom prst="rect">
            <a:avLst/>
          </a:prstGeom>
          <a:noFill/>
        </p:spPr>
        <p:txBody>
          <a:bodyPr wrap="square" rtlCol="0">
            <a:spAutoFit/>
          </a:bodyPr>
          <a:lstStyle/>
          <a:p>
            <a:pPr algn="just"/>
            <a:r>
              <a:rPr lang="en-US" dirty="0" smtClean="0">
                <a:latin typeface="Calibri" pitchFamily="34" charset="0"/>
                <a:cs typeface="Calibri" pitchFamily="34" charset="0"/>
              </a:rPr>
              <a:t>Transcription occurs in prokaryotes in cytoplasm with the help of DNA dependent RNA polymerase enzyme which catalyses synthesis of all 3 types of RNAs.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process completes in 3 steps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STEP 1 : INITIATION: </a:t>
            </a:r>
          </a:p>
          <a:p>
            <a:pPr algn="just"/>
            <a:r>
              <a:rPr lang="en-US" dirty="0" smtClean="0">
                <a:latin typeface="Calibri" pitchFamily="34" charset="0"/>
                <a:cs typeface="Calibri" pitchFamily="34" charset="0"/>
              </a:rPr>
              <a:t>RNA polymerase reaches the promoter region and binds to it. the enzyme has a sigma factor also known as initiation factor. The factor helps in recognizing promoter site.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factor also helps in binding of the RNA polymerase over the start site .This binding initiates formation of transcription eye and transcription starts.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enzyme then adds the complementary nucleotide to start site by establishing phospho-diester bond to form a small RNA chain (8-10 nucleotide long).</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Then the sigma factor separates from RNA polymerase and the core factor moves over the template DNA strand.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453534" y="0"/>
            <a:ext cx="690465" cy="662473"/>
          </a:xfrm>
          <a:prstGeom prst="rect">
            <a:avLst/>
          </a:prstGeom>
          <a:noFill/>
          <a:ln>
            <a:noFill/>
          </a:ln>
        </p:spPr>
      </p:pic>
      <p:sp>
        <p:nvSpPr>
          <p:cNvPr id="63" name="Google Shape;63;p14"/>
          <p:cNvSpPr txBox="1"/>
          <p:nvPr/>
        </p:nvSpPr>
        <p:spPr>
          <a:xfrm>
            <a:off x="0" y="378357"/>
            <a:ext cx="8341567" cy="573365"/>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INITIATION AND ELONGATION OF TRANSCRIPTION:  </a:t>
            </a:r>
          </a:p>
        </p:txBody>
      </p:sp>
      <p:sp>
        <p:nvSpPr>
          <p:cNvPr id="64" name="Google Shape;64;p14"/>
          <p:cNvSpPr txBox="1"/>
          <p:nvPr/>
        </p:nvSpPr>
        <p:spPr>
          <a:xfrm>
            <a:off x="457200" y="1259633"/>
            <a:ext cx="7875037" cy="360161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7" name="TextBox 6"/>
          <p:cNvSpPr txBox="1"/>
          <p:nvPr/>
        </p:nvSpPr>
        <p:spPr>
          <a:xfrm>
            <a:off x="569167" y="849086"/>
            <a:ext cx="8080311" cy="307777"/>
          </a:xfrm>
          <a:prstGeom prst="rect">
            <a:avLst/>
          </a:prstGeom>
          <a:noFill/>
        </p:spPr>
        <p:txBody>
          <a:bodyPr wrap="square" rtlCol="0">
            <a:spAutoFit/>
          </a:bodyPr>
          <a:lstStyle/>
          <a:p>
            <a:endParaRPr lang="en-US" dirty="0"/>
          </a:p>
        </p:txBody>
      </p:sp>
      <p:sp>
        <p:nvSpPr>
          <p:cNvPr id="6" name="TextBox 5"/>
          <p:cNvSpPr txBox="1"/>
          <p:nvPr/>
        </p:nvSpPr>
        <p:spPr>
          <a:xfrm>
            <a:off x="-1063689" y="2892490"/>
            <a:ext cx="7940351" cy="307777"/>
          </a:xfrm>
          <a:prstGeom prst="rect">
            <a:avLst/>
          </a:prstGeom>
          <a:noFill/>
        </p:spPr>
        <p:txBody>
          <a:bodyPr wrap="square" rtlCol="0">
            <a:spAutoFit/>
          </a:bodyPr>
          <a:lstStyle/>
          <a:p>
            <a:endParaRPr lang="en-US" dirty="0"/>
          </a:p>
        </p:txBody>
      </p:sp>
      <p:pic>
        <p:nvPicPr>
          <p:cNvPr id="2051" name="Picture 3" descr="C:\Users\User\Pictures\biology images\NEW TRANS.jpg"/>
          <p:cNvPicPr>
            <a:picLocks noChangeAspect="1" noChangeArrowheads="1"/>
          </p:cNvPicPr>
          <p:nvPr/>
        </p:nvPicPr>
        <p:blipFill>
          <a:blip r:embed="rId4"/>
          <a:srcRect/>
          <a:stretch>
            <a:fillRect/>
          </a:stretch>
        </p:blipFill>
        <p:spPr bwMode="auto">
          <a:xfrm>
            <a:off x="793749" y="877078"/>
            <a:ext cx="7361205" cy="367241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2846</TotalTime>
  <Words>960</Words>
  <Application>Microsoft Office PowerPoint</Application>
  <PresentationFormat>On-screen Show (16:9)</PresentationFormat>
  <Paragraphs>168</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239</cp:revision>
  <dcterms:modified xsi:type="dcterms:W3CDTF">2020-07-09T19:17:00Z</dcterms:modified>
</cp:coreProperties>
</file>