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66" r:id="rId3"/>
    <p:sldId id="286" r:id="rId4"/>
    <p:sldId id="284" r:id="rId5"/>
    <p:sldId id="294" r:id="rId6"/>
    <p:sldId id="297" r:id="rId7"/>
    <p:sldId id="295" r:id="rId8"/>
    <p:sldId id="292" r:id="rId9"/>
    <p:sldId id="296"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44"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465271" y="1093167"/>
            <a:ext cx="8230860" cy="1080868"/>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FF0000"/>
                </a:solidFill>
                <a:latin typeface="Calibri"/>
                <a:ea typeface="Calibri"/>
                <a:cs typeface="Calibri"/>
                <a:sym typeface="Calibri"/>
              </a:rPr>
              <a:t>ENZYMES REQUIRED FOR DNA REPLICATION &amp; PROCESS OF DNA REPLICATION </a:t>
            </a:r>
          </a:p>
          <a:p>
            <a:pPr lvl="0" algn="ctr">
              <a:buSzPts val="3100"/>
            </a:pPr>
            <a:r>
              <a:rPr lang="en" sz="3000" b="1" dirty="0" smtClean="0">
                <a:solidFill>
                  <a:srgbClr val="FF0000"/>
                </a:solidFill>
                <a:latin typeface="Calibri"/>
                <a:ea typeface="Calibri"/>
                <a:cs typeface="Calibri"/>
                <a:sym typeface="Calibri"/>
              </a:rPr>
              <a:t> </a:t>
            </a:r>
            <a:r>
              <a:rPr lang="en-US" sz="3200" b="1" dirty="0" smtClean="0">
                <a:solidFill>
                  <a:schemeClr val="tx1"/>
                </a:solidFill>
              </a:rPr>
              <a:t> </a:t>
            </a:r>
            <a:r>
              <a:rPr lang="en-US" sz="2500" b="1" dirty="0" smtClean="0">
                <a:solidFill>
                  <a:schemeClr val="tx1"/>
                </a:solidFill>
                <a:latin typeface="Calibri" pitchFamily="34" charset="0"/>
                <a:cs typeface="Calibri" pitchFamily="34" charset="0"/>
              </a:rPr>
              <a:t>ROLE OF ENZYMES IN DNA REPLICATION &amp; </a:t>
            </a:r>
          </a:p>
          <a:p>
            <a:pPr lvl="0" algn="ctr">
              <a:buSzPts val="3100"/>
            </a:pPr>
            <a:r>
              <a:rPr lang="en-US" sz="2500" b="1" dirty="0" smtClean="0">
                <a:solidFill>
                  <a:schemeClr val="tx1"/>
                </a:solidFill>
                <a:latin typeface="Calibri" pitchFamily="34" charset="0"/>
                <a:cs typeface="Calibri" pitchFamily="34" charset="0"/>
              </a:rPr>
              <a:t>MECHANISM OF DNA REPLICATION</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06</a:t>
            </a:r>
          </a:p>
          <a:p>
            <a:pPr marL="0" lvl="0" indent="0" algn="l" rtl="0">
              <a:spcBef>
                <a:spcPts val="0"/>
              </a:spcBef>
              <a:spcAft>
                <a:spcPts val="0"/>
              </a:spcAft>
              <a:buNone/>
            </a:pPr>
            <a:r>
              <a:rPr lang="en" b="1" dirty="0" smtClean="0"/>
              <a:t>CHAPTER </a:t>
            </a:r>
            <a:r>
              <a:rPr lang="en" b="1" dirty="0"/>
              <a:t>NAME </a:t>
            </a:r>
            <a:r>
              <a:rPr lang="en" b="1" dirty="0" smtClean="0"/>
              <a:t>: MOLECULAR BASIS OF INHERITANCE </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87722" y="130628"/>
            <a:ext cx="925650" cy="925650"/>
          </a:xfrm>
          <a:prstGeom prst="rect">
            <a:avLst/>
          </a:prstGeom>
          <a:noFill/>
          <a:ln>
            <a:noFill/>
          </a:ln>
        </p:spPr>
      </p:pic>
      <p:sp>
        <p:nvSpPr>
          <p:cNvPr id="63" name="Google Shape;63;p14"/>
          <p:cNvSpPr txBox="1"/>
          <p:nvPr/>
        </p:nvSpPr>
        <p:spPr>
          <a:xfrm>
            <a:off x="334402" y="676936"/>
            <a:ext cx="8688300" cy="59202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ENZYMES REQUIRED FOR DNA REPLICATION :</a:t>
            </a:r>
          </a:p>
          <a:p>
            <a:pPr>
              <a:buSzPts val="1800"/>
            </a:pPr>
            <a:endParaRPr lang="en-GB" sz="1800" b="1" dirty="0" smtClean="0">
              <a:solidFill>
                <a:schemeClr val="tx1"/>
              </a:solidFill>
              <a:latin typeface="Calibri" pitchFamily="34" charset="0"/>
              <a:cs typeface="Calibri" pitchFamily="34" charset="0"/>
            </a:endParaRPr>
          </a:p>
        </p:txBody>
      </p:sp>
      <p:sp>
        <p:nvSpPr>
          <p:cNvPr id="64" name="Google Shape;64;p14"/>
          <p:cNvSpPr txBox="1"/>
          <p:nvPr/>
        </p:nvSpPr>
        <p:spPr>
          <a:xfrm>
            <a:off x="373224" y="1129003"/>
            <a:ext cx="8397552" cy="3545633"/>
          </a:xfrm>
          <a:prstGeom prst="rect">
            <a:avLst/>
          </a:prstGeom>
          <a:noFill/>
          <a:ln>
            <a:noFill/>
          </a:ln>
        </p:spPr>
        <p:txBody>
          <a:bodyPr spcFirstLastPara="1" wrap="square" lIns="91425" tIns="91425" rIns="91425" bIns="91425" anchor="t" anchorCtr="0">
            <a:no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 large number of enzymes are required for DNA replication.</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main enzyme required for the process is DNA dependent DNA polymerase which takes part in combining deoxyribose nucleotides to form new DNA strands.</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DNA polymerase was first discovered by  Kornberg in 1957 .</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Prokaryotes have three main type of DNA polymerases like DNA polymerase I,II,III .</a:t>
            </a:r>
          </a:p>
          <a:p>
            <a:pPr algn="just"/>
            <a:r>
              <a:rPr lang="en-US" dirty="0" smtClean="0">
                <a:latin typeface="Calibri" pitchFamily="34" charset="0"/>
                <a:cs typeface="Calibri" pitchFamily="34" charset="0"/>
              </a:rPr>
              <a:t>Eukaryotes have five types of DNA polymerases like </a:t>
            </a:r>
            <a:r>
              <a:rPr lang="el-GR" dirty="0" smtClean="0">
                <a:latin typeface="Calibri" pitchFamily="34" charset="0"/>
                <a:cs typeface="Calibri" pitchFamily="34" charset="0"/>
              </a:rPr>
              <a:t>α</a:t>
            </a:r>
            <a:r>
              <a:rPr lang="en-US" dirty="0" smtClean="0">
                <a:latin typeface="Calibri" pitchFamily="34" charset="0"/>
                <a:cs typeface="Calibri" pitchFamily="34" charset="0"/>
              </a:rPr>
              <a:t>, </a:t>
            </a:r>
            <a:r>
              <a:rPr lang="el-GR" dirty="0" smtClean="0">
                <a:latin typeface="Calibri" pitchFamily="34" charset="0"/>
                <a:cs typeface="Calibri" pitchFamily="34" charset="0"/>
              </a:rPr>
              <a:t>β</a:t>
            </a:r>
            <a:r>
              <a:rPr lang="en-US" dirty="0" smtClean="0">
                <a:latin typeface="Calibri" pitchFamily="34" charset="0"/>
                <a:cs typeface="Calibri" pitchFamily="34" charset="0"/>
              </a:rPr>
              <a:t>, </a:t>
            </a:r>
            <a:r>
              <a:rPr lang="el-GR" dirty="0" smtClean="0">
                <a:latin typeface="Calibri" pitchFamily="34" charset="0"/>
                <a:cs typeface="Calibri" pitchFamily="34" charset="0"/>
              </a:rPr>
              <a:t>ϒ</a:t>
            </a:r>
            <a:r>
              <a:rPr lang="en-US" dirty="0" smtClean="0">
                <a:latin typeface="Calibri" pitchFamily="34" charset="0"/>
                <a:cs typeface="Calibri" pitchFamily="34" charset="0"/>
              </a:rPr>
              <a:t>, </a:t>
            </a:r>
            <a:r>
              <a:rPr lang="el-GR" dirty="0" smtClean="0">
                <a:latin typeface="Calibri" pitchFamily="34" charset="0"/>
                <a:cs typeface="Calibri" pitchFamily="34" charset="0"/>
              </a:rPr>
              <a:t>δ</a:t>
            </a:r>
            <a:r>
              <a:rPr lang="en-US" dirty="0" smtClean="0">
                <a:latin typeface="Calibri" pitchFamily="34" charset="0"/>
                <a:cs typeface="Calibri" pitchFamily="34" charset="0"/>
              </a:rPr>
              <a:t> &amp; </a:t>
            </a:r>
            <a:r>
              <a:rPr lang="el-GR" dirty="0" smtClean="0">
                <a:latin typeface="Calibri" pitchFamily="34" charset="0"/>
                <a:cs typeface="Calibri" pitchFamily="34" charset="0"/>
              </a:rPr>
              <a:t>ϵ</a:t>
            </a:r>
            <a:r>
              <a:rPr lang="en-US" dirty="0" smtClean="0">
                <a:latin typeface="Calibri" pitchFamily="34" charset="0"/>
                <a:cs typeface="Calibri" pitchFamily="34" charset="0"/>
              </a:rPr>
              <a:t> .</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other enzymes required for DNA replication are DNA ligase, helicase, primase, topoisomerase, etc .</a:t>
            </a:r>
          </a:p>
          <a:p>
            <a:pPr algn="just"/>
            <a:r>
              <a:rPr lang="en-US" dirty="0" smtClean="0">
                <a:latin typeface="Calibri" pitchFamily="34" charset="0"/>
                <a:cs typeface="Calibri" pitchFamily="34" charset="0"/>
              </a:rPr>
              <a:t>  </a:t>
            </a:r>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 </a:t>
            </a:r>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453002"/>
            <a:ext cx="8688300" cy="48006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ROLE OF ENZYMES IN DNA REPLICATION:</a:t>
            </a:r>
          </a:p>
        </p:txBody>
      </p:sp>
      <p:sp>
        <p:nvSpPr>
          <p:cNvPr id="64" name="Google Shape;64;p14"/>
          <p:cNvSpPr txBox="1"/>
          <p:nvPr/>
        </p:nvSpPr>
        <p:spPr>
          <a:xfrm>
            <a:off x="485191" y="1007706"/>
            <a:ext cx="8052319" cy="3834882"/>
          </a:xfrm>
          <a:prstGeom prst="rect">
            <a:avLst/>
          </a:prstGeom>
          <a:noFill/>
          <a:ln>
            <a:noFill/>
          </a:ln>
        </p:spPr>
        <p:txBody>
          <a:bodyPr spcFirstLastPara="1" wrap="square" lIns="91425" tIns="91425" rIns="91425" bIns="91425" anchor="t" anchorCtr="0">
            <a:noAutofit/>
          </a:bodyPr>
          <a:lstStyle/>
          <a:p>
            <a:pPr lvl="0">
              <a:buSzPts val="1400"/>
            </a:pPr>
            <a:endParaRPr lang="en-US" dirty="0" smtClean="0">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r>
              <a:rPr lang="en-US" sz="1400" i="0" u="none" strike="noStrike" cap="none" dirty="0" smtClean="0">
                <a:solidFill>
                  <a:srgbClr val="000000"/>
                </a:solidFill>
                <a:latin typeface="Calibri" pitchFamily="34" charset="0"/>
                <a:ea typeface="Calibri"/>
                <a:cs typeface="Calibri" pitchFamily="34" charset="0"/>
                <a:sym typeface="Calibri"/>
              </a:rPr>
              <a:t>DNA polymerase – </a:t>
            </a:r>
            <a:r>
              <a:rPr lang="en-US" sz="1400" i="0" u="none" strike="noStrike" cap="none" dirty="0" smtClean="0">
                <a:solidFill>
                  <a:srgbClr val="000000"/>
                </a:solidFill>
                <a:latin typeface="Calibri" pitchFamily="34" charset="0"/>
                <a:ea typeface="Calibri"/>
                <a:cs typeface="Calibri" pitchFamily="34" charset="0"/>
                <a:sym typeface="Calibri"/>
              </a:rPr>
              <a:t>This </a:t>
            </a:r>
            <a:r>
              <a:rPr lang="en-US" sz="1400" i="0" u="none" strike="noStrike" cap="none" dirty="0" smtClean="0">
                <a:solidFill>
                  <a:srgbClr val="000000"/>
                </a:solidFill>
                <a:latin typeface="Calibri" pitchFamily="34" charset="0"/>
                <a:ea typeface="Calibri"/>
                <a:cs typeface="Calibri" pitchFamily="34" charset="0"/>
                <a:sym typeface="Calibri"/>
              </a:rPr>
              <a:t>enzyme </a:t>
            </a:r>
            <a:r>
              <a:rPr lang="en-US" dirty="0" smtClean="0">
                <a:latin typeface="Calibri" pitchFamily="34" charset="0"/>
                <a:ea typeface="Calibri"/>
                <a:cs typeface="Calibri" pitchFamily="34" charset="0"/>
                <a:sym typeface="Calibri"/>
              </a:rPr>
              <a:t>takes part in combing the nucleotidic </a:t>
            </a:r>
            <a:r>
              <a:rPr lang="en-US" sz="1400" i="0" u="none" strike="noStrike" cap="none" dirty="0" smtClean="0">
                <a:solidFill>
                  <a:srgbClr val="000000"/>
                </a:solidFill>
                <a:latin typeface="Calibri" pitchFamily="34" charset="0"/>
                <a:ea typeface="Calibri"/>
                <a:cs typeface="Calibri" pitchFamily="34" charset="0"/>
                <a:sym typeface="Calibri"/>
              </a:rPr>
              <a:t> residues to form a new strand of DNA. </a:t>
            </a:r>
          </a:p>
          <a:p>
            <a:pPr marL="0" marR="0" lvl="0" indent="0" algn="l" rtl="0">
              <a:lnSpc>
                <a:spcPct val="100000"/>
              </a:lnSpc>
              <a:spcBef>
                <a:spcPts val="0"/>
              </a:spcBef>
              <a:spcAft>
                <a:spcPts val="0"/>
              </a:spcAft>
              <a:buClr>
                <a:srgbClr val="000000"/>
              </a:buClr>
              <a:buSzPts val="1400"/>
              <a:buFont typeface="Arial"/>
              <a:buNone/>
            </a:pPr>
            <a:r>
              <a:rPr lang="en-US" dirty="0" smtClean="0">
                <a:latin typeface="Calibri" pitchFamily="34" charset="0"/>
                <a:ea typeface="Calibri"/>
                <a:cs typeface="Calibri" pitchFamily="34" charset="0"/>
                <a:sym typeface="Calibri"/>
              </a:rPr>
              <a:t> </a:t>
            </a:r>
            <a:r>
              <a:rPr lang="en-US" dirty="0" smtClean="0">
                <a:latin typeface="Calibri" pitchFamily="34" charset="0"/>
                <a:ea typeface="Calibri"/>
                <a:cs typeface="Calibri" pitchFamily="34" charset="0"/>
                <a:sym typeface="Calibri"/>
              </a:rPr>
              <a:t>Other </a:t>
            </a:r>
            <a:r>
              <a:rPr lang="en-US" dirty="0" smtClean="0">
                <a:latin typeface="Calibri" pitchFamily="34" charset="0"/>
                <a:ea typeface="Calibri"/>
                <a:cs typeface="Calibri" pitchFamily="34" charset="0"/>
                <a:sym typeface="Calibri"/>
              </a:rPr>
              <a:t>DNA polymerases help in initiation of replication, DNA repair,  mitochondrial DNA </a:t>
            </a:r>
            <a:r>
              <a:rPr lang="en-US" dirty="0" smtClean="0">
                <a:latin typeface="Calibri" pitchFamily="34" charset="0"/>
                <a:ea typeface="Calibri"/>
                <a:cs typeface="Calibri" pitchFamily="34" charset="0"/>
                <a:sym typeface="Calibri"/>
              </a:rPr>
              <a:t>synthesis .</a:t>
            </a:r>
          </a:p>
          <a:p>
            <a:pPr marL="0" marR="0" lvl="0" indent="0" algn="l" rtl="0">
              <a:lnSpc>
                <a:spcPct val="100000"/>
              </a:lnSpc>
              <a:spcBef>
                <a:spcPts val="0"/>
              </a:spcBef>
              <a:spcAft>
                <a:spcPts val="0"/>
              </a:spcAft>
              <a:buClr>
                <a:srgbClr val="000000"/>
              </a:buClr>
              <a:buSzPts val="1400"/>
              <a:buFont typeface="Arial"/>
              <a:buNone/>
            </a:pPr>
            <a:endParaRPr lang="en-US" dirty="0" smtClean="0">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r>
              <a:rPr lang="en-US" sz="1400" i="0" u="none" strike="noStrike" cap="none" dirty="0" smtClean="0">
                <a:solidFill>
                  <a:srgbClr val="000000"/>
                </a:solidFill>
                <a:latin typeface="Calibri" pitchFamily="34" charset="0"/>
                <a:ea typeface="Calibri"/>
                <a:cs typeface="Calibri" pitchFamily="34" charset="0"/>
                <a:sym typeface="Calibri"/>
              </a:rPr>
              <a:t>Helicase – </a:t>
            </a:r>
            <a:r>
              <a:rPr lang="en-US" sz="1400" i="0" u="none" strike="noStrike" cap="none" dirty="0" smtClean="0">
                <a:solidFill>
                  <a:srgbClr val="000000"/>
                </a:solidFill>
                <a:latin typeface="Calibri" pitchFamily="34" charset="0"/>
                <a:ea typeface="Calibri"/>
                <a:cs typeface="Calibri" pitchFamily="34" charset="0"/>
                <a:sym typeface="Calibri"/>
              </a:rPr>
              <a:t>Otherwise </a:t>
            </a:r>
            <a:r>
              <a:rPr lang="en-US" sz="1400" i="0" u="none" strike="noStrike" cap="none" dirty="0" smtClean="0">
                <a:solidFill>
                  <a:srgbClr val="000000"/>
                </a:solidFill>
                <a:latin typeface="Calibri" pitchFamily="34" charset="0"/>
                <a:ea typeface="Calibri"/>
                <a:cs typeface="Calibri" pitchFamily="34" charset="0"/>
                <a:sym typeface="Calibri"/>
              </a:rPr>
              <a:t>known as </a:t>
            </a:r>
            <a:r>
              <a:rPr lang="en-US" sz="1400" i="0" u="none" strike="noStrike" cap="none" dirty="0" smtClean="0">
                <a:solidFill>
                  <a:srgbClr val="000000"/>
                </a:solidFill>
                <a:latin typeface="Calibri" pitchFamily="34" charset="0"/>
                <a:ea typeface="Calibri"/>
                <a:cs typeface="Calibri" pitchFamily="34" charset="0"/>
                <a:sym typeface="Calibri"/>
              </a:rPr>
              <a:t>unwindase</a:t>
            </a:r>
            <a:r>
              <a:rPr lang="en-US" dirty="0" smtClean="0">
                <a:latin typeface="Calibri" pitchFamily="34" charset="0"/>
                <a:ea typeface="Calibri"/>
                <a:cs typeface="Calibri" pitchFamily="34" charset="0"/>
                <a:sym typeface="Calibri"/>
              </a:rPr>
              <a:t>, which</a:t>
            </a:r>
            <a:r>
              <a:rPr lang="en-US" sz="1400" i="0" u="none" strike="noStrike" cap="none" dirty="0" smtClean="0">
                <a:solidFill>
                  <a:srgbClr val="000000"/>
                </a:solidFill>
                <a:latin typeface="Calibri" pitchFamily="34" charset="0"/>
                <a:ea typeface="Calibri"/>
                <a:cs typeface="Calibri" pitchFamily="34" charset="0"/>
                <a:sym typeface="Calibri"/>
              </a:rPr>
              <a:t> unwinds the two strands of DNA by destroying hydrogen bonds .</a:t>
            </a:r>
          </a:p>
          <a:p>
            <a:pPr marL="0" marR="0" lvl="0" indent="0" algn="l"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dirty="0" smtClean="0">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r>
              <a:rPr lang="en-US" sz="1400" i="0" u="none" strike="noStrike" cap="none" dirty="0" smtClean="0">
                <a:solidFill>
                  <a:srgbClr val="000000"/>
                </a:solidFill>
                <a:latin typeface="Calibri" pitchFamily="34" charset="0"/>
                <a:ea typeface="Calibri"/>
                <a:cs typeface="Calibri" pitchFamily="34" charset="0"/>
                <a:sym typeface="Calibri"/>
              </a:rPr>
              <a:t>Primase -  It synthesizes RNA which acts as primer during DNA replication .</a:t>
            </a:r>
          </a:p>
          <a:p>
            <a:pPr marL="0" marR="0" lvl="0" indent="0" algn="l"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r>
              <a:rPr lang="en-US" sz="1400" i="0" u="none" strike="noStrike" cap="none" dirty="0" smtClean="0">
                <a:solidFill>
                  <a:srgbClr val="000000"/>
                </a:solidFill>
                <a:latin typeface="Calibri" pitchFamily="34" charset="0"/>
                <a:ea typeface="Calibri"/>
                <a:cs typeface="Calibri" pitchFamily="34" charset="0"/>
                <a:sym typeface="Calibri"/>
              </a:rPr>
              <a:t>DNA ligase – This enzyme joins newly synthesized fragments of DNA .</a:t>
            </a:r>
          </a:p>
          <a:p>
            <a:pPr marL="0" marR="0" lvl="0" indent="0" algn="l"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r>
              <a:rPr lang="en-US" dirty="0" smtClean="0">
                <a:latin typeface="Calibri" pitchFamily="34" charset="0"/>
                <a:ea typeface="Calibri"/>
                <a:cs typeface="Calibri" pitchFamily="34" charset="0"/>
                <a:sym typeface="Calibri"/>
              </a:rPr>
              <a:t>Topoisomerase – It makes a swivel cut and releases tension above replication fork during super coiling.</a:t>
            </a:r>
            <a:endParaRPr sz="1400"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192277" y="0"/>
            <a:ext cx="839756" cy="774441"/>
          </a:xfrm>
          <a:prstGeom prst="rect">
            <a:avLst/>
          </a:prstGeom>
          <a:noFill/>
          <a:ln>
            <a:noFill/>
          </a:ln>
        </p:spPr>
      </p:pic>
      <p:sp>
        <p:nvSpPr>
          <p:cNvPr id="63" name="Google Shape;63;p14"/>
          <p:cNvSpPr txBox="1"/>
          <p:nvPr/>
        </p:nvSpPr>
        <p:spPr>
          <a:xfrm>
            <a:off x="427708" y="397019"/>
            <a:ext cx="8492357" cy="56403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MECHANISM</a:t>
            </a:r>
            <a:r>
              <a:rPr lang="en-GB"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OF  DNA REPLICATION:</a:t>
            </a: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6" name="TextBox 5"/>
          <p:cNvSpPr txBox="1"/>
          <p:nvPr/>
        </p:nvSpPr>
        <p:spPr>
          <a:xfrm>
            <a:off x="419878" y="746449"/>
            <a:ext cx="8313575" cy="4001095"/>
          </a:xfrm>
          <a:prstGeom prst="rect">
            <a:avLst/>
          </a:prstGeom>
          <a:noFill/>
        </p:spPr>
        <p:txBody>
          <a:bodyPr wrap="square" rtlCol="0">
            <a:spAutoFit/>
          </a:bodyPr>
          <a:lstStyle/>
          <a:p>
            <a:endParaRPr lang="en-US" sz="1800" b="1" dirty="0" smtClean="0">
              <a:latin typeface="Calibri" pitchFamily="34" charset="0"/>
              <a:cs typeface="Calibri" pitchFamily="34" charset="0"/>
            </a:endParaRPr>
          </a:p>
          <a:p>
            <a:pPr algn="just"/>
            <a:r>
              <a:rPr lang="en-US" sz="1800" b="1" dirty="0" smtClean="0">
                <a:latin typeface="Calibri" pitchFamily="34" charset="0"/>
                <a:cs typeface="Calibri" pitchFamily="34" charset="0"/>
              </a:rPr>
              <a:t>RATE OF REPLICATION </a:t>
            </a:r>
            <a:r>
              <a:rPr lang="en-US" dirty="0" smtClean="0"/>
              <a:t>:</a:t>
            </a:r>
          </a:p>
          <a:p>
            <a:pPr algn="just"/>
            <a:endParaRPr lang="en-US" dirty="0" smtClean="0"/>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main </a:t>
            </a:r>
            <a:r>
              <a:rPr lang="en-US" dirty="0" smtClean="0">
                <a:latin typeface="Calibri" pitchFamily="34" charset="0"/>
                <a:cs typeface="Calibri" pitchFamily="34" charset="0"/>
              </a:rPr>
              <a:t>enzyme </a:t>
            </a:r>
            <a:r>
              <a:rPr lang="en-US" dirty="0" smtClean="0">
                <a:latin typeface="Calibri" pitchFamily="34" charset="0"/>
                <a:cs typeface="Calibri" pitchFamily="34" charset="0"/>
              </a:rPr>
              <a:t>is referred to as DNA-dependent DNA </a:t>
            </a:r>
            <a:r>
              <a:rPr lang="en-US" dirty="0" smtClean="0">
                <a:latin typeface="Calibri" pitchFamily="34" charset="0"/>
                <a:cs typeface="Calibri" pitchFamily="34" charset="0"/>
              </a:rPr>
              <a:t>polymerase which uses a </a:t>
            </a:r>
            <a:r>
              <a:rPr lang="en-US" dirty="0" smtClean="0">
                <a:latin typeface="Calibri" pitchFamily="34" charset="0"/>
                <a:cs typeface="Calibri" pitchFamily="34" charset="0"/>
              </a:rPr>
              <a:t>DNA template to </a:t>
            </a:r>
            <a:r>
              <a:rPr lang="en-US" dirty="0" smtClean="0">
                <a:latin typeface="Calibri" pitchFamily="34" charset="0"/>
                <a:cs typeface="Calibri" pitchFamily="34" charset="0"/>
              </a:rPr>
              <a:t>catalyze </a:t>
            </a:r>
            <a:r>
              <a:rPr lang="en-US" dirty="0" smtClean="0">
                <a:latin typeface="Calibri" pitchFamily="34" charset="0"/>
                <a:cs typeface="Calibri" pitchFamily="34" charset="0"/>
              </a:rPr>
              <a:t>the </a:t>
            </a:r>
            <a:r>
              <a:rPr lang="en-US" dirty="0" smtClean="0">
                <a:latin typeface="Calibri" pitchFamily="34" charset="0"/>
                <a:cs typeface="Calibri" pitchFamily="34" charset="0"/>
              </a:rPr>
              <a:t>polymerization </a:t>
            </a:r>
            <a:r>
              <a:rPr lang="en-US" dirty="0" smtClean="0">
                <a:latin typeface="Calibri" pitchFamily="34" charset="0"/>
                <a:cs typeface="Calibri" pitchFamily="34" charset="0"/>
              </a:rPr>
              <a:t>of </a:t>
            </a:r>
            <a:r>
              <a:rPr lang="en-US" dirty="0" smtClean="0">
                <a:latin typeface="Calibri" pitchFamily="34" charset="0"/>
                <a:cs typeface="Calibri" pitchFamily="34" charset="0"/>
              </a:rPr>
              <a:t>deoxynucleotides.</a:t>
            </a:r>
          </a:p>
          <a:p>
            <a:pPr algn="just"/>
            <a:r>
              <a:rPr lang="en-US" dirty="0" smtClean="0">
                <a:latin typeface="Calibri" pitchFamily="34" charset="0"/>
                <a:cs typeface="Calibri" pitchFamily="34" charset="0"/>
              </a:rPr>
              <a:t> </a:t>
            </a:r>
          </a:p>
          <a:p>
            <a:pPr algn="just"/>
            <a:r>
              <a:rPr lang="en-US" dirty="0" smtClean="0">
                <a:latin typeface="Calibri" pitchFamily="34" charset="0"/>
                <a:cs typeface="Calibri" pitchFamily="34" charset="0"/>
              </a:rPr>
              <a:t>These enzymes </a:t>
            </a:r>
            <a:r>
              <a:rPr lang="en-US" dirty="0" smtClean="0">
                <a:latin typeface="Calibri" pitchFamily="34" charset="0"/>
                <a:cs typeface="Calibri" pitchFamily="34" charset="0"/>
              </a:rPr>
              <a:t>are highly efficient enzymes as they have to </a:t>
            </a:r>
            <a:r>
              <a:rPr lang="en-US" dirty="0" smtClean="0">
                <a:latin typeface="Calibri" pitchFamily="34" charset="0"/>
                <a:cs typeface="Calibri" pitchFamily="34" charset="0"/>
              </a:rPr>
              <a:t>catalyze polymerization </a:t>
            </a:r>
            <a:r>
              <a:rPr lang="en-US" dirty="0" smtClean="0">
                <a:latin typeface="Calibri" pitchFamily="34" charset="0"/>
                <a:cs typeface="Calibri" pitchFamily="34" charset="0"/>
              </a:rPr>
              <a:t>of a </a:t>
            </a:r>
            <a:r>
              <a:rPr lang="en-US" dirty="0" smtClean="0">
                <a:latin typeface="Calibri" pitchFamily="34" charset="0"/>
                <a:cs typeface="Calibri" pitchFamily="34" charset="0"/>
              </a:rPr>
              <a:t>large number </a:t>
            </a:r>
            <a:r>
              <a:rPr lang="en-US" dirty="0" smtClean="0">
                <a:latin typeface="Calibri" pitchFamily="34" charset="0"/>
                <a:cs typeface="Calibri" pitchFamily="34" charset="0"/>
              </a:rPr>
              <a:t>of </a:t>
            </a:r>
            <a:r>
              <a:rPr lang="en-US" dirty="0" smtClean="0">
                <a:latin typeface="Calibri" pitchFamily="34" charset="0"/>
                <a:cs typeface="Calibri" pitchFamily="34" charset="0"/>
              </a:rPr>
              <a:t>nucleotides in a very short time. </a:t>
            </a:r>
          </a:p>
          <a:p>
            <a:pPr algn="just"/>
            <a:endParaRPr lang="en-US" dirty="0" smtClean="0">
              <a:latin typeface="Calibri" pitchFamily="34" charset="0"/>
              <a:cs typeface="Calibri" pitchFamily="34" charset="0"/>
            </a:endParaRPr>
          </a:p>
          <a:p>
            <a:pPr algn="just"/>
            <a:r>
              <a:rPr lang="en-US" i="1" dirty="0" smtClean="0">
                <a:latin typeface="Calibri" pitchFamily="34" charset="0"/>
                <a:cs typeface="Calibri" pitchFamily="34" charset="0"/>
              </a:rPr>
              <a:t>E</a:t>
            </a:r>
            <a:r>
              <a:rPr lang="en-US" i="1" dirty="0" smtClean="0">
                <a:latin typeface="Calibri" pitchFamily="34" charset="0"/>
                <a:cs typeface="Calibri" pitchFamily="34" charset="0"/>
              </a:rPr>
              <a:t>. </a:t>
            </a:r>
            <a:r>
              <a:rPr lang="en-US" i="1" dirty="0" smtClean="0">
                <a:latin typeface="Calibri" pitchFamily="34" charset="0"/>
                <a:cs typeface="Calibri" pitchFamily="34" charset="0"/>
              </a:rPr>
              <a:t>coli </a:t>
            </a:r>
            <a:r>
              <a:rPr lang="en-US" dirty="0" smtClean="0">
                <a:latin typeface="Calibri" pitchFamily="34" charset="0"/>
                <a:cs typeface="Calibri" pitchFamily="34" charset="0"/>
              </a:rPr>
              <a:t>that has only 4.6 </a:t>
            </a:r>
            <a:r>
              <a:rPr lang="en-US" dirty="0" smtClean="0">
                <a:latin typeface="Calibri" pitchFamily="34" charset="0"/>
                <a:cs typeface="Calibri" pitchFamily="34" charset="0"/>
              </a:rPr>
              <a:t>x </a:t>
            </a:r>
            <a:r>
              <a:rPr lang="en-US" dirty="0" smtClean="0">
                <a:latin typeface="Calibri" pitchFamily="34" charset="0"/>
                <a:cs typeface="Calibri" pitchFamily="34" charset="0"/>
              </a:rPr>
              <a:t>10</a:t>
            </a:r>
            <a:r>
              <a:rPr lang="en-US" baseline="30000" dirty="0" smtClean="0">
                <a:latin typeface="Calibri" pitchFamily="34" charset="0"/>
                <a:cs typeface="Calibri" pitchFamily="34" charset="0"/>
              </a:rPr>
              <a:t>6</a:t>
            </a:r>
            <a:r>
              <a:rPr lang="en-US" dirty="0" smtClean="0">
                <a:latin typeface="Calibri" pitchFamily="34" charset="0"/>
                <a:cs typeface="Calibri" pitchFamily="34" charset="0"/>
              </a:rPr>
              <a:t>bp completes the </a:t>
            </a:r>
            <a:r>
              <a:rPr lang="en-US" dirty="0" smtClean="0">
                <a:latin typeface="Calibri" pitchFamily="34" charset="0"/>
                <a:cs typeface="Calibri" pitchFamily="34" charset="0"/>
              </a:rPr>
              <a:t>process of replication </a:t>
            </a:r>
            <a:r>
              <a:rPr lang="en-US" dirty="0" smtClean="0">
                <a:latin typeface="Calibri" pitchFamily="34" charset="0"/>
                <a:cs typeface="Calibri" pitchFamily="34" charset="0"/>
              </a:rPr>
              <a:t>within </a:t>
            </a:r>
            <a:r>
              <a:rPr lang="en-US" dirty="0" smtClean="0">
                <a:latin typeface="Calibri" pitchFamily="34" charset="0"/>
                <a:cs typeface="Calibri" pitchFamily="34" charset="0"/>
              </a:rPr>
              <a:t>38 minutes: </a:t>
            </a:r>
            <a:r>
              <a:rPr lang="en-US" dirty="0" smtClean="0">
                <a:latin typeface="Calibri" pitchFamily="34" charset="0"/>
                <a:cs typeface="Calibri" pitchFamily="34" charset="0"/>
              </a:rPr>
              <a:t>that means </a:t>
            </a:r>
            <a:r>
              <a:rPr lang="en-US" dirty="0" smtClean="0">
                <a:latin typeface="Calibri" pitchFamily="34" charset="0"/>
                <a:cs typeface="Calibri" pitchFamily="34" charset="0"/>
              </a:rPr>
              <a:t>the </a:t>
            </a:r>
            <a:r>
              <a:rPr lang="en-US" dirty="0" smtClean="0">
                <a:latin typeface="Calibri" pitchFamily="34" charset="0"/>
                <a:cs typeface="Calibri" pitchFamily="34" charset="0"/>
              </a:rPr>
              <a:t>average </a:t>
            </a:r>
            <a:r>
              <a:rPr lang="en-US" dirty="0" smtClean="0">
                <a:latin typeface="Calibri" pitchFamily="34" charset="0"/>
                <a:cs typeface="Calibri" pitchFamily="34" charset="0"/>
              </a:rPr>
              <a:t>rate of </a:t>
            </a:r>
            <a:r>
              <a:rPr lang="en-US" dirty="0" smtClean="0">
                <a:latin typeface="Calibri" pitchFamily="34" charset="0"/>
                <a:cs typeface="Calibri" pitchFamily="34" charset="0"/>
              </a:rPr>
              <a:t>polymerization </a:t>
            </a:r>
            <a:r>
              <a:rPr lang="en-US" dirty="0" smtClean="0">
                <a:latin typeface="Calibri" pitchFamily="34" charset="0"/>
                <a:cs typeface="Calibri" pitchFamily="34" charset="0"/>
              </a:rPr>
              <a:t>has to be </a:t>
            </a:r>
            <a:r>
              <a:rPr lang="en-US" dirty="0" smtClean="0">
                <a:latin typeface="Calibri" pitchFamily="34" charset="0"/>
                <a:cs typeface="Calibri" pitchFamily="34" charset="0"/>
              </a:rPr>
              <a:t>approxim</a:t>
            </a:r>
            <a:r>
              <a:rPr lang="en-US" dirty="0" smtClean="0">
                <a:latin typeface="Calibri" pitchFamily="34" charset="0"/>
                <a:cs typeface="Calibri" pitchFamily="34" charset="0"/>
              </a:rPr>
              <a:t>a</a:t>
            </a:r>
            <a:r>
              <a:rPr lang="en-US" dirty="0" smtClean="0">
                <a:latin typeface="Calibri" pitchFamily="34" charset="0"/>
                <a:cs typeface="Calibri" pitchFamily="34" charset="0"/>
              </a:rPr>
              <a:t>tely </a:t>
            </a:r>
            <a:r>
              <a:rPr lang="en-US" dirty="0" smtClean="0">
                <a:latin typeface="Calibri" pitchFamily="34" charset="0"/>
                <a:cs typeface="Calibri" pitchFamily="34" charset="0"/>
              </a:rPr>
              <a:t>2000 bp per second</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sz="1800" b="1" dirty="0" smtClean="0">
                <a:latin typeface="Calibri" pitchFamily="34" charset="0"/>
                <a:cs typeface="Calibri" pitchFamily="34" charset="0"/>
              </a:rPr>
              <a:t>ORIGIN OF REPLICATION :</a:t>
            </a:r>
          </a:p>
          <a:p>
            <a:pPr algn="just"/>
            <a:endParaRPr lang="en-US" sz="1800" b="1"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replication </a:t>
            </a:r>
            <a:r>
              <a:rPr lang="en-US" dirty="0" smtClean="0">
                <a:latin typeface="Calibri" pitchFamily="34" charset="0"/>
                <a:cs typeface="Calibri" pitchFamily="34" charset="0"/>
              </a:rPr>
              <a:t>does </a:t>
            </a:r>
            <a:r>
              <a:rPr lang="en-US" dirty="0" smtClean="0">
                <a:latin typeface="Calibri" pitchFamily="34" charset="0"/>
                <a:cs typeface="Calibri" pitchFamily="34" charset="0"/>
              </a:rPr>
              <a:t>not initiate </a:t>
            </a:r>
            <a:r>
              <a:rPr lang="en-US" dirty="0" smtClean="0">
                <a:latin typeface="Calibri" pitchFamily="34" charset="0"/>
                <a:cs typeface="Calibri" pitchFamily="34" charset="0"/>
              </a:rPr>
              <a:t>randomly </a:t>
            </a:r>
            <a:r>
              <a:rPr lang="en-US" dirty="0" smtClean="0">
                <a:latin typeface="Calibri" pitchFamily="34" charset="0"/>
                <a:cs typeface="Calibri" pitchFamily="34" charset="0"/>
              </a:rPr>
              <a:t>at </a:t>
            </a:r>
            <a:r>
              <a:rPr lang="en-US" dirty="0" smtClean="0">
                <a:latin typeface="Calibri" pitchFamily="34" charset="0"/>
                <a:cs typeface="Calibri" pitchFamily="34" charset="0"/>
              </a:rPr>
              <a:t>anyplace </a:t>
            </a:r>
            <a:r>
              <a:rPr lang="en-US" dirty="0" smtClean="0">
                <a:latin typeface="Calibri" pitchFamily="34" charset="0"/>
                <a:cs typeface="Calibri" pitchFamily="34" charset="0"/>
              </a:rPr>
              <a:t>in DNA. There is </a:t>
            </a:r>
            <a:r>
              <a:rPr lang="en-US" dirty="0" smtClean="0">
                <a:latin typeface="Calibri" pitchFamily="34" charset="0"/>
                <a:cs typeface="Calibri" pitchFamily="34" charset="0"/>
              </a:rPr>
              <a:t>a </a:t>
            </a:r>
            <a:r>
              <a:rPr lang="en-US" dirty="0" smtClean="0">
                <a:latin typeface="Calibri" pitchFamily="34" charset="0"/>
                <a:cs typeface="Calibri" pitchFamily="34" charset="0"/>
              </a:rPr>
              <a:t>definite </a:t>
            </a:r>
            <a:r>
              <a:rPr lang="en-US" dirty="0" smtClean="0">
                <a:latin typeface="Calibri" pitchFamily="34" charset="0"/>
                <a:cs typeface="Calibri" pitchFamily="34" charset="0"/>
              </a:rPr>
              <a:t>region </a:t>
            </a:r>
            <a:r>
              <a:rPr lang="en-US" dirty="0" smtClean="0">
                <a:latin typeface="Calibri" pitchFamily="34" charset="0"/>
                <a:cs typeface="Calibri" pitchFamily="34" charset="0"/>
              </a:rPr>
              <a:t>in </a:t>
            </a:r>
            <a:r>
              <a:rPr lang="en-US" i="1" dirty="0" smtClean="0">
                <a:latin typeface="Calibri" pitchFamily="34" charset="0"/>
                <a:cs typeface="Calibri" pitchFamily="34" charset="0"/>
              </a:rPr>
              <a:t>E. </a:t>
            </a:r>
            <a:r>
              <a:rPr lang="en-US" i="1" dirty="0" smtClean="0">
                <a:latin typeface="Calibri" pitchFamily="34" charset="0"/>
                <a:cs typeface="Calibri" pitchFamily="34" charset="0"/>
              </a:rPr>
              <a:t>coli </a:t>
            </a:r>
            <a:r>
              <a:rPr lang="en-US" dirty="0" smtClean="0">
                <a:latin typeface="Calibri" pitchFamily="34" charset="0"/>
                <a:cs typeface="Calibri" pitchFamily="34" charset="0"/>
              </a:rPr>
              <a:t>DNA </a:t>
            </a:r>
            <a:r>
              <a:rPr lang="en-US" dirty="0" smtClean="0">
                <a:latin typeface="Calibri" pitchFamily="34" charset="0"/>
                <a:cs typeface="Calibri" pitchFamily="34" charset="0"/>
              </a:rPr>
              <a:t>where </a:t>
            </a:r>
            <a:r>
              <a:rPr lang="en-US" dirty="0" smtClean="0">
                <a:latin typeface="Calibri" pitchFamily="34" charset="0"/>
                <a:cs typeface="Calibri" pitchFamily="34" charset="0"/>
              </a:rPr>
              <a:t>the replication </a:t>
            </a:r>
            <a:r>
              <a:rPr lang="en-US" dirty="0" smtClean="0">
                <a:latin typeface="Calibri" pitchFamily="34" charset="0"/>
                <a:cs typeface="Calibri" pitchFamily="34" charset="0"/>
              </a:rPr>
              <a:t>originates. Such regions </a:t>
            </a:r>
            <a:r>
              <a:rPr lang="en-US" dirty="0" smtClean="0">
                <a:latin typeface="Calibri" pitchFamily="34" charset="0"/>
                <a:cs typeface="Calibri" pitchFamily="34" charset="0"/>
              </a:rPr>
              <a:t>are termed as origin </a:t>
            </a:r>
            <a:r>
              <a:rPr lang="en-US" dirty="0" smtClean="0">
                <a:latin typeface="Calibri" pitchFamily="34" charset="0"/>
                <a:cs typeface="Calibri" pitchFamily="34" charset="0"/>
              </a:rPr>
              <a:t>of </a:t>
            </a:r>
            <a:r>
              <a:rPr lang="en-US" dirty="0" smtClean="0">
                <a:latin typeface="Calibri" pitchFamily="34" charset="0"/>
                <a:cs typeface="Calibri" pitchFamily="34" charset="0"/>
              </a:rPr>
              <a:t>replication (</a:t>
            </a:r>
            <a:r>
              <a:rPr lang="en-US" i="1" dirty="0" smtClean="0">
                <a:latin typeface="Calibri" pitchFamily="34" charset="0"/>
                <a:cs typeface="Calibri" pitchFamily="34" charset="0"/>
              </a:rPr>
              <a:t>ori</a:t>
            </a:r>
            <a:r>
              <a:rPr lang="en-US" dirty="0" smtClean="0">
                <a:latin typeface="Calibri" pitchFamily="34" charset="0"/>
                <a:cs typeface="Calibri" pitchFamily="34" charset="0"/>
              </a:rPr>
              <a:t>).</a:t>
            </a:r>
          </a:p>
          <a:p>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192277" y="0"/>
            <a:ext cx="839756" cy="774441"/>
          </a:xfrm>
          <a:prstGeom prst="rect">
            <a:avLst/>
          </a:prstGeom>
          <a:noFill/>
          <a:ln>
            <a:noFill/>
          </a:ln>
        </p:spPr>
      </p:pic>
      <p:sp>
        <p:nvSpPr>
          <p:cNvPr id="63" name="Google Shape;63;p14"/>
          <p:cNvSpPr txBox="1"/>
          <p:nvPr/>
        </p:nvSpPr>
        <p:spPr>
          <a:xfrm>
            <a:off x="390385" y="322374"/>
            <a:ext cx="8492357" cy="56403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MECHANISM</a:t>
            </a:r>
            <a:r>
              <a:rPr lang="en-GB"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OF  DNA REPLICATION:</a:t>
            </a: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6" name="TextBox 5"/>
          <p:cNvSpPr txBox="1"/>
          <p:nvPr/>
        </p:nvSpPr>
        <p:spPr>
          <a:xfrm>
            <a:off x="419878" y="783772"/>
            <a:ext cx="8080310" cy="3939540"/>
          </a:xfrm>
          <a:prstGeom prst="rect">
            <a:avLst/>
          </a:prstGeom>
          <a:noFill/>
        </p:spPr>
        <p:txBody>
          <a:bodyPr wrap="square" rtlCol="0">
            <a:spAutoFit/>
          </a:bodyPr>
          <a:lstStyle/>
          <a:p>
            <a:pPr algn="just"/>
            <a:r>
              <a:rPr lang="en-US" sz="1800" b="1" dirty="0" smtClean="0">
                <a:latin typeface="Calibri" pitchFamily="34" charset="0"/>
                <a:cs typeface="Calibri" pitchFamily="34" charset="0"/>
              </a:rPr>
              <a:t>ROLE OF DEOXYRIBONUCLEOTIDES :</a:t>
            </a:r>
          </a:p>
          <a:p>
            <a:pPr algn="just"/>
            <a:r>
              <a:rPr lang="en-US" dirty="0" smtClean="0">
                <a:latin typeface="Calibri" pitchFamily="34" charset="0"/>
                <a:cs typeface="Calibri" pitchFamily="34" charset="0"/>
              </a:rPr>
              <a:t>Energetically replication </a:t>
            </a:r>
            <a:r>
              <a:rPr lang="en-US" dirty="0" smtClean="0">
                <a:latin typeface="Calibri" pitchFamily="34" charset="0"/>
                <a:cs typeface="Calibri" pitchFamily="34" charset="0"/>
              </a:rPr>
              <a:t>is </a:t>
            </a:r>
            <a:r>
              <a:rPr lang="en-US" dirty="0" smtClean="0">
                <a:latin typeface="Calibri" pitchFamily="34" charset="0"/>
                <a:cs typeface="Calibri" pitchFamily="34" charset="0"/>
              </a:rPr>
              <a:t>a very expensive process . Deoxyribonucleoside triphosphates serve </a:t>
            </a:r>
            <a:r>
              <a:rPr lang="en-US" dirty="0" smtClean="0">
                <a:latin typeface="Calibri" pitchFamily="34" charset="0"/>
                <a:cs typeface="Calibri" pitchFamily="34" charset="0"/>
              </a:rPr>
              <a:t>dual purposes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In addition to acting as </a:t>
            </a:r>
            <a:r>
              <a:rPr lang="en-US" dirty="0" smtClean="0">
                <a:latin typeface="Calibri" pitchFamily="34" charset="0"/>
                <a:cs typeface="Calibri" pitchFamily="34" charset="0"/>
              </a:rPr>
              <a:t>substrates, they provide </a:t>
            </a:r>
            <a:r>
              <a:rPr lang="en-US" dirty="0" smtClean="0">
                <a:latin typeface="Calibri" pitchFamily="34" charset="0"/>
                <a:cs typeface="Calibri" pitchFamily="34" charset="0"/>
              </a:rPr>
              <a:t>energy for </a:t>
            </a:r>
            <a:r>
              <a:rPr lang="en-US" dirty="0" smtClean="0">
                <a:latin typeface="Calibri" pitchFamily="34" charset="0"/>
                <a:cs typeface="Calibri" pitchFamily="34" charset="0"/>
              </a:rPr>
              <a:t>polymerization </a:t>
            </a:r>
            <a:r>
              <a:rPr lang="en-US" dirty="0" smtClean="0">
                <a:latin typeface="Calibri" pitchFamily="34" charset="0"/>
                <a:cs typeface="Calibri" pitchFamily="34" charset="0"/>
              </a:rPr>
              <a:t>reaction </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The two terminal </a:t>
            </a:r>
            <a:r>
              <a:rPr lang="en-US" dirty="0" smtClean="0">
                <a:latin typeface="Calibri" pitchFamily="34" charset="0"/>
                <a:cs typeface="Calibri" pitchFamily="34" charset="0"/>
              </a:rPr>
              <a:t>phosphates in a </a:t>
            </a:r>
            <a:r>
              <a:rPr lang="en-US" dirty="0" smtClean="0">
                <a:latin typeface="Calibri" pitchFamily="34" charset="0"/>
                <a:cs typeface="Calibri" pitchFamily="34" charset="0"/>
              </a:rPr>
              <a:t>deoxyribonucleoside triphosphates </a:t>
            </a:r>
            <a:r>
              <a:rPr lang="en-US" dirty="0" smtClean="0">
                <a:latin typeface="Calibri" pitchFamily="34" charset="0"/>
                <a:cs typeface="Calibri" pitchFamily="34" charset="0"/>
              </a:rPr>
              <a:t>are high-energy </a:t>
            </a:r>
            <a:r>
              <a:rPr lang="en-US" dirty="0" smtClean="0">
                <a:latin typeface="Calibri" pitchFamily="34" charset="0"/>
                <a:cs typeface="Calibri" pitchFamily="34" charset="0"/>
              </a:rPr>
              <a:t>phosphates, same </a:t>
            </a:r>
            <a:r>
              <a:rPr lang="en-US" dirty="0" smtClean="0">
                <a:latin typeface="Calibri" pitchFamily="34" charset="0"/>
                <a:cs typeface="Calibri" pitchFamily="34" charset="0"/>
              </a:rPr>
              <a:t>as in case of </a:t>
            </a:r>
            <a:r>
              <a:rPr lang="en-US" dirty="0" smtClean="0">
                <a:latin typeface="Calibri" pitchFamily="34" charset="0"/>
                <a:cs typeface="Calibri" pitchFamily="34" charset="0"/>
              </a:rPr>
              <a:t>ATP. </a:t>
            </a:r>
          </a:p>
          <a:p>
            <a:pPr algn="just"/>
            <a:endParaRPr lang="en-US" sz="1800" b="1" dirty="0" smtClean="0">
              <a:latin typeface="Calibri" pitchFamily="34" charset="0"/>
              <a:cs typeface="Calibri" pitchFamily="34" charset="0"/>
            </a:endParaRPr>
          </a:p>
          <a:p>
            <a:pPr algn="just"/>
            <a:r>
              <a:rPr lang="en-US" sz="1800" b="1" dirty="0" smtClean="0">
                <a:latin typeface="Calibri" pitchFamily="34" charset="0"/>
                <a:cs typeface="Calibri" pitchFamily="34" charset="0"/>
              </a:rPr>
              <a:t>PROCESS OF DNA REPLICATION :</a:t>
            </a:r>
          </a:p>
          <a:p>
            <a:pPr algn="just"/>
            <a:r>
              <a:rPr lang="en-US" dirty="0" smtClean="0">
                <a:latin typeface="Calibri" pitchFamily="34" charset="0"/>
                <a:cs typeface="Calibri" pitchFamily="34" charset="0"/>
              </a:rPr>
              <a:t>H</a:t>
            </a:r>
            <a:r>
              <a:rPr lang="en-US" dirty="0" smtClean="0">
                <a:latin typeface="Calibri" pitchFamily="34" charset="0"/>
                <a:cs typeface="Calibri" pitchFamily="34" charset="0"/>
              </a:rPr>
              <a:t>elicase unwinds the two strands by destroying the H-bonds in DNA duplex which  results in formation of a y-shaped structure known as replication fork.</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a:t>
            </a:r>
            <a:r>
              <a:rPr lang="en-US" dirty="0" smtClean="0">
                <a:latin typeface="Calibri" pitchFamily="34" charset="0"/>
                <a:cs typeface="Calibri" pitchFamily="34" charset="0"/>
              </a:rPr>
              <a:t>ue to unwinding of a super coiling develops on the end of DNA opposite to the replication fork. This tension is released by topoisomerase.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a:t>
            </a:r>
            <a:r>
              <a:rPr lang="en-US" dirty="0" smtClean="0">
                <a:latin typeface="Calibri" pitchFamily="34" charset="0"/>
                <a:cs typeface="Calibri" pitchFamily="34" charset="0"/>
              </a:rPr>
              <a:t>t the free 3’ end of one template strand and the fork end of another template strand a primer RNA is synthesized by enzyme primase . This primer provides 3-OH group for joining of nucleotides.</a:t>
            </a:r>
            <a:endParaRPr lang="en-US" sz="1800"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43733" y="322373"/>
            <a:ext cx="8063149" cy="657341"/>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a:t>
            </a:r>
            <a:r>
              <a:rPr lang="en-GB" sz="2200" b="1" dirty="0" smtClean="0">
                <a:solidFill>
                  <a:srgbClr val="FF0000"/>
                </a:solidFill>
                <a:latin typeface="Calibri" pitchFamily="34" charset="0"/>
                <a:cs typeface="Calibri" pitchFamily="34" charset="0"/>
              </a:rPr>
              <a:t>SHOWING REPLICATION FORK</a:t>
            </a:r>
            <a:r>
              <a:rPr lang="en-GB" sz="3200" b="1" dirty="0" smtClean="0">
                <a:solidFill>
                  <a:srgbClr val="FF0000"/>
                </a:solidFill>
                <a:latin typeface="Calibri" pitchFamily="34" charset="0"/>
                <a:cs typeface="Calibri" pitchFamily="34" charset="0"/>
              </a:rPr>
              <a:t>:</a:t>
            </a:r>
          </a:p>
          <a:p>
            <a:pPr>
              <a:buSzPts val="1800"/>
            </a:pPr>
            <a:endParaRPr lang="en-GB" sz="3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p:txBody>
      </p:sp>
      <p:sp>
        <p:nvSpPr>
          <p:cNvPr id="64" name="Google Shape;64;p14"/>
          <p:cNvSpPr txBox="1"/>
          <p:nvPr/>
        </p:nvSpPr>
        <p:spPr>
          <a:xfrm>
            <a:off x="419876" y="1328063"/>
            <a:ext cx="8509520" cy="3346574"/>
          </a:xfrm>
          <a:prstGeom prst="rect">
            <a:avLst/>
          </a:prstGeom>
          <a:noFill/>
          <a:ln>
            <a:noFill/>
          </a:ln>
        </p:spPr>
        <p:txBody>
          <a:bodyPr spcFirstLastPara="1" wrap="square" lIns="91425" tIns="91425" rIns="91425" bIns="91425" anchor="t" anchorCtr="0">
            <a:noAutofit/>
          </a:bodyPr>
          <a:lstStyle/>
          <a:p>
            <a:pPr algn="just"/>
            <a:endParaRPr lang="en-US" dirty="0" smtClean="0">
              <a:latin typeface="Calibri" pitchFamily="34" charset="0"/>
              <a:cs typeface="Calibri" pitchFamily="34" charset="0"/>
            </a:endParaRPr>
          </a:p>
          <a:p>
            <a:pPr algn="just"/>
            <a:endParaRPr lang="en-US" baseline="-25000" dirty="0" smtClean="0">
              <a:latin typeface="Calibri" pitchFamily="34" charset="0"/>
              <a:cs typeface="Calibri" pitchFamily="34" charset="0"/>
            </a:endParaRPr>
          </a:p>
          <a:p>
            <a:pPr algn="just"/>
            <a:endParaRPr lang="en-US" baseline="-25000"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pic>
        <p:nvPicPr>
          <p:cNvPr id="1026" name="Picture 2" descr="C:\Users\User\Pictures\biology images\FORK.png"/>
          <p:cNvPicPr>
            <a:picLocks noChangeAspect="1" noChangeArrowheads="1"/>
          </p:cNvPicPr>
          <p:nvPr/>
        </p:nvPicPr>
        <p:blipFill>
          <a:blip r:embed="rId4"/>
          <a:srcRect/>
          <a:stretch>
            <a:fillRect/>
          </a:stretch>
        </p:blipFill>
        <p:spPr bwMode="auto">
          <a:xfrm>
            <a:off x="485192" y="1101013"/>
            <a:ext cx="8281732" cy="357362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192277" y="0"/>
            <a:ext cx="839756" cy="774441"/>
          </a:xfrm>
          <a:prstGeom prst="rect">
            <a:avLst/>
          </a:prstGeom>
          <a:noFill/>
          <a:ln>
            <a:noFill/>
          </a:ln>
        </p:spPr>
      </p:pic>
      <p:sp>
        <p:nvSpPr>
          <p:cNvPr id="63" name="Google Shape;63;p14"/>
          <p:cNvSpPr txBox="1"/>
          <p:nvPr/>
        </p:nvSpPr>
        <p:spPr>
          <a:xfrm>
            <a:off x="306409" y="462331"/>
            <a:ext cx="8492357" cy="759977"/>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MECHANISM</a:t>
            </a:r>
            <a:r>
              <a:rPr lang="en-GB"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OF  DNA REPLICATION</a:t>
            </a:r>
            <a:r>
              <a:rPr lang="en-GB" sz="2200" b="1" dirty="0" smtClean="0">
                <a:solidFill>
                  <a:srgbClr val="FF0000"/>
                </a:solidFill>
                <a:latin typeface="Calibri" pitchFamily="34" charset="0"/>
                <a:cs typeface="Calibri" pitchFamily="34" charset="0"/>
              </a:rPr>
              <a:t>:</a:t>
            </a:r>
          </a:p>
          <a:p>
            <a:pPr>
              <a:buSzPts val="1800"/>
            </a:pPr>
            <a:r>
              <a:rPr lang="en-US" sz="1800" b="1" dirty="0" smtClean="0">
                <a:latin typeface="Calibri" pitchFamily="34" charset="0"/>
                <a:cs typeface="Calibri" pitchFamily="34" charset="0"/>
              </a:rPr>
              <a:t>PROCESS OF DNA REPLICATION :</a:t>
            </a:r>
          </a:p>
          <a:p>
            <a:pPr>
              <a:buSzPts val="1800"/>
            </a:pPr>
            <a:endParaRPr lang="en-GB" sz="2200" b="1" dirty="0" smtClean="0">
              <a:solidFill>
                <a:srgbClr val="FF0000"/>
              </a:solidFill>
              <a:latin typeface="Calibri" pitchFamily="34" charset="0"/>
              <a:cs typeface="Calibri" pitchFamily="34" charset="0"/>
            </a:endParaRP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6" name="TextBox 5"/>
          <p:cNvSpPr txBox="1"/>
          <p:nvPr/>
        </p:nvSpPr>
        <p:spPr>
          <a:xfrm>
            <a:off x="317241" y="1240971"/>
            <a:ext cx="8565502" cy="3385542"/>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a:t>
            </a:r>
            <a:r>
              <a:rPr lang="en-US" dirty="0" smtClean="0">
                <a:latin typeface="Calibri" pitchFamily="34" charset="0"/>
                <a:cs typeface="Calibri" pitchFamily="34" charset="0"/>
              </a:rPr>
              <a:t>he two separated DNA strands in the area of replication fork now function as  template and their nitrogenous bases attract complementary phosphorylated nucleotides i.e. dATP opposite  T , dTTP opposite A, dGTP opposite  C and dCTP opposite G  by forming H-bond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DNA polymerase helps in establishing phospho-diester linkages between successive nucleotides which produces polynucleotide chain .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As the strands of DNA are antiparallel to each other,  so the strand running with polarity 3’ to 5’ is known as leading strand or continuous strand. This strand is known as continuous strand as the 3’ end is always open for elongation.</a:t>
            </a:r>
          </a:p>
          <a:p>
            <a:pPr algn="just"/>
            <a:endParaRPr lang="en-US" sz="1800" b="1" dirty="0" smtClean="0">
              <a:latin typeface="Calibri" pitchFamily="34" charset="0"/>
              <a:cs typeface="Calibri" pitchFamily="34" charset="0"/>
            </a:endParaRPr>
          </a:p>
          <a:p>
            <a:pPr algn="just"/>
            <a:r>
              <a:rPr lang="en-US" dirty="0" smtClean="0">
                <a:latin typeface="Calibri" pitchFamily="34" charset="0"/>
                <a:cs typeface="Calibri" pitchFamily="34" charset="0"/>
              </a:rPr>
              <a:t>Replication is discontinuous for other template with polarity 5’ to 3’ as it is running opposite to the replication fork. So the daughter strand is synthesized in small fragments known as okazaki fragments.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Okazaki fragments are joined together by means of DNA ligase .</a:t>
            </a:r>
            <a:endParaRPr lang="en-US" sz="1800"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46370" y="322373"/>
            <a:ext cx="8063149" cy="657341"/>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SHOWING </a:t>
            </a:r>
            <a:r>
              <a:rPr lang="en-GB" sz="2200" b="1" dirty="0" smtClean="0">
                <a:solidFill>
                  <a:srgbClr val="FF0000"/>
                </a:solidFill>
                <a:latin typeface="Calibri" pitchFamily="34" charset="0"/>
                <a:cs typeface="Calibri" pitchFamily="34" charset="0"/>
              </a:rPr>
              <a:t>MECHANISM OF DNA REPLICATION</a:t>
            </a:r>
            <a:r>
              <a:rPr lang="en-GB" sz="3200" b="1" dirty="0" smtClean="0">
                <a:solidFill>
                  <a:srgbClr val="FF0000"/>
                </a:solidFill>
                <a:latin typeface="Calibri" pitchFamily="34" charset="0"/>
                <a:cs typeface="Calibri" pitchFamily="34" charset="0"/>
              </a:rPr>
              <a:t>:</a:t>
            </a:r>
          </a:p>
          <a:p>
            <a:pPr>
              <a:buSzPts val="1800"/>
            </a:pPr>
            <a:endParaRPr lang="en-GB" sz="3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p:txBody>
      </p:sp>
      <p:sp>
        <p:nvSpPr>
          <p:cNvPr id="64" name="Google Shape;64;p14"/>
          <p:cNvSpPr txBox="1"/>
          <p:nvPr/>
        </p:nvSpPr>
        <p:spPr>
          <a:xfrm>
            <a:off x="419876" y="1328063"/>
            <a:ext cx="8509520" cy="3346574"/>
          </a:xfrm>
          <a:prstGeom prst="rect">
            <a:avLst/>
          </a:prstGeom>
          <a:noFill/>
          <a:ln>
            <a:noFill/>
          </a:ln>
        </p:spPr>
        <p:txBody>
          <a:bodyPr spcFirstLastPara="1" wrap="square" lIns="91425" tIns="91425" rIns="91425" bIns="91425" anchor="t" anchorCtr="0">
            <a:noAutofit/>
          </a:bodyPr>
          <a:lstStyle/>
          <a:p>
            <a:pPr algn="just"/>
            <a:endParaRPr lang="en-US" dirty="0" smtClean="0">
              <a:latin typeface="Calibri" pitchFamily="34" charset="0"/>
              <a:cs typeface="Calibri" pitchFamily="34" charset="0"/>
            </a:endParaRPr>
          </a:p>
          <a:p>
            <a:pPr algn="just"/>
            <a:endParaRPr lang="en-US" baseline="-25000" dirty="0" smtClean="0">
              <a:latin typeface="Calibri" pitchFamily="34" charset="0"/>
              <a:cs typeface="Calibri" pitchFamily="34" charset="0"/>
            </a:endParaRPr>
          </a:p>
          <a:p>
            <a:pPr algn="just"/>
            <a:endParaRPr lang="en-US" baseline="-25000"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pic>
        <p:nvPicPr>
          <p:cNvPr id="2050" name="Picture 2" descr="C:\Users\User\Pictures\biology images\REPLICATION OF DNA.jpg"/>
          <p:cNvPicPr>
            <a:picLocks noChangeAspect="1" noChangeArrowheads="1"/>
          </p:cNvPicPr>
          <p:nvPr/>
        </p:nvPicPr>
        <p:blipFill>
          <a:blip r:embed="rId4"/>
          <a:srcRect/>
          <a:stretch>
            <a:fillRect/>
          </a:stretch>
        </p:blipFill>
        <p:spPr bwMode="auto">
          <a:xfrm>
            <a:off x="699797" y="1119673"/>
            <a:ext cx="7870746" cy="358295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192277" y="0"/>
            <a:ext cx="839756" cy="774441"/>
          </a:xfrm>
          <a:prstGeom prst="rect">
            <a:avLst/>
          </a:prstGeom>
          <a:noFill/>
          <a:ln>
            <a:noFill/>
          </a:ln>
        </p:spPr>
      </p:pic>
      <p:sp>
        <p:nvSpPr>
          <p:cNvPr id="63" name="Google Shape;63;p14"/>
          <p:cNvSpPr txBox="1"/>
          <p:nvPr/>
        </p:nvSpPr>
        <p:spPr>
          <a:xfrm>
            <a:off x="381056" y="714259"/>
            <a:ext cx="8492357" cy="56403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MECHANISM</a:t>
            </a:r>
            <a:r>
              <a:rPr lang="en-GB"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OF  DNA REPLICATION:</a:t>
            </a: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6" name="TextBox 5"/>
          <p:cNvSpPr txBox="1"/>
          <p:nvPr/>
        </p:nvSpPr>
        <p:spPr>
          <a:xfrm>
            <a:off x="373224" y="1520890"/>
            <a:ext cx="8080310" cy="2739211"/>
          </a:xfrm>
          <a:prstGeom prst="rect">
            <a:avLst/>
          </a:prstGeom>
          <a:noFill/>
        </p:spPr>
        <p:txBody>
          <a:bodyPr wrap="square" rtlCol="0">
            <a:spAutoFit/>
          </a:bodyPr>
          <a:lstStyle/>
          <a:p>
            <a:pPr algn="just"/>
            <a:r>
              <a:rPr lang="en-US" sz="1800" b="1" dirty="0" smtClean="0">
                <a:latin typeface="Calibri" pitchFamily="34" charset="0"/>
                <a:cs typeface="Calibri" pitchFamily="34" charset="0"/>
              </a:rPr>
              <a:t>PROOF READING:</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 wrong base is sometimes introduced during replication .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frequency is one in ten thousand. DNA polymerase is able to sense the same . It removes the wrong base allows addition of proper base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After removal of wrong base the newly formed segment is sealed by DNA ligase . </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This proof reading activity of DNA  makes the process of DNA replication accurate and error free.</a:t>
            </a:r>
          </a:p>
          <a:p>
            <a:pPr algn="just"/>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2921</TotalTime>
  <Words>788</Words>
  <Application>Microsoft Office PowerPoint</Application>
  <PresentationFormat>On-screen Show (16:9)</PresentationFormat>
  <Paragraphs>154</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233</cp:revision>
  <dcterms:modified xsi:type="dcterms:W3CDTF">2020-07-07T16:41:31Z</dcterms:modified>
</cp:coreProperties>
</file>