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Default Extension="gif" ContentType="image/gif"/>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66" r:id="rId3"/>
    <p:sldId id="286" r:id="rId4"/>
    <p:sldId id="284" r:id="rId5"/>
    <p:sldId id="281" r:id="rId6"/>
    <p:sldId id="288" r:id="rId7"/>
    <p:sldId id="285" r:id="rId8"/>
    <p:sldId id="282" r:id="rId9"/>
    <p:sldId id="283" r:id="rId10"/>
    <p:sldId id="289" r:id="rId11"/>
    <p:sldId id="290"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gif"/></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446609" y="1382414"/>
            <a:ext cx="8230860" cy="1500745"/>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PACKAGING OF DNA HELIX, RNA WORLD</a:t>
            </a:r>
          </a:p>
          <a:p>
            <a:pPr algn="ctr"/>
            <a:r>
              <a:rPr lang="en-US" sz="3200" b="1" dirty="0" smtClean="0">
                <a:solidFill>
                  <a:schemeClr val="tx1"/>
                </a:solidFill>
              </a:rPr>
              <a:t> </a:t>
            </a:r>
            <a:r>
              <a:rPr lang="en-US" sz="2500" b="1" dirty="0" smtClean="0">
                <a:solidFill>
                  <a:schemeClr val="tx1"/>
                </a:solidFill>
                <a:latin typeface="Calibri" pitchFamily="34" charset="0"/>
                <a:cs typeface="Calibri" pitchFamily="34" charset="0"/>
              </a:rPr>
              <a:t>PACKAGING OF PROKARYOTIC &amp; EUKARYOTIC  DNA, EUCHROMATIN &amp; HETEROCHROMATIN , NHC PROTEINS</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p>
          <a:p>
            <a:pPr marL="0" lvl="0" indent="0" algn="l" rtl="0">
              <a:spcBef>
                <a:spcPts val="0"/>
              </a:spcBef>
              <a:spcAft>
                <a:spcPts val="0"/>
              </a:spcAft>
              <a:buNone/>
            </a:pPr>
            <a:r>
              <a:rPr lang="en" b="1" dirty="0" smtClean="0"/>
              <a:t>CHAPTER </a:t>
            </a:r>
            <a:r>
              <a:rPr lang="en" b="1" dirty="0"/>
              <a:t>NAME </a:t>
            </a:r>
            <a:r>
              <a:rPr lang="en" b="1" dirty="0" smtClean="0"/>
              <a:t>: MOLECULAR BASIS OF INHERITANCE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95659" y="434339"/>
            <a:ext cx="7512643" cy="48006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EUCHROMATIN &amp; HETEROCHROMATIN :</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783772" y="951722"/>
            <a:ext cx="7025950" cy="523220"/>
          </a:xfrm>
          <a:prstGeom prst="rect">
            <a:avLst/>
          </a:prstGeom>
          <a:noFill/>
        </p:spPr>
        <p:txBody>
          <a:bodyPr wrap="square" rtlCol="0">
            <a:spAutoFit/>
          </a:bodyPr>
          <a:lstStyle/>
          <a:p>
            <a:pPr marL="400050" indent="-400050" algn="just"/>
            <a:endParaRPr lang="en-US" dirty="0" smtClean="0"/>
          </a:p>
          <a:p>
            <a:endParaRPr lang="en-US" dirty="0"/>
          </a:p>
        </p:txBody>
      </p:sp>
      <p:pic>
        <p:nvPicPr>
          <p:cNvPr id="4098" name="Picture 2" descr="C:\Users\User\Pictures\biology images\HETERO.gif"/>
          <p:cNvPicPr>
            <a:picLocks noChangeAspect="1" noChangeArrowheads="1"/>
          </p:cNvPicPr>
          <p:nvPr/>
        </p:nvPicPr>
        <p:blipFill>
          <a:blip r:embed="rId4"/>
          <a:srcRect/>
          <a:stretch>
            <a:fillRect/>
          </a:stretch>
        </p:blipFill>
        <p:spPr bwMode="auto">
          <a:xfrm>
            <a:off x="1091682" y="1034429"/>
            <a:ext cx="6559420" cy="387804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11683" y="574298"/>
            <a:ext cx="7512643" cy="48006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RNA WORLD:</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485191" y="1082349"/>
            <a:ext cx="8276253" cy="3970318"/>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is a little doubt that early life was RNA centric with every important function being controlled by it .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first genetic material was RNA . Metabolism, splicing and translation </a:t>
            </a:r>
            <a:r>
              <a:rPr lang="en-US" dirty="0" smtClean="0">
                <a:latin typeface="Calibri" pitchFamily="34" charset="0"/>
                <a:cs typeface="Calibri" pitchFamily="34" charset="0"/>
              </a:rPr>
              <a:t> </a:t>
            </a:r>
            <a:r>
              <a:rPr lang="en-US" dirty="0" smtClean="0">
                <a:latin typeface="Calibri" pitchFamily="34" charset="0"/>
                <a:cs typeface="Calibri" pitchFamily="34" charset="0"/>
              </a:rPr>
              <a:t>evolved around RNA.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RNA </a:t>
            </a:r>
            <a:r>
              <a:rPr lang="en-US" dirty="0" smtClean="0">
                <a:latin typeface="Calibri" pitchFamily="34" charset="0"/>
                <a:cs typeface="Calibri" pitchFamily="34" charset="0"/>
              </a:rPr>
              <a:t>used to act as a </a:t>
            </a:r>
            <a:r>
              <a:rPr lang="en-US" dirty="0" smtClean="0">
                <a:latin typeface="Calibri" pitchFamily="34" charset="0"/>
                <a:cs typeface="Calibri" pitchFamily="34" charset="0"/>
              </a:rPr>
              <a:t>genetic </a:t>
            </a:r>
            <a:r>
              <a:rPr lang="en-US" dirty="0" smtClean="0">
                <a:latin typeface="Calibri" pitchFamily="34" charset="0"/>
                <a:cs typeface="Calibri" pitchFamily="34" charset="0"/>
              </a:rPr>
              <a:t>material as well as a </a:t>
            </a:r>
            <a:r>
              <a:rPr lang="en-US" dirty="0" smtClean="0">
                <a:latin typeface="Calibri" pitchFamily="34" charset="0"/>
                <a:cs typeface="Calibri" pitchFamily="34" charset="0"/>
              </a:rPr>
              <a:t>catalyst </a:t>
            </a:r>
            <a:r>
              <a:rPr lang="en-US" dirty="0" smtClean="0">
                <a:latin typeface="Calibri" pitchFamily="34" charset="0"/>
                <a:cs typeface="Calibri" pitchFamily="34" charset="0"/>
              </a:rPr>
              <a:t>(</a:t>
            </a:r>
            <a:r>
              <a:rPr lang="en-US" dirty="0" smtClean="0">
                <a:latin typeface="Calibri" pitchFamily="34" charset="0"/>
                <a:cs typeface="Calibri" pitchFamily="34" charset="0"/>
              </a:rPr>
              <a:t>there </a:t>
            </a:r>
            <a:r>
              <a:rPr lang="en-US" dirty="0" smtClean="0">
                <a:latin typeface="Calibri" pitchFamily="34" charset="0"/>
                <a:cs typeface="Calibri" pitchFamily="34" charset="0"/>
              </a:rPr>
              <a:t>are </a:t>
            </a:r>
            <a:r>
              <a:rPr lang="en-US" dirty="0" smtClean="0">
                <a:latin typeface="Calibri" pitchFamily="34" charset="0"/>
                <a:cs typeface="Calibri" pitchFamily="34" charset="0"/>
              </a:rPr>
              <a:t>some </a:t>
            </a:r>
            <a:r>
              <a:rPr lang="en-US" dirty="0" smtClean="0">
                <a:latin typeface="Calibri" pitchFamily="34" charset="0"/>
                <a:cs typeface="Calibri" pitchFamily="34" charset="0"/>
              </a:rPr>
              <a:t>important </a:t>
            </a:r>
            <a:r>
              <a:rPr lang="en-US" dirty="0" smtClean="0">
                <a:latin typeface="Calibri" pitchFamily="34" charset="0"/>
                <a:cs typeface="Calibri" pitchFamily="34" charset="0"/>
              </a:rPr>
              <a:t>biochemical </a:t>
            </a:r>
            <a:r>
              <a:rPr lang="en-US" dirty="0" smtClean="0">
                <a:latin typeface="Calibri" pitchFamily="34" charset="0"/>
                <a:cs typeface="Calibri" pitchFamily="34" charset="0"/>
              </a:rPr>
              <a:t>reactions in </a:t>
            </a:r>
            <a:r>
              <a:rPr lang="en-US" dirty="0" smtClean="0">
                <a:latin typeface="Calibri" pitchFamily="34" charset="0"/>
                <a:cs typeface="Calibri" pitchFamily="34" charset="0"/>
              </a:rPr>
              <a:t>living </a:t>
            </a:r>
            <a:r>
              <a:rPr lang="en-US" dirty="0" smtClean="0">
                <a:latin typeface="Calibri" pitchFamily="34" charset="0"/>
                <a:cs typeface="Calibri" pitchFamily="34" charset="0"/>
              </a:rPr>
              <a:t>systems </a:t>
            </a:r>
            <a:r>
              <a:rPr lang="en-US" dirty="0" smtClean="0">
                <a:latin typeface="Calibri" pitchFamily="34" charset="0"/>
                <a:cs typeface="Calibri" pitchFamily="34" charset="0"/>
              </a:rPr>
              <a:t>that are </a:t>
            </a:r>
            <a:r>
              <a:rPr lang="en-US" dirty="0" smtClean="0">
                <a:latin typeface="Calibri" pitchFamily="34" charset="0"/>
                <a:cs typeface="Calibri" pitchFamily="34" charset="0"/>
              </a:rPr>
              <a:t>catalysed </a:t>
            </a:r>
            <a:r>
              <a:rPr lang="en-US" dirty="0" smtClean="0">
                <a:latin typeface="Calibri" pitchFamily="34" charset="0"/>
                <a:cs typeface="Calibri" pitchFamily="34" charset="0"/>
              </a:rPr>
              <a:t>by RNA </a:t>
            </a:r>
            <a:r>
              <a:rPr lang="en-US" dirty="0" smtClean="0">
                <a:latin typeface="Calibri" pitchFamily="34" charset="0"/>
                <a:cs typeface="Calibri" pitchFamily="34" charset="0"/>
              </a:rPr>
              <a:t>catalysts </a:t>
            </a:r>
            <a:r>
              <a:rPr lang="en-US" dirty="0" smtClean="0">
                <a:latin typeface="Calibri" pitchFamily="34" charset="0"/>
                <a:cs typeface="Calibri" pitchFamily="34" charset="0"/>
              </a:rPr>
              <a:t>and not by protein </a:t>
            </a:r>
            <a:r>
              <a:rPr lang="en-US" dirty="0" smtClean="0">
                <a:latin typeface="Calibri" pitchFamily="34" charset="0"/>
                <a:cs typeface="Calibri" pitchFamily="34" charset="0"/>
              </a:rPr>
              <a:t>enzymes).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But </a:t>
            </a:r>
            <a:r>
              <a:rPr lang="en-US" dirty="0" smtClean="0">
                <a:latin typeface="Calibri" pitchFamily="34" charset="0"/>
                <a:cs typeface="Calibri" pitchFamily="34" charset="0"/>
              </a:rPr>
              <a:t>RNA being </a:t>
            </a:r>
            <a:r>
              <a:rPr lang="en-US" dirty="0" smtClean="0">
                <a:latin typeface="Calibri" pitchFamily="34" charset="0"/>
                <a:cs typeface="Calibri" pitchFamily="34" charset="0"/>
              </a:rPr>
              <a:t> biocatalyst </a:t>
            </a:r>
            <a:r>
              <a:rPr lang="en-US" dirty="0" smtClean="0">
                <a:latin typeface="Calibri" pitchFamily="34" charset="0"/>
                <a:cs typeface="Calibri" pitchFamily="34" charset="0"/>
              </a:rPr>
              <a:t>was </a:t>
            </a:r>
            <a:r>
              <a:rPr lang="en-US" dirty="0" smtClean="0">
                <a:latin typeface="Calibri" pitchFamily="34" charset="0"/>
                <a:cs typeface="Calibri" pitchFamily="34" charset="0"/>
              </a:rPr>
              <a:t>reactive </a:t>
            </a:r>
            <a:r>
              <a:rPr lang="en-US" dirty="0" smtClean="0">
                <a:latin typeface="Calibri" pitchFamily="34" charset="0"/>
                <a:cs typeface="Calibri" pitchFamily="34" charset="0"/>
              </a:rPr>
              <a:t>and hence </a:t>
            </a:r>
            <a:r>
              <a:rPr lang="en-US" dirty="0" smtClean="0">
                <a:latin typeface="Calibri" pitchFamily="34" charset="0"/>
                <a:cs typeface="Calibri" pitchFamily="34" charset="0"/>
              </a:rPr>
              <a:t>unstable. Even now some enzymes are made of RNAs, e.g., ribozyme.</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Therefore </a:t>
            </a:r>
            <a:r>
              <a:rPr lang="en-US" dirty="0" smtClean="0">
                <a:latin typeface="Calibri" pitchFamily="34" charset="0"/>
                <a:cs typeface="Calibri" pitchFamily="34" charset="0"/>
              </a:rPr>
              <a:t>DNA has </a:t>
            </a:r>
            <a:r>
              <a:rPr lang="en-US" dirty="0" smtClean="0">
                <a:latin typeface="Calibri" pitchFamily="34" charset="0"/>
                <a:cs typeface="Calibri" pitchFamily="34" charset="0"/>
              </a:rPr>
              <a:t>evolved </a:t>
            </a:r>
            <a:r>
              <a:rPr lang="en-US" dirty="0" smtClean="0">
                <a:latin typeface="Calibri" pitchFamily="34" charset="0"/>
                <a:cs typeface="Calibri" pitchFamily="34" charset="0"/>
              </a:rPr>
              <a:t>from RNA </a:t>
            </a:r>
            <a:r>
              <a:rPr lang="en-US" dirty="0" smtClean="0">
                <a:latin typeface="Calibri" pitchFamily="34" charset="0"/>
                <a:cs typeface="Calibri" pitchFamily="34" charset="0"/>
              </a:rPr>
              <a:t>with </a:t>
            </a:r>
            <a:r>
              <a:rPr lang="en-US" dirty="0" smtClean="0">
                <a:latin typeface="Calibri" pitchFamily="34" charset="0"/>
                <a:cs typeface="Calibri" pitchFamily="34" charset="0"/>
              </a:rPr>
              <a:t>chemical </a:t>
            </a:r>
            <a:r>
              <a:rPr lang="en-US" dirty="0" smtClean="0">
                <a:latin typeface="Calibri" pitchFamily="34" charset="0"/>
                <a:cs typeface="Calibri" pitchFamily="34" charset="0"/>
              </a:rPr>
              <a:t>modifications that make it more stable and for biocatalysis RNA was replaced by protein enzymes.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DNA </a:t>
            </a:r>
            <a:r>
              <a:rPr lang="en-US" dirty="0" smtClean="0">
                <a:latin typeface="Calibri" pitchFamily="34" charset="0"/>
                <a:cs typeface="Calibri" pitchFamily="34" charset="0"/>
              </a:rPr>
              <a:t>being </a:t>
            </a:r>
            <a:r>
              <a:rPr lang="en-US" dirty="0" smtClean="0">
                <a:latin typeface="Calibri" pitchFamily="34" charset="0"/>
                <a:cs typeface="Calibri" pitchFamily="34" charset="0"/>
              </a:rPr>
              <a:t>dou</a:t>
            </a:r>
            <a:r>
              <a:rPr lang="en-US" dirty="0" smtClean="0">
                <a:latin typeface="Calibri" pitchFamily="34" charset="0"/>
                <a:cs typeface="Calibri" pitchFamily="34" charset="0"/>
              </a:rPr>
              <a:t>ble </a:t>
            </a:r>
            <a:r>
              <a:rPr lang="en-US" dirty="0" smtClean="0">
                <a:latin typeface="Calibri" pitchFamily="34" charset="0"/>
                <a:cs typeface="Calibri" pitchFamily="34" charset="0"/>
              </a:rPr>
              <a:t>stranded and </a:t>
            </a:r>
            <a:r>
              <a:rPr lang="en-US" dirty="0" smtClean="0">
                <a:latin typeface="Calibri" pitchFamily="34" charset="0"/>
                <a:cs typeface="Calibri" pitchFamily="34" charset="0"/>
              </a:rPr>
              <a:t>having complementary </a:t>
            </a:r>
            <a:r>
              <a:rPr lang="en-US" dirty="0" smtClean="0">
                <a:latin typeface="Calibri" pitchFamily="34" charset="0"/>
                <a:cs typeface="Calibri" pitchFamily="34" charset="0"/>
              </a:rPr>
              <a:t>strand further resists changes by </a:t>
            </a:r>
            <a:r>
              <a:rPr lang="en-US" dirty="0" smtClean="0">
                <a:latin typeface="Calibri" pitchFamily="34" charset="0"/>
                <a:cs typeface="Calibri" pitchFamily="34" charset="0"/>
              </a:rPr>
              <a:t>evolving </a:t>
            </a:r>
            <a:r>
              <a:rPr lang="en-US" dirty="0" smtClean="0">
                <a:latin typeface="Calibri" pitchFamily="34" charset="0"/>
                <a:cs typeface="Calibri" pitchFamily="34" charset="0"/>
              </a:rPr>
              <a:t>a process of </a:t>
            </a:r>
            <a:r>
              <a:rPr lang="en-US" dirty="0" smtClean="0">
                <a:latin typeface="Calibri" pitchFamily="34" charset="0"/>
                <a:cs typeface="Calibri" pitchFamily="34" charset="0"/>
              </a:rPr>
              <a:t>repair</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Therefore it can be that early life evolved around RNA.</a:t>
            </a:r>
            <a:endParaRPr lang="en-US"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387687"/>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PACKAGING OF DNA HELIX  :</a:t>
            </a:r>
          </a:p>
        </p:txBody>
      </p:sp>
      <p:sp>
        <p:nvSpPr>
          <p:cNvPr id="64" name="Google Shape;64;p14"/>
          <p:cNvSpPr txBox="1"/>
          <p:nvPr/>
        </p:nvSpPr>
        <p:spPr>
          <a:xfrm>
            <a:off x="569167" y="905853"/>
            <a:ext cx="7949682" cy="3955396"/>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average distance between two consecutive base pairs as 0.34nm (0.34xl0</a:t>
            </a:r>
            <a:r>
              <a:rPr lang="en-US" baseline="30000" dirty="0" smtClean="0">
                <a:latin typeface="Calibri" pitchFamily="34" charset="0"/>
                <a:cs typeface="Calibri" pitchFamily="34" charset="0"/>
              </a:rPr>
              <a:t>-9</a:t>
            </a:r>
            <a:r>
              <a:rPr lang="en-US" dirty="0" smtClean="0">
                <a:latin typeface="Calibri" pitchFamily="34" charset="0"/>
                <a:cs typeface="Calibri" pitchFamily="34" charset="0"/>
              </a:rPr>
              <a:t>m).</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if the length of DNA double helix in a typical mammalian cell is calculated (simply by multiplying the total number of bp with distance between two consecutive bp, that is, 6.6 x 10</a:t>
            </a:r>
            <a:r>
              <a:rPr lang="en-US" baseline="30000" dirty="0" smtClean="0">
                <a:latin typeface="Calibri" pitchFamily="34" charset="0"/>
                <a:cs typeface="Calibri" pitchFamily="34" charset="0"/>
              </a:rPr>
              <a:t>9</a:t>
            </a:r>
            <a:r>
              <a:rPr lang="en-US" dirty="0" smtClean="0">
                <a:latin typeface="Calibri" pitchFamily="34" charset="0"/>
                <a:cs typeface="Calibri" pitchFamily="34" charset="0"/>
              </a:rPr>
              <a:t>bp x 0.34 x I0</a:t>
            </a:r>
            <a:r>
              <a:rPr lang="en-US" baseline="30000" dirty="0" smtClean="0">
                <a:latin typeface="Calibri" pitchFamily="34" charset="0"/>
                <a:cs typeface="Calibri" pitchFamily="34" charset="0"/>
              </a:rPr>
              <a:t>-9</a:t>
            </a:r>
            <a:r>
              <a:rPr lang="en-US" dirty="0" smtClean="0">
                <a:latin typeface="Calibri" pitchFamily="34" charset="0"/>
                <a:cs typeface="Calibri" pitchFamily="34" charset="0"/>
              </a:rPr>
              <a:t>m/bp), it comes out to be approximately 2.2 metres.</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A length that is far greater than the dimension of a typical nucleus (approximately l0</a:t>
            </a:r>
            <a:r>
              <a:rPr lang="en-US" baseline="30000" dirty="0" smtClean="0">
                <a:latin typeface="Calibri" pitchFamily="34" charset="0"/>
                <a:cs typeface="Calibri" pitchFamily="34" charset="0"/>
              </a:rPr>
              <a:t>-6</a:t>
            </a:r>
            <a:r>
              <a:rPr lang="en-US" dirty="0" smtClean="0">
                <a:latin typeface="Calibri" pitchFamily="34" charset="0"/>
                <a:cs typeface="Calibri" pitchFamily="34" charset="0"/>
              </a:rPr>
              <a:t> m).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How is such a long polymer packaged in a cell?</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Such long sized DNA accommodated  in small areas only through packing or compaction.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Compaction of DNA occurs by folding and attachment of DNA with different important components like histone and non-histone proteins. </a:t>
            </a: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453002"/>
            <a:ext cx="8688300"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PACKAGING OF PROKARYOTIC DNA:</a:t>
            </a:r>
          </a:p>
        </p:txBody>
      </p:sp>
      <p:sp>
        <p:nvSpPr>
          <p:cNvPr id="64" name="Google Shape;64;p14"/>
          <p:cNvSpPr txBox="1"/>
          <p:nvPr/>
        </p:nvSpPr>
        <p:spPr>
          <a:xfrm>
            <a:off x="494521" y="1147665"/>
            <a:ext cx="8052319" cy="3638940"/>
          </a:xfrm>
          <a:prstGeom prst="rect">
            <a:avLst/>
          </a:prstGeom>
          <a:noFill/>
          <a:ln>
            <a:noFill/>
          </a:ln>
        </p:spPr>
        <p:txBody>
          <a:bodyPr spcFirstLastPara="1" wrap="square" lIns="91425" tIns="91425" rIns="91425" bIns="91425" anchor="t" anchorCtr="0">
            <a:noAutofit/>
          </a:bodyPr>
          <a:lstStyle/>
          <a:p>
            <a:pPr lvl="0">
              <a:buSzPts val="1400"/>
            </a:pPr>
            <a:endParaRPr lang="en-US" dirty="0" smtClean="0">
              <a:latin typeface="Calibri" pitchFamily="34" charset="0"/>
              <a:cs typeface="Calibri" pitchFamily="34" charset="0"/>
            </a:endParaRPr>
          </a:p>
          <a:p>
            <a:pPr lvl="0" algn="just">
              <a:buSzPts val="1400"/>
            </a:pPr>
            <a:r>
              <a:rPr lang="en-US" dirty="0" smtClean="0">
                <a:latin typeface="Calibri" pitchFamily="34" charset="0"/>
                <a:cs typeface="Calibri" pitchFamily="34" charset="0"/>
              </a:rPr>
              <a:t>In prokaryotes, such as, </a:t>
            </a:r>
            <a:r>
              <a:rPr lang="en-US" i="1" dirty="0" smtClean="0">
                <a:latin typeface="Calibri" pitchFamily="34" charset="0"/>
                <a:cs typeface="Calibri" pitchFamily="34" charset="0"/>
              </a:rPr>
              <a:t>E. coli</a:t>
            </a:r>
            <a:r>
              <a:rPr lang="en-US" dirty="0" smtClean="0">
                <a:latin typeface="Calibri" pitchFamily="34" charset="0"/>
                <a:cs typeface="Calibri" pitchFamily="34" charset="0"/>
              </a:rPr>
              <a:t>, though they do not have a defined nucleus, the DNA is not scattered throughout the cell.</a:t>
            </a:r>
          </a:p>
          <a:p>
            <a:pPr lvl="0" algn="just">
              <a:buSzPts val="1400"/>
            </a:pPr>
            <a:r>
              <a:rPr lang="en-US" dirty="0" smtClean="0">
                <a:latin typeface="Calibri" pitchFamily="34" charset="0"/>
                <a:cs typeface="Calibri" pitchFamily="34" charset="0"/>
              </a:rPr>
              <a:t> </a:t>
            </a:r>
          </a:p>
          <a:p>
            <a:pPr lvl="0" algn="just">
              <a:buSzPts val="1400"/>
            </a:pPr>
            <a:endParaRPr lang="en-US" dirty="0" smtClean="0">
              <a:latin typeface="Calibri" pitchFamily="34" charset="0"/>
              <a:cs typeface="Calibri" pitchFamily="34" charset="0"/>
            </a:endParaRPr>
          </a:p>
          <a:p>
            <a:pPr lvl="0" algn="just">
              <a:buSzPts val="1400"/>
            </a:pPr>
            <a:r>
              <a:rPr lang="en-US" dirty="0" smtClean="0">
                <a:latin typeface="Calibri" pitchFamily="34" charset="0"/>
                <a:cs typeface="Calibri" pitchFamily="34" charset="0"/>
              </a:rPr>
              <a:t>DNA (being negatively charged) is held with some  proteins (that have positive charges) in a region  termed as 'nucleoid‘ or ‘prochromosome’ .</a:t>
            </a:r>
          </a:p>
          <a:p>
            <a:pPr lvl="0" algn="just">
              <a:buSzPts val="1400"/>
            </a:pPr>
            <a:endParaRPr lang="en-US" dirty="0" smtClean="0">
              <a:latin typeface="Calibri" pitchFamily="34" charset="0"/>
              <a:cs typeface="Calibri" pitchFamily="34" charset="0"/>
            </a:endParaRPr>
          </a:p>
          <a:p>
            <a:pPr lvl="0" algn="just">
              <a:buSzPts val="1400"/>
            </a:pPr>
            <a:endParaRPr lang="en-US" dirty="0" smtClean="0">
              <a:latin typeface="Calibri" pitchFamily="34" charset="0"/>
              <a:cs typeface="Calibri" pitchFamily="34" charset="0"/>
            </a:endParaRPr>
          </a:p>
          <a:p>
            <a:pPr lvl="0" algn="just">
              <a:buSzPts val="1400"/>
            </a:pPr>
            <a:r>
              <a:rPr lang="en-US" dirty="0" smtClean="0">
                <a:latin typeface="Calibri" pitchFamily="34" charset="0"/>
                <a:cs typeface="Calibri" pitchFamily="34" charset="0"/>
              </a:rPr>
              <a:t>The DNA in nucleoid is organized in large loops held by proteins.</a:t>
            </a:r>
          </a:p>
          <a:p>
            <a:pPr lvl="0" algn="just">
              <a:buSzPts val="1400"/>
            </a:pPr>
            <a:endParaRPr lang="en-US" dirty="0" smtClean="0">
              <a:latin typeface="Calibri" pitchFamily="34" charset="0"/>
              <a:cs typeface="Calibri" pitchFamily="34" charset="0"/>
            </a:endParaRPr>
          </a:p>
          <a:p>
            <a:pPr lvl="0" algn="just">
              <a:buSzPts val="1400"/>
            </a:pPr>
            <a:endParaRPr lang="en-US" dirty="0" smtClean="0">
              <a:latin typeface="Calibri" pitchFamily="34" charset="0"/>
              <a:cs typeface="Calibri" pitchFamily="34" charset="0"/>
            </a:endParaRPr>
          </a:p>
          <a:p>
            <a:pPr lvl="0" algn="just">
              <a:buSzPts val="1400"/>
            </a:pPr>
            <a:r>
              <a:rPr lang="en-US" dirty="0" smtClean="0">
                <a:latin typeface="Calibri" pitchFamily="34" charset="0"/>
                <a:cs typeface="Calibri" pitchFamily="34" charset="0"/>
              </a:rPr>
              <a:t>The proteins are known as nucleoid-associated proteins (NAP),  that have positive charges  present in the region termed as nucleoid.</a:t>
            </a:r>
          </a:p>
          <a:p>
            <a:pPr lvl="0">
              <a:buSzPts val="1400"/>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sz="1400" i="0" u="none" strike="noStrike" cap="none" dirty="0" smtClean="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27708" y="266390"/>
            <a:ext cx="8492357"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PACKAGING OF PROKARYOTIC DNA :</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pic>
        <p:nvPicPr>
          <p:cNvPr id="7" name="Picture 2" descr="C:\Users\User\Pictures\biology images\prok dna packaging.png"/>
          <p:cNvPicPr>
            <a:picLocks noChangeAspect="1" noChangeArrowheads="1"/>
          </p:cNvPicPr>
          <p:nvPr/>
        </p:nvPicPr>
        <p:blipFill>
          <a:blip r:embed="rId4"/>
          <a:srcRect/>
          <a:stretch>
            <a:fillRect/>
          </a:stretch>
        </p:blipFill>
        <p:spPr bwMode="auto">
          <a:xfrm>
            <a:off x="531845" y="755779"/>
            <a:ext cx="7800393" cy="419177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9" y="313042"/>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PACKAGING OF EUKARYOTIC DNA:</a:t>
            </a:r>
          </a:p>
          <a:p>
            <a:pPr>
              <a:buSzPts val="1800"/>
            </a:pPr>
            <a:r>
              <a:rPr lang="en-GB" sz="1800" b="1" dirty="0" smtClean="0">
                <a:solidFill>
                  <a:schemeClr val="tx1"/>
                </a:solidFill>
                <a:latin typeface="Calibri" pitchFamily="34" charset="0"/>
                <a:cs typeface="Calibri" pitchFamily="34" charset="0"/>
              </a:rPr>
              <a:t>NUCLEOSOME :</a:t>
            </a:r>
          </a:p>
        </p:txBody>
      </p:sp>
      <p:sp>
        <p:nvSpPr>
          <p:cNvPr id="64" name="Google Shape;64;p14"/>
          <p:cNvSpPr txBox="1"/>
          <p:nvPr/>
        </p:nvSpPr>
        <p:spPr>
          <a:xfrm>
            <a:off x="326572" y="1045027"/>
            <a:ext cx="8509518" cy="3937519"/>
          </a:xfrm>
          <a:prstGeom prst="rect">
            <a:avLst/>
          </a:prstGeom>
          <a:noFill/>
          <a:ln>
            <a:noFill/>
          </a:ln>
        </p:spPr>
        <p:txBody>
          <a:bodyPr spcFirstLastPara="1" wrap="square" lIns="91425" tIns="91425" rIns="91425" bIns="91425" anchor="t" anchorCtr="0">
            <a:noAutofit/>
          </a:bodyPr>
          <a:lstStyle/>
          <a:p>
            <a:pPr algn="just"/>
            <a:r>
              <a:rPr lang="en-US" dirty="0" smtClean="0">
                <a:latin typeface="Calibri" pitchFamily="34" charset="0"/>
                <a:cs typeface="Calibri" pitchFamily="34" charset="0"/>
              </a:rPr>
              <a:t>In eukaryotes, this organization is much more complex. There is a set of positively charged, basic proteins called histones.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protein acquires charge depending upon the abundance of amino acids residues with charged side chains. Histones are rich in the basic amino acid residues lysines and arginines. Both the amino acid residues carry positive charges in their side chains.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negatively charged DNA is wrapped around the positively charged histone octamer to form a structure called nucleosome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typical nucleosome contains 200 bp of DNA helix. Nucleosomes constitute the repeating unit of a structure in nucleus called chromatin, thread-like stained (coloured) bodies seen in nucleus.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Small segment of DNA connecting two adjacent nucleosome is called linker DNA which along with nucleosome constitute chromatosome.</a:t>
            </a:r>
          </a:p>
          <a:p>
            <a:pPr algn="just"/>
            <a:r>
              <a:rPr lang="en-US" dirty="0" smtClean="0">
                <a:latin typeface="Calibri" pitchFamily="34" charset="0"/>
                <a:cs typeface="Calibri" pitchFamily="34" charset="0"/>
              </a:rPr>
              <a:t>The nucleosomes in chromatin are seen as 'beads -on-string' structure when viewed under electron microscope.</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43733" y="322373"/>
            <a:ext cx="8063149" cy="90926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NUCLEOSOME MODEL</a:t>
            </a:r>
            <a:r>
              <a:rPr lang="en-GB" sz="3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419876" y="1328063"/>
            <a:ext cx="8509520" cy="3346574"/>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2050" name="Picture 2" descr="C:\Users\User\Pictures\biology images\Nucleosome.jpg"/>
          <p:cNvPicPr>
            <a:picLocks noChangeAspect="1" noChangeArrowheads="1"/>
          </p:cNvPicPr>
          <p:nvPr/>
        </p:nvPicPr>
        <p:blipFill>
          <a:blip r:embed="rId4"/>
          <a:srcRect/>
          <a:stretch>
            <a:fillRect/>
          </a:stretch>
        </p:blipFill>
        <p:spPr bwMode="auto">
          <a:xfrm>
            <a:off x="485191" y="923730"/>
            <a:ext cx="7949681" cy="391147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43733" y="322373"/>
            <a:ext cx="8063149" cy="90926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PACKAGING OF EUKARYOTIC DNA</a:t>
            </a:r>
            <a:r>
              <a:rPr lang="en-GB" sz="3200" b="1" dirty="0" smtClean="0">
                <a:solidFill>
                  <a:srgbClr val="FF0000"/>
                </a:solidFill>
                <a:latin typeface="Calibri" pitchFamily="34" charset="0"/>
                <a:cs typeface="Calibri" pitchFamily="34" charset="0"/>
              </a:rPr>
              <a:t>:</a:t>
            </a:r>
          </a:p>
          <a:p>
            <a:pPr>
              <a:buSzPts val="1800"/>
            </a:pPr>
            <a:r>
              <a:rPr lang="en-GB" sz="1800" b="1" dirty="0" smtClean="0">
                <a:solidFill>
                  <a:schemeClr val="tx1"/>
                </a:solidFill>
                <a:latin typeface="Calibri" pitchFamily="34" charset="0"/>
                <a:cs typeface="Calibri" pitchFamily="34" charset="0"/>
              </a:rPr>
              <a:t>HISTONE</a:t>
            </a:r>
            <a:r>
              <a:rPr lang="en-GB" sz="24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54562" y="1250302"/>
            <a:ext cx="8509520" cy="3517641"/>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Histones are organized to form a unit of eight molecules called as</a:t>
            </a:r>
          </a:p>
          <a:p>
            <a:pPr algn="just"/>
            <a:r>
              <a:rPr lang="en-US" dirty="0" smtClean="0">
                <a:latin typeface="Calibri" pitchFamily="34" charset="0"/>
                <a:cs typeface="Calibri" pitchFamily="34" charset="0"/>
              </a:rPr>
              <a:t> histone octamer.</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are five types of histone proteins : H</a:t>
            </a:r>
            <a:r>
              <a:rPr lang="en-US" baseline="-25000" dirty="0" smtClean="0">
                <a:latin typeface="Calibri" pitchFamily="34" charset="0"/>
                <a:cs typeface="Calibri" pitchFamily="34" charset="0"/>
              </a:rPr>
              <a:t>1</a:t>
            </a:r>
            <a:r>
              <a:rPr lang="en-US" dirty="0" smtClean="0">
                <a:latin typeface="Calibri" pitchFamily="34" charset="0"/>
                <a:cs typeface="Calibri" pitchFamily="34" charset="0"/>
              </a:rPr>
              <a:t>, 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A, 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B, H</a:t>
            </a:r>
            <a:r>
              <a:rPr lang="en-US" baseline="-25000" dirty="0" smtClean="0">
                <a:latin typeface="Calibri" pitchFamily="34" charset="0"/>
                <a:cs typeface="Calibri" pitchFamily="34" charset="0"/>
              </a:rPr>
              <a:t>3</a:t>
            </a:r>
            <a:r>
              <a:rPr lang="en-US" dirty="0" smtClean="0">
                <a:latin typeface="Calibri" pitchFamily="34" charset="0"/>
                <a:cs typeface="Calibri" pitchFamily="34" charset="0"/>
              </a:rPr>
              <a:t> and H</a:t>
            </a:r>
            <a:r>
              <a:rPr lang="en-US" baseline="-25000" dirty="0" smtClean="0">
                <a:latin typeface="Calibri" pitchFamily="34" charset="0"/>
                <a:cs typeface="Calibri" pitchFamily="34" charset="0"/>
              </a:rPr>
              <a:t>4</a:t>
            </a:r>
            <a:r>
              <a:rPr lang="en-US" dirty="0" smtClean="0">
                <a:latin typeface="Calibri" pitchFamily="34" charset="0"/>
                <a:cs typeface="Calibri" pitchFamily="34" charset="0"/>
              </a:rPr>
              <a:t> .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Four of them 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A,H</a:t>
            </a:r>
            <a:r>
              <a:rPr lang="en-US" baseline="-25000" dirty="0" smtClean="0">
                <a:latin typeface="Calibri" pitchFamily="34" charset="0"/>
                <a:cs typeface="Calibri" pitchFamily="34" charset="0"/>
              </a:rPr>
              <a:t>2</a:t>
            </a:r>
            <a:r>
              <a:rPr lang="en-US" dirty="0" smtClean="0">
                <a:latin typeface="Calibri" pitchFamily="34" charset="0"/>
                <a:cs typeface="Calibri" pitchFamily="34" charset="0"/>
              </a:rPr>
              <a:t>B, H</a:t>
            </a:r>
            <a:r>
              <a:rPr lang="en-US" baseline="-25000" dirty="0" smtClean="0">
                <a:latin typeface="Calibri" pitchFamily="34" charset="0"/>
                <a:cs typeface="Calibri" pitchFamily="34" charset="0"/>
              </a:rPr>
              <a:t>3</a:t>
            </a:r>
            <a:r>
              <a:rPr lang="en-US" dirty="0" smtClean="0">
                <a:latin typeface="Calibri" pitchFamily="34" charset="0"/>
                <a:cs typeface="Calibri" pitchFamily="34" charset="0"/>
              </a:rPr>
              <a:t> and H</a:t>
            </a:r>
            <a:r>
              <a:rPr lang="en-US" baseline="-25000" dirty="0" smtClean="0">
                <a:latin typeface="Calibri" pitchFamily="34" charset="0"/>
                <a:cs typeface="Calibri" pitchFamily="34" charset="0"/>
              </a:rPr>
              <a:t>4</a:t>
            </a:r>
            <a:r>
              <a:rPr lang="en-US" dirty="0" smtClean="0">
                <a:latin typeface="Calibri" pitchFamily="34" charset="0"/>
                <a:cs typeface="Calibri" pitchFamily="34" charset="0"/>
              </a:rPr>
              <a:t> , oocur in pairs to produce </a:t>
            </a:r>
          </a:p>
          <a:p>
            <a:pPr algn="just"/>
            <a:r>
              <a:rPr lang="en-US" dirty="0" smtClean="0">
                <a:latin typeface="Calibri" pitchFamily="34" charset="0"/>
                <a:cs typeface="Calibri" pitchFamily="34" charset="0"/>
              </a:rPr>
              <a:t>histone octamer called core of nucleosome.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fifth type of histone called H</a:t>
            </a:r>
            <a:r>
              <a:rPr lang="en-US" baseline="-25000" dirty="0" smtClean="0">
                <a:latin typeface="Calibri" pitchFamily="34" charset="0"/>
                <a:cs typeface="Calibri" pitchFamily="34" charset="0"/>
              </a:rPr>
              <a:t>1 </a:t>
            </a:r>
            <a:r>
              <a:rPr lang="en-US" dirty="0" smtClean="0">
                <a:latin typeface="Calibri" pitchFamily="34" charset="0"/>
                <a:cs typeface="Calibri" pitchFamily="34" charset="0"/>
              </a:rPr>
              <a:t> is attached over  the linker DNA. </a:t>
            </a:r>
          </a:p>
          <a:p>
            <a:pPr algn="just"/>
            <a:endParaRPr lang="en-US"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baseline="-250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1027" name="Picture 3" descr="C:\Users\User\Pictures\biology images\ncleosome new.jpg"/>
          <p:cNvPicPr>
            <a:picLocks noChangeAspect="1" noChangeArrowheads="1"/>
          </p:cNvPicPr>
          <p:nvPr/>
        </p:nvPicPr>
        <p:blipFill>
          <a:blip r:embed="rId4"/>
          <a:srcRect/>
          <a:stretch>
            <a:fillRect/>
          </a:stretch>
        </p:blipFill>
        <p:spPr bwMode="auto">
          <a:xfrm>
            <a:off x="5365102" y="1138335"/>
            <a:ext cx="3536302" cy="327504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9" y="536977"/>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NON HISTONE CHROMOSOMAL PROTEINS:</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11" name="Rectangle 10"/>
          <p:cNvSpPr/>
          <p:nvPr/>
        </p:nvSpPr>
        <p:spPr>
          <a:xfrm>
            <a:off x="345233" y="1175659"/>
            <a:ext cx="8416212" cy="3323987"/>
          </a:xfrm>
          <a:prstGeom prst="rect">
            <a:avLst/>
          </a:prstGeom>
        </p:spPr>
        <p:txBody>
          <a:bodyPr wrap="square">
            <a:spAutoFit/>
          </a:bodyPr>
          <a:lstStyle/>
          <a:p>
            <a:pPr algn="just"/>
            <a:r>
              <a:rPr lang="en-US" dirty="0" smtClean="0">
                <a:latin typeface="Calibri" pitchFamily="34" charset="0"/>
                <a:cs typeface="Calibri" pitchFamily="34" charset="0"/>
              </a:rPr>
              <a:t>The beads-on-string structure in chromatin is packaged to form chromatin fibers that are further coiled and condensed at metaphase stage of cell division to form chromosomes.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packaging of chromatin at higher level requires additional set of proteins that collectively are referred to as Non-histone Chromosomal (NHC) proteins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pic>
        <p:nvPicPr>
          <p:cNvPr id="3075" name="Picture 3" descr="C:\Users\User\Pictures\biology images\NHC.jpg"/>
          <p:cNvPicPr>
            <a:picLocks noChangeAspect="1" noChangeArrowheads="1"/>
          </p:cNvPicPr>
          <p:nvPr/>
        </p:nvPicPr>
        <p:blipFill>
          <a:blip r:embed="rId4"/>
          <a:srcRect/>
          <a:stretch>
            <a:fillRect/>
          </a:stretch>
        </p:blipFill>
        <p:spPr bwMode="auto">
          <a:xfrm>
            <a:off x="1129004" y="2341983"/>
            <a:ext cx="6736702" cy="2687217"/>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95659" y="574298"/>
            <a:ext cx="7512643" cy="48006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EUCHROMATIN &amp; HETEROCHROMATIN :</a:t>
            </a:r>
          </a:p>
          <a:p>
            <a:pPr>
              <a:buSzPts val="1800"/>
            </a:pPr>
            <a:endParaRPr lang="en-GB" sz="1800" b="1" dirty="0" smtClean="0">
              <a:solidFill>
                <a:schemeClr val="tx1"/>
              </a:solidFill>
              <a:latin typeface="Calibri" pitchFamily="34" charset="0"/>
              <a:cs typeface="Calibri" pitchFamily="34" charset="0"/>
            </a:endParaRP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811764" y="1054359"/>
            <a:ext cx="7025950"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smtClean="0">
                <a:latin typeface="Calibri" pitchFamily="34" charset="0"/>
                <a:cs typeface="Calibri" pitchFamily="34" charset="0"/>
              </a:rPr>
              <a:t>O</a:t>
            </a:r>
            <a:r>
              <a:rPr lang="en-US" smtClean="0">
                <a:latin typeface="Calibri" pitchFamily="34" charset="0"/>
                <a:cs typeface="Calibri" pitchFamily="34" charset="0"/>
              </a:rPr>
              <a:t>n </a:t>
            </a:r>
            <a:r>
              <a:rPr lang="en-US" dirty="0" smtClean="0">
                <a:latin typeface="Calibri" pitchFamily="34" charset="0"/>
                <a:cs typeface="Calibri" pitchFamily="34" charset="0"/>
              </a:rPr>
              <a:t>the basis of staining behaviour in a typical nucleus, chromatin is of two types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marL="342900" indent="-342900" algn="just">
              <a:buAutoNum type="alphaUcParenBoth"/>
            </a:pPr>
            <a:r>
              <a:rPr lang="en-US" dirty="0" smtClean="0">
                <a:latin typeface="Calibri" pitchFamily="34" charset="0"/>
                <a:cs typeface="Calibri" pitchFamily="34" charset="0"/>
              </a:rPr>
              <a:t>EUCHROMATIN :  </a:t>
            </a:r>
          </a:p>
          <a:p>
            <a:pPr marL="400050" indent="-400050" algn="just">
              <a:buAutoNum type="romanLcParenBoth"/>
            </a:pPr>
            <a:r>
              <a:rPr lang="en-US" dirty="0" smtClean="0">
                <a:latin typeface="Calibri" pitchFamily="34" charset="0"/>
                <a:cs typeface="Calibri" pitchFamily="34" charset="0"/>
              </a:rPr>
              <a:t>It stains lightly.</a:t>
            </a:r>
          </a:p>
          <a:p>
            <a:pPr marL="400050" indent="-400050" algn="just">
              <a:buAutoNum type="romanLcParenBoth"/>
            </a:pPr>
            <a:r>
              <a:rPr lang="en-US" dirty="0" smtClean="0">
                <a:latin typeface="Calibri" pitchFamily="34" charset="0"/>
                <a:cs typeface="Calibri" pitchFamily="34" charset="0"/>
              </a:rPr>
              <a:t>This type of chromatin is loosely packed.</a:t>
            </a:r>
          </a:p>
          <a:p>
            <a:pPr marL="400050" indent="-400050" algn="just">
              <a:buAutoNum type="romanLcParenBoth"/>
            </a:pPr>
            <a:r>
              <a:rPr lang="en-US" dirty="0" smtClean="0">
                <a:latin typeface="Calibri" pitchFamily="34" charset="0"/>
                <a:cs typeface="Calibri" pitchFamily="34" charset="0"/>
              </a:rPr>
              <a:t>It is transcriptionally active.</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marL="342900" indent="-342900" algn="just">
              <a:buAutoNum type="alphaUcParenBoth" startAt="2"/>
            </a:pPr>
            <a:r>
              <a:rPr lang="en-US" dirty="0" smtClean="0">
                <a:latin typeface="Calibri" pitchFamily="34" charset="0"/>
                <a:cs typeface="Calibri" pitchFamily="34" charset="0"/>
              </a:rPr>
              <a:t>HETEROCHROMATIN:</a:t>
            </a:r>
          </a:p>
          <a:p>
            <a:pPr marL="400050" indent="-400050" algn="just">
              <a:buAutoNum type="romanLcParenBoth"/>
            </a:pPr>
            <a:r>
              <a:rPr lang="en-US" dirty="0" smtClean="0">
                <a:latin typeface="Calibri" pitchFamily="34" charset="0"/>
                <a:cs typeface="Calibri" pitchFamily="34" charset="0"/>
              </a:rPr>
              <a:t>It stains darkly.</a:t>
            </a:r>
          </a:p>
          <a:p>
            <a:pPr marL="400050" indent="-400050" algn="just">
              <a:buAutoNum type="romanLcParenBoth"/>
            </a:pPr>
            <a:r>
              <a:rPr lang="en-US" dirty="0" smtClean="0">
                <a:latin typeface="Calibri" pitchFamily="34" charset="0"/>
                <a:cs typeface="Calibri" pitchFamily="34" charset="0"/>
              </a:rPr>
              <a:t>This type of chromatin is tightly packed.</a:t>
            </a:r>
          </a:p>
          <a:p>
            <a:pPr marL="400050" indent="-400050" algn="just">
              <a:buAutoNum type="romanLcParenBoth"/>
            </a:pPr>
            <a:r>
              <a:rPr lang="en-US" dirty="0" smtClean="0">
                <a:latin typeface="Calibri" pitchFamily="34" charset="0"/>
                <a:cs typeface="Calibri" pitchFamily="34" charset="0"/>
              </a:rPr>
              <a:t>It is transcriptionally inactive.</a:t>
            </a: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1135</TotalTime>
  <Words>802</Words>
  <Application>Microsoft Office PowerPoint</Application>
  <PresentationFormat>On-screen Show (16:9)</PresentationFormat>
  <Paragraphs>158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165</cp:revision>
  <dcterms:modified xsi:type="dcterms:W3CDTF">2020-07-02T15:58:45Z</dcterms:modified>
</cp:coreProperties>
</file>