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69" r:id="rId4"/>
    <p:sldId id="267" r:id="rId5"/>
    <p:sldId id="266" r:id="rId6"/>
    <p:sldId id="260" r:id="rId7"/>
    <p:sldId id="265" r:id="rId8"/>
    <p:sldId id="264" r:id="rId9"/>
    <p:sldId id="270" r:id="rId10"/>
    <p:sldId id="271"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94683" y="1009189"/>
            <a:ext cx="8781366" cy="2125895"/>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pitchFamily="34" charset="0"/>
                <a:cs typeface="Calibri" pitchFamily="34" charset="0"/>
              </a:rPr>
              <a:t>SEARCH FOR GENETIC </a:t>
            </a:r>
            <a:r>
              <a:rPr lang="en-US" sz="3000" b="1" dirty="0" smtClean="0">
                <a:solidFill>
                  <a:srgbClr val="FF0000"/>
                </a:solidFill>
                <a:latin typeface="Calibri" pitchFamily="34" charset="0"/>
                <a:cs typeface="Calibri" pitchFamily="34" charset="0"/>
              </a:rPr>
              <a:t>MATERIAL,</a:t>
            </a:r>
            <a:r>
              <a:rPr lang="en-IN" sz="3200" b="1" dirty="0" smtClean="0">
                <a:latin typeface="Calibri" pitchFamily="34" charset="0"/>
                <a:cs typeface="Calibri" pitchFamily="34" charset="0"/>
              </a:rPr>
              <a:t> </a:t>
            </a:r>
            <a:r>
              <a:rPr lang="en-IN" sz="3000" b="1" dirty="0" smtClean="0">
                <a:solidFill>
                  <a:srgbClr val="FF0000"/>
                </a:solidFill>
                <a:latin typeface="Calibri" pitchFamily="34" charset="0"/>
                <a:cs typeface="Calibri" pitchFamily="34" charset="0"/>
              </a:rPr>
              <a:t>INTRODUCTION </a:t>
            </a:r>
            <a:r>
              <a:rPr lang="en-IN" sz="3000" b="1" dirty="0" smtClean="0">
                <a:solidFill>
                  <a:srgbClr val="FF0000"/>
                </a:solidFill>
                <a:latin typeface="Calibri" pitchFamily="34" charset="0"/>
                <a:cs typeface="Calibri" pitchFamily="34" charset="0"/>
              </a:rPr>
              <a:t>TO STRUCTURE OF POLYNUCLEOTIDE </a:t>
            </a:r>
            <a:r>
              <a:rPr lang="en-US" sz="3000" b="1" dirty="0" smtClean="0">
                <a:solidFill>
                  <a:srgbClr val="FF0000"/>
                </a:solidFill>
                <a:latin typeface="Calibri" pitchFamily="34" charset="0"/>
                <a:cs typeface="Calibri" pitchFamily="34" charset="0"/>
              </a:rPr>
              <a:t>CHAIN</a:t>
            </a:r>
            <a:endParaRPr lang="en" sz="3000" b="1" dirty="0" smtClean="0">
              <a:solidFill>
                <a:srgbClr val="FF0000"/>
              </a:solidFill>
              <a:latin typeface="Calibri"/>
              <a:ea typeface="Calibri"/>
              <a:cs typeface="Calibri"/>
              <a:sym typeface="Calibri"/>
            </a:endParaRPr>
          </a:p>
          <a:p>
            <a:pPr algn="ctr"/>
            <a:r>
              <a:rPr lang="en-US" sz="3200" b="1" dirty="0" smtClean="0">
                <a:solidFill>
                  <a:schemeClr val="tx1"/>
                </a:solidFill>
              </a:rPr>
              <a:t> </a:t>
            </a:r>
            <a:r>
              <a:rPr lang="en-IN" sz="2500" b="1" dirty="0" smtClean="0">
                <a:latin typeface="Calibri" pitchFamily="34" charset="0"/>
                <a:cs typeface="Calibri" pitchFamily="34" charset="0"/>
              </a:rPr>
              <a:t>HERSHEY &amp; CHASE’S EXPERIMENT, </a:t>
            </a:r>
            <a:r>
              <a:rPr lang="en-IN" sz="2500" b="1" dirty="0" smtClean="0">
                <a:solidFill>
                  <a:schemeClr val="tx1"/>
                </a:solidFill>
                <a:latin typeface="Calibri" pitchFamily="34" charset="0"/>
                <a:cs typeface="Calibri" pitchFamily="34" charset="0"/>
              </a:rPr>
              <a:t>SALIENT FEATURE </a:t>
            </a:r>
            <a:r>
              <a:rPr lang="en-IN" sz="2500" b="1" smtClean="0">
                <a:solidFill>
                  <a:schemeClr val="tx1"/>
                </a:solidFill>
                <a:latin typeface="Calibri" pitchFamily="34" charset="0"/>
                <a:cs typeface="Calibri" pitchFamily="34" charset="0"/>
              </a:rPr>
              <a:t>OF </a:t>
            </a:r>
            <a:r>
              <a:rPr lang="en-IN" sz="2500" b="1" smtClean="0">
                <a:solidFill>
                  <a:schemeClr val="tx1"/>
                </a:solidFill>
                <a:latin typeface="Calibri" pitchFamily="34" charset="0"/>
                <a:cs typeface="Calibri" pitchFamily="34" charset="0"/>
              </a:rPr>
              <a:t>DNA,PROPERTIES OF GENETIC MATERIAL</a:t>
            </a:r>
            <a:endParaRPr lang="en-US" sz="2500" b="1" dirty="0" smtClean="0">
              <a:solidFill>
                <a:schemeClr val="tx1"/>
              </a:solidFill>
              <a:latin typeface="Calibri" pitchFamily="34" charset="0"/>
              <a:cs typeface="Calibri" pitchFamily="34" charset="0"/>
            </a:endParaRPr>
          </a:p>
          <a:p>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06</a:t>
            </a:r>
            <a:endParaRPr b="1"/>
          </a:p>
          <a:p>
            <a:pPr marL="0" lvl="0" indent="0" algn="l" rtl="0">
              <a:spcBef>
                <a:spcPts val="0"/>
              </a:spcBef>
              <a:spcAft>
                <a:spcPts val="0"/>
              </a:spcAft>
              <a:buNone/>
            </a:pPr>
            <a:r>
              <a:rPr lang="en" b="1" dirty="0"/>
              <a:t>CHAPTER NAME </a:t>
            </a:r>
            <a:r>
              <a:rPr lang="en" b="1" dirty="0" smtClean="0"/>
              <a:t>: MOLECULAR BASIS OF INHERITANCE</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455700" y="443670"/>
            <a:ext cx="7596618" cy="7809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DNA VERSUS RNA:</a:t>
            </a: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26020" y="1240972"/>
            <a:ext cx="8688300" cy="3396342"/>
          </a:xfrm>
          <a:prstGeom prst="rect">
            <a:avLst/>
          </a:prstGeom>
          <a:noFill/>
          <a:ln>
            <a:noFill/>
          </a:ln>
        </p:spPr>
        <p:txBody>
          <a:bodyPr spcFirstLastPara="1" wrap="square" lIns="91425" tIns="91425" rIns="91425" bIns="91425" anchor="t" anchorCtr="0">
            <a:no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r>
              <a:rPr lang="en-IN" dirty="0" smtClean="0">
                <a:solidFill>
                  <a:schemeClr val="tx1"/>
                </a:solidFill>
                <a:latin typeface="Calibri" pitchFamily="34" charset="0"/>
                <a:cs typeface="Calibri" pitchFamily="34" charset="0"/>
              </a:rPr>
              <a:t>.</a:t>
            </a: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p:txBody>
      </p:sp>
      <p:sp>
        <p:nvSpPr>
          <p:cNvPr id="8" name="Rectangle 7"/>
          <p:cNvSpPr/>
          <p:nvPr/>
        </p:nvSpPr>
        <p:spPr>
          <a:xfrm>
            <a:off x="410547" y="909757"/>
            <a:ext cx="8145624" cy="2462213"/>
          </a:xfrm>
          <a:prstGeom prst="rect">
            <a:avLst/>
          </a:prstGeom>
        </p:spPr>
        <p:txBody>
          <a:bodyPr wrap="square">
            <a:sp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p:txBody>
      </p:sp>
      <p:pic>
        <p:nvPicPr>
          <p:cNvPr id="3074" name="Picture 2" descr="C:\Users\User\Pictures\biology images\RNA VRS DNA.jpg"/>
          <p:cNvPicPr>
            <a:picLocks noChangeAspect="1" noChangeArrowheads="1"/>
          </p:cNvPicPr>
          <p:nvPr/>
        </p:nvPicPr>
        <p:blipFill>
          <a:blip r:embed="rId4"/>
          <a:srcRect/>
          <a:stretch>
            <a:fillRect/>
          </a:stretch>
        </p:blipFill>
        <p:spPr bwMode="auto">
          <a:xfrm>
            <a:off x="223934" y="895739"/>
            <a:ext cx="8500188" cy="3946849"/>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fontAlgn="base"/>
            <a:r>
              <a:rPr lang="en-IN" sz="2200" b="1" dirty="0" smtClean="0">
                <a:solidFill>
                  <a:srgbClr val="FF0000"/>
                </a:solidFill>
                <a:latin typeface="Calibri" pitchFamily="34" charset="0"/>
                <a:cs typeface="Calibri" pitchFamily="34" charset="0"/>
              </a:rPr>
              <a:t>EXPERIMENTAL EVIDENCE – 3:</a:t>
            </a:r>
          </a:p>
          <a:p>
            <a:pPr fontAlgn="base"/>
            <a:r>
              <a:rPr lang="en-US" sz="2200" b="1" dirty="0" smtClean="0">
                <a:solidFill>
                  <a:srgbClr val="FF0000"/>
                </a:solidFill>
                <a:latin typeface="Calibri" pitchFamily="34" charset="0"/>
                <a:cs typeface="Calibri" pitchFamily="34" charset="0"/>
              </a:rPr>
              <a:t>HERSHEY AND CHASE’S EXPERIMENT </a:t>
            </a:r>
            <a:r>
              <a:rPr lang="en-US" sz="2200" b="1" dirty="0" smtClean="0">
                <a:solidFill>
                  <a:srgbClr val="FF0000"/>
                </a:solidFill>
              </a:rPr>
              <a:t>: </a:t>
            </a:r>
            <a:endParaRPr sz="2200" b="1" i="0" u="none" strike="noStrike" cap="none">
              <a:solidFill>
                <a:srgbClr val="000000"/>
              </a:solidFill>
              <a:latin typeface="Calibri" pitchFamily="34" charset="0"/>
              <a:sym typeface="Arial"/>
            </a:endParaRPr>
          </a:p>
        </p:txBody>
      </p:sp>
      <p:sp>
        <p:nvSpPr>
          <p:cNvPr id="64" name="Google Shape;64;p14"/>
          <p:cNvSpPr txBox="1"/>
          <p:nvPr/>
        </p:nvSpPr>
        <p:spPr>
          <a:xfrm>
            <a:off x="272675" y="1073807"/>
            <a:ext cx="8688300" cy="3946061"/>
          </a:xfrm>
          <a:prstGeom prst="rect">
            <a:avLst/>
          </a:prstGeom>
          <a:noFill/>
          <a:ln>
            <a:noFill/>
          </a:ln>
        </p:spPr>
        <p:txBody>
          <a:bodyPr spcFirstLastPara="1" wrap="square" lIns="91425" tIns="91425" rIns="91425" bIns="91425" anchor="t" anchorCtr="0">
            <a:noAutofit/>
          </a:bodyPr>
          <a:lstStyle/>
          <a:p>
            <a:pPr algn="just"/>
            <a:r>
              <a:rPr lang="en-US" dirty="0" smtClean="0">
                <a:latin typeface="Calibri" pitchFamily="34" charset="0"/>
                <a:cs typeface="Calibri" pitchFamily="34" charset="0"/>
              </a:rPr>
              <a:t>The unequivocal proof that DNA is the genetic material came from the experiments of Alfred Hershey and Martha Chase (1952). They worked With Viruses that infect bacteria called bacteriophages.</a:t>
            </a:r>
            <a:endParaRPr lang="en-GB" dirty="0" smtClean="0">
              <a:latin typeface="Calibri" pitchFamily="34" charset="0"/>
              <a:cs typeface="Calibri" pitchFamily="34" charset="0"/>
            </a:endParaRPr>
          </a:p>
          <a:p>
            <a:pPr algn="just"/>
            <a:endParaRPr lang="en-GB" dirty="0" smtClean="0">
              <a:latin typeface="Calibri" pitchFamily="34" charset="0"/>
              <a:cs typeface="Calibri" pitchFamily="34" charset="0"/>
            </a:endParaRPr>
          </a:p>
          <a:p>
            <a:pPr algn="just"/>
            <a:r>
              <a:rPr lang="en-GB" dirty="0" smtClean="0">
                <a:latin typeface="Calibri" pitchFamily="34" charset="0"/>
                <a:cs typeface="Calibri" pitchFamily="34" charset="0"/>
              </a:rPr>
              <a:t> Alfred Hershey and Martha Chase took an effort to find the genetic material in organisms. </a:t>
            </a:r>
          </a:p>
          <a:p>
            <a:pPr algn="just"/>
            <a:endParaRPr lang="en-GB" dirty="0" smtClean="0">
              <a:latin typeface="Calibri" pitchFamily="34" charset="0"/>
              <a:cs typeface="Calibri" pitchFamily="34" charset="0"/>
            </a:endParaRPr>
          </a:p>
          <a:p>
            <a:pPr algn="just"/>
            <a:r>
              <a:rPr lang="en-GB" dirty="0" smtClean="0">
                <a:latin typeface="Calibri" pitchFamily="34" charset="0"/>
                <a:cs typeface="Calibri" pitchFamily="34" charset="0"/>
              </a:rPr>
              <a:t> Bacteriophages (viruses that affect bacteria) were the key element for Hershey and Chase experiment</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GB" dirty="0" smtClean="0">
                <a:latin typeface="Calibri" pitchFamily="34" charset="0"/>
                <a:cs typeface="Calibri" pitchFamily="34" charset="0"/>
              </a:rPr>
              <a:t> PRINCIPLE : The bacteriophages are made up of DNA and protein coat (capsid).Thus it is a suitable material to determine whether DNA or protein contains genetic material. </a:t>
            </a:r>
            <a:endParaRPr lang="en-IN" i="1"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r>
              <a:rPr lang="en-GB" dirty="0" smtClean="0">
                <a:latin typeface="Calibri" pitchFamily="34" charset="0"/>
                <a:cs typeface="Calibri" pitchFamily="34" charset="0"/>
              </a:rPr>
              <a:t>The experiment began with the culturing of viruses in two types of medium.</a:t>
            </a:r>
          </a:p>
          <a:p>
            <a:pPr algn="just"/>
            <a:r>
              <a:rPr lang="en-GB" dirty="0" smtClean="0">
                <a:latin typeface="Calibri" pitchFamily="34" charset="0"/>
                <a:cs typeface="Calibri" pitchFamily="34" charset="0"/>
              </a:rPr>
              <a:t>One set of viruses (A) was cultured in a medium of radioactive phosphorus whereas another set (B) was cultured in a medium of radioactive sulphur.</a:t>
            </a:r>
          </a:p>
          <a:p>
            <a:pPr algn="just"/>
            <a:r>
              <a:rPr lang="en-GB" dirty="0" smtClean="0">
                <a:latin typeface="Calibri" pitchFamily="34" charset="0"/>
                <a:cs typeface="Calibri" pitchFamily="34" charset="0"/>
              </a:rPr>
              <a:t> They observed that the first set of viruses (A) consisted of radioactive DNA but not radioactive proteins.</a:t>
            </a:r>
          </a:p>
          <a:p>
            <a:pPr algn="just"/>
            <a:r>
              <a:rPr lang="en-GB" dirty="0" smtClean="0">
                <a:latin typeface="Calibri" pitchFamily="34" charset="0"/>
                <a:cs typeface="Calibri" pitchFamily="34" charset="0"/>
              </a:rPr>
              <a:t> This is because DNA is a phosphorus-based compound while protein is not. The latter set of viruses (B) consisted of</a:t>
            </a:r>
            <a:r>
              <a:rPr lang="en-GB" sz="2400" b="1" dirty="0" smtClean="0">
                <a:latin typeface="Calibri" pitchFamily="34" charset="0"/>
                <a:cs typeface="Calibri" pitchFamily="34" charset="0"/>
              </a:rPr>
              <a:t> </a:t>
            </a:r>
            <a:r>
              <a:rPr lang="en-GB" dirty="0" smtClean="0">
                <a:latin typeface="Calibri" pitchFamily="34" charset="0"/>
                <a:cs typeface="Calibri" pitchFamily="34" charset="0"/>
              </a:rPr>
              <a:t>radioactive protein but not radioactive DNA. Hence the bacteriophages got labelled.</a:t>
            </a:r>
            <a:endParaRPr lang="en-US" b="1" dirty="0" smtClean="0"/>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63" name="Google Shape;63;p14"/>
          <p:cNvSpPr txBox="1"/>
          <p:nvPr/>
        </p:nvSpPr>
        <p:spPr>
          <a:xfrm>
            <a:off x="207360" y="574299"/>
            <a:ext cx="8688300" cy="780900"/>
          </a:xfrm>
          <a:prstGeom prst="rect">
            <a:avLst/>
          </a:prstGeom>
          <a:noFill/>
          <a:ln>
            <a:noFill/>
          </a:ln>
        </p:spPr>
        <p:txBody>
          <a:bodyPr spcFirstLastPara="1" wrap="square" lIns="91425" tIns="91425" rIns="91425" bIns="91425" anchor="t" anchorCtr="0">
            <a:noAutofit/>
          </a:bodyPr>
          <a:lstStyle/>
          <a:p>
            <a:pPr fontAlgn="base"/>
            <a:r>
              <a:rPr lang="en-GB" sz="2200" b="1" dirty="0" smtClean="0">
                <a:solidFill>
                  <a:srgbClr val="FF0000"/>
                </a:solidFill>
                <a:latin typeface="Calibri" pitchFamily="34" charset="0"/>
                <a:cs typeface="Calibri" pitchFamily="34" charset="0"/>
              </a:rPr>
              <a:t>PROCEDURE:</a:t>
            </a:r>
            <a:r>
              <a:rPr lang="en-US" sz="2200" b="1" dirty="0" smtClean="0">
                <a:solidFill>
                  <a:srgbClr val="FF0000"/>
                </a:solidFill>
              </a:rPr>
              <a:t> </a:t>
            </a:r>
            <a:endParaRPr sz="2200" b="1" i="0" u="none" strike="noStrike" cap="none">
              <a:solidFill>
                <a:srgbClr val="000000"/>
              </a:solidFill>
              <a:latin typeface="Calibri" pitchFamily="34" charset="0"/>
              <a:sym typeface="Arial"/>
            </a:endParaRPr>
          </a:p>
        </p:txBody>
      </p:sp>
      <p:sp>
        <p:nvSpPr>
          <p:cNvPr id="64" name="Google Shape;64;p14"/>
          <p:cNvSpPr txBox="1"/>
          <p:nvPr/>
        </p:nvSpPr>
        <p:spPr>
          <a:xfrm>
            <a:off x="188699" y="896525"/>
            <a:ext cx="8688300" cy="3712798"/>
          </a:xfrm>
          <a:prstGeom prst="rect">
            <a:avLst/>
          </a:prstGeom>
          <a:noFill/>
          <a:ln>
            <a:noFill/>
          </a:ln>
        </p:spPr>
        <p:txBody>
          <a:bodyPr spcFirstLastPara="1" wrap="square" lIns="91425" tIns="91425" rIns="91425" bIns="91425" anchor="t" anchorCtr="0">
            <a:noAutofit/>
          </a:bodyPr>
          <a:lstStyle/>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following three steps were followed after labeling : Infection, Blending, Centrifugation.</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INFECTION : Both types (A &amp;B) of labeled phages were allowed to infect normally cultured bacteria (</a:t>
            </a:r>
            <a:r>
              <a:rPr lang="en-US" i="1" dirty="0" smtClean="0">
                <a:latin typeface="Calibri" pitchFamily="34" charset="0"/>
                <a:cs typeface="Calibri" pitchFamily="34" charset="0"/>
              </a:rPr>
              <a:t>E.coli</a:t>
            </a:r>
            <a:r>
              <a:rPr lang="en-US" dirty="0" smtClean="0">
                <a:latin typeface="Calibri" pitchFamily="34" charset="0"/>
                <a:cs typeface="Calibri" pitchFamily="34" charset="0"/>
              </a:rPr>
              <a:t>) in separate experiments. DNA was introduced and protein coat was left out.</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BLENDING : As the infection proceeded the bacterial cells were agitated in a blender to break the contact between virus and bacteria.</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CENTRIFUGATION : The virus particles were separated from the bacteria by spinning them in a centrifuge . The heavier   mass settled down in form of pellet and the lighter at the upper part known as supernatant.</a:t>
            </a: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r>
              <a:rPr lang="en-GB" dirty="0" smtClean="0">
                <a:latin typeface="Calibri" pitchFamily="34" charset="0"/>
                <a:cs typeface="Calibri" pitchFamily="34" charset="0"/>
              </a:rPr>
              <a:t> </a:t>
            </a:r>
            <a:endParaRPr lang="en-IN" i="1"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1800"/>
            </a:pPr>
            <a:r>
              <a:rPr lang="en-GB" sz="2200" b="1" dirty="0" smtClean="0">
                <a:solidFill>
                  <a:srgbClr val="FF0000"/>
                </a:solidFill>
                <a:latin typeface="Calibri" pitchFamily="34" charset="0"/>
                <a:cs typeface="Calibri" pitchFamily="34" charset="0"/>
              </a:rPr>
              <a:t>HERSHEY &amp; CHASE’S EXPERIMENT :</a:t>
            </a:r>
            <a:endParaRPr sz="2200" b="1" i="0" strike="noStrike" cap="none">
              <a:solidFill>
                <a:srgbClr val="FF0000"/>
              </a:solidFill>
              <a:latin typeface="Calibri" pitchFamily="34" charset="0"/>
              <a:cs typeface="Calibri" pitchFamily="34" charset="0"/>
              <a:sym typeface="Arial"/>
            </a:endParaRPr>
          </a:p>
        </p:txBody>
      </p:sp>
      <p:sp>
        <p:nvSpPr>
          <p:cNvPr id="64" name="Google Shape;64;p14"/>
          <p:cNvSpPr txBox="1"/>
          <p:nvPr/>
        </p:nvSpPr>
        <p:spPr>
          <a:xfrm>
            <a:off x="235352" y="1372385"/>
            <a:ext cx="8688300" cy="3152961"/>
          </a:xfrm>
          <a:prstGeom prst="rect">
            <a:avLst/>
          </a:prstGeom>
          <a:noFill/>
          <a:ln>
            <a:noFill/>
          </a:ln>
        </p:spPr>
        <p:txBody>
          <a:bodyPr spcFirstLastPara="1" wrap="square" lIns="91425" tIns="91425" rIns="91425" bIns="91425" anchor="t" anchorCtr="0">
            <a:noAutofit/>
          </a:bodyPr>
          <a:lstStyle/>
          <a:p>
            <a:pPr algn="just"/>
            <a:endParaRPr lang="en-GB" dirty="0" smtClean="0">
              <a:solidFill>
                <a:schemeClr val="tx1"/>
              </a:solidFill>
              <a:latin typeface="Calibri" pitchFamily="34" charset="0"/>
              <a:cs typeface="Calibri" pitchFamily="34" charset="0"/>
            </a:endParaRPr>
          </a:p>
          <a:p>
            <a:pPr algn="just"/>
            <a:endParaRPr lang="en-GB" dirty="0" smtClean="0">
              <a:solidFill>
                <a:schemeClr val="tx1"/>
              </a:solidFill>
              <a:latin typeface="Calibri" pitchFamily="34" charset="0"/>
              <a:cs typeface="Calibri" pitchFamily="34" charset="0"/>
            </a:endParaRPr>
          </a:p>
          <a:p>
            <a:pPr algn="just"/>
            <a:endParaRPr lang="en-GB"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6" name="Picture 5">
            <a:extLst>
              <a:ext uri="{FF2B5EF4-FFF2-40B4-BE49-F238E27FC236}">
                <a16:creationId xmlns:a16="http://schemas.microsoft.com/office/drawing/2014/main" xmlns="" id="{9D971FAE-25C1-0E43-AEFF-F2524F496B65}"/>
              </a:ext>
            </a:extLst>
          </p:cNvPr>
          <p:cNvPicPr>
            <a:picLocks noChangeAspect="1"/>
          </p:cNvPicPr>
          <p:nvPr/>
        </p:nvPicPr>
        <p:blipFill>
          <a:blip r:embed="rId4"/>
          <a:stretch>
            <a:fillRect/>
          </a:stretch>
        </p:blipFill>
        <p:spPr>
          <a:xfrm>
            <a:off x="227150" y="1063690"/>
            <a:ext cx="8646261" cy="342433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91336" y="425010"/>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OBSERVATION AND CONCLUSION :</a:t>
            </a:r>
          </a:p>
        </p:txBody>
      </p:sp>
      <p:sp>
        <p:nvSpPr>
          <p:cNvPr id="64" name="Google Shape;64;p14"/>
          <p:cNvSpPr txBox="1"/>
          <p:nvPr/>
        </p:nvSpPr>
        <p:spPr>
          <a:xfrm>
            <a:off x="282006" y="943176"/>
            <a:ext cx="8688300" cy="3694138"/>
          </a:xfrm>
          <a:prstGeom prst="rect">
            <a:avLst/>
          </a:prstGeom>
          <a:noFill/>
          <a:ln>
            <a:noFill/>
          </a:ln>
        </p:spPr>
        <p:txBody>
          <a:bodyPr spcFirstLastPara="1" wrap="square" lIns="91425" tIns="91425" rIns="91425" bIns="91425" anchor="t" anchorCtr="0">
            <a:noAutofit/>
          </a:bodyPr>
          <a:lstStyle/>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r>
              <a:rPr lang="en-GB" dirty="0" smtClean="0">
                <a:solidFill>
                  <a:srgbClr val="333333"/>
                </a:solidFill>
                <a:latin typeface="Calibri" pitchFamily="34" charset="0"/>
                <a:cs typeface="Calibri" pitchFamily="34" charset="0"/>
              </a:rPr>
              <a:t>Both the pellet and supernatant were analysed. It was found that phage with labelled protein did not make the bacteria labelled, instead radioactivity was restricted to the supernatant which was found to contain only empty phages. </a:t>
            </a:r>
          </a:p>
          <a:p>
            <a:pPr algn="just"/>
            <a:endParaRPr lang="en-GB" dirty="0" smtClean="0">
              <a:solidFill>
                <a:srgbClr val="333333"/>
              </a:solidFill>
              <a:latin typeface="Calibri" pitchFamily="34" charset="0"/>
              <a:cs typeface="Calibri" pitchFamily="34" charset="0"/>
            </a:endParaRPr>
          </a:p>
          <a:p>
            <a:pPr algn="just"/>
            <a:r>
              <a:rPr lang="en-GB" dirty="0" smtClean="0">
                <a:solidFill>
                  <a:srgbClr val="333333"/>
                </a:solidFill>
                <a:latin typeface="Calibri" pitchFamily="34" charset="0"/>
                <a:cs typeface="Calibri" pitchFamily="34" charset="0"/>
              </a:rPr>
              <a:t>In the second culture labelled phage with radioactive DNA did not produce any radioactivity in supernatant, instead the bacteria become labelled </a:t>
            </a:r>
          </a:p>
          <a:p>
            <a:pPr algn="just"/>
            <a:endParaRPr lang="en-GB" dirty="0" smtClean="0">
              <a:solidFill>
                <a:srgbClr val="333333"/>
              </a:solidFill>
              <a:latin typeface="Calibri" pitchFamily="34" charset="0"/>
              <a:cs typeface="Calibri" pitchFamily="34" charset="0"/>
            </a:endParaRPr>
          </a:p>
          <a:p>
            <a:pPr algn="just"/>
            <a:r>
              <a:rPr lang="en-GB" dirty="0" smtClean="0">
                <a:solidFill>
                  <a:srgbClr val="333333"/>
                </a:solidFill>
                <a:latin typeface="Calibri" pitchFamily="34" charset="0"/>
                <a:cs typeface="Calibri" pitchFamily="34" charset="0"/>
              </a:rPr>
              <a:t>E.coli bacteria which were infected by radioactive DNA viruses (A) were radioactive but the ones that were infected by radioactive protein viruses (B) were </a:t>
            </a:r>
            <a:r>
              <a:rPr lang="en-US" dirty="0" smtClean="0">
                <a:solidFill>
                  <a:srgbClr val="333333"/>
                </a:solidFill>
                <a:latin typeface="Calibri" pitchFamily="34" charset="0"/>
                <a:cs typeface="Calibri" pitchFamily="34" charset="0"/>
              </a:rPr>
              <a:t>non-radioactive.</a:t>
            </a:r>
          </a:p>
          <a:p>
            <a:pPr algn="just"/>
            <a:endParaRPr lang="en-US" dirty="0" smtClean="0">
              <a:solidFill>
                <a:srgbClr val="333333"/>
              </a:solidFill>
              <a:latin typeface="Calibri" pitchFamily="34" charset="0"/>
              <a:cs typeface="Calibri" pitchFamily="34" charset="0"/>
            </a:endParaRPr>
          </a:p>
          <a:p>
            <a:pPr algn="just"/>
            <a:r>
              <a:rPr lang="en-GB" dirty="0" smtClean="0">
                <a:solidFill>
                  <a:srgbClr val="333333"/>
                </a:solidFill>
                <a:latin typeface="Calibri" pitchFamily="34" charset="0"/>
                <a:cs typeface="Calibri" pitchFamily="34" charset="0"/>
              </a:rPr>
              <a:t>Resultant radioactive and non-radioactive bacteria infer that the viruses that had radioactive DNA transferred their DNA to the bacteria but viruses that had radioactive protein didn’t get transferred to the bacteria. </a:t>
            </a:r>
          </a:p>
          <a:p>
            <a:pPr algn="just"/>
            <a:endParaRPr lang="en-GB" dirty="0" smtClean="0">
              <a:solidFill>
                <a:srgbClr val="333333"/>
              </a:solidFill>
              <a:latin typeface="Calibri" pitchFamily="34" charset="0"/>
              <a:cs typeface="Calibri" pitchFamily="34" charset="0"/>
            </a:endParaRPr>
          </a:p>
          <a:p>
            <a:pPr algn="just"/>
            <a:r>
              <a:rPr lang="en-GB" dirty="0" smtClean="0">
                <a:solidFill>
                  <a:srgbClr val="333333"/>
                </a:solidFill>
                <a:latin typeface="Calibri" pitchFamily="34" charset="0"/>
                <a:cs typeface="Calibri" pitchFamily="34" charset="0"/>
              </a:rPr>
              <a:t>Hence, DNA is the genetic material and not the protein.</a:t>
            </a:r>
            <a:endParaRPr lang="en-US" dirty="0" smtClean="0">
              <a:solidFill>
                <a:srgbClr val="333333"/>
              </a:solidFill>
              <a:latin typeface="Calibri" pitchFamily="34" charset="0"/>
              <a:cs typeface="Calibri" pitchFamily="34" charset="0"/>
            </a:endParaRPr>
          </a:p>
          <a:p>
            <a:pPr algn="just"/>
            <a:endParaRPr lang="en-US" b="1" dirty="0" smtClean="0">
              <a:solidFill>
                <a:srgbClr val="333333"/>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GB" dirty="0" smtClean="0">
              <a:latin typeface="Calibri" pitchFamily="34" charset="0"/>
              <a:cs typeface="Calibri" pitchFamily="34" charset="0"/>
            </a:endParaRPr>
          </a:p>
          <a:p>
            <a:pPr algn="just"/>
            <a:endParaRPr lang="en-GB" b="1" dirty="0" smtClean="0">
              <a:latin typeface="Arial Black"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07361" y="350365"/>
            <a:ext cx="8688300" cy="7809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THE SALIENT FEATURES OF THE DOUBLE-HELIX STRUCTURE OF DNA</a:t>
            </a: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198028" y="755779"/>
            <a:ext cx="8688300" cy="4226767"/>
          </a:xfrm>
          <a:prstGeom prst="rect">
            <a:avLst/>
          </a:prstGeom>
          <a:noFill/>
          <a:ln>
            <a:noFill/>
          </a:ln>
        </p:spPr>
        <p:txBody>
          <a:bodyPr spcFirstLastPara="1" wrap="square" lIns="91425" tIns="91425" rIns="91425" bIns="91425" anchor="t" anchorCtr="0">
            <a:noAutofit/>
          </a:bodyPr>
          <a:lstStyle/>
          <a:p>
            <a:pPr marL="400050" indent="-400050" algn="just">
              <a:buAutoNum type="romanLcParenBoth"/>
            </a:pPr>
            <a:r>
              <a:rPr lang="en-US" dirty="0" smtClean="0">
                <a:latin typeface="Calibri" pitchFamily="34" charset="0"/>
                <a:cs typeface="Calibri" pitchFamily="34" charset="0"/>
              </a:rPr>
              <a:t>It is made of two polynucleotide chains where the backbone is constituted by sugar-phosphate and the bases project inside. </a:t>
            </a:r>
          </a:p>
          <a:p>
            <a:pPr marL="400050" indent="-400050"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(ii)    The two chains have anti-parallel polarity. It means, if one chain has the polarity 5’      3’ the other has polarity from  3’       5’.</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(iii)     The bases in two strands are paired through hydrogen bond (H -bonds) forming base pairs (bp). </a:t>
            </a:r>
          </a:p>
          <a:p>
            <a:pPr algn="just"/>
            <a:r>
              <a:rPr lang="en-US" dirty="0" smtClean="0">
                <a:latin typeface="Calibri" pitchFamily="34" charset="0"/>
                <a:cs typeface="Calibri" pitchFamily="34" charset="0"/>
              </a:rPr>
              <a:t>Adenine forms two hydrogen bonds With Thymine from opposite strand and vice-versa. </a:t>
            </a:r>
          </a:p>
          <a:p>
            <a:pPr algn="just"/>
            <a:r>
              <a:rPr lang="en-US" dirty="0" smtClean="0">
                <a:latin typeface="Calibri" pitchFamily="34" charset="0"/>
                <a:cs typeface="Calibri" pitchFamily="34" charset="0"/>
              </a:rPr>
              <a:t>Similarly, Guanine is bonded with cytosine with three H-bonds. As a result. Always a Purine comes opposite to a Pyrimidine. This generates approximately uniform distance between the two strands of the helix.</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(iv)    The two chains are coiled in a right-handed fashion. </a:t>
            </a:r>
          </a:p>
          <a:p>
            <a:pPr algn="just"/>
            <a:r>
              <a:rPr lang="en-US" dirty="0" smtClean="0">
                <a:latin typeface="Calibri" pitchFamily="34" charset="0"/>
                <a:cs typeface="Calibri" pitchFamily="34" charset="0"/>
              </a:rPr>
              <a:t>The pitch of the helix is 3.4 nm (a nanometre is one billionth of a metre that is 10</a:t>
            </a:r>
            <a:r>
              <a:rPr lang="en-US" baseline="30000" dirty="0" smtClean="0">
                <a:latin typeface="Calibri" pitchFamily="34" charset="0"/>
                <a:cs typeface="Calibri" pitchFamily="34" charset="0"/>
              </a:rPr>
              <a:t>-9</a:t>
            </a:r>
            <a:r>
              <a:rPr lang="en-US" dirty="0" smtClean="0">
                <a:latin typeface="Calibri" pitchFamily="34" charset="0"/>
                <a:cs typeface="Calibri" pitchFamily="34" charset="0"/>
              </a:rPr>
              <a:t> m and there are roughly 10 bp in each turn. consequently the distance between a bp in a helix is approximately equal to 0.34 nm.</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(v)     The plane of one base pair stacks over the other  in double helix. This in addition to H-bonds, confers stability of the helical structure</a:t>
            </a:r>
            <a:r>
              <a:rPr lang="en-US" dirty="0" smtClean="0"/>
              <a:t>.</a:t>
            </a: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r>
              <a:rPr lang="en-IN" dirty="0" smtClean="0">
                <a:solidFill>
                  <a:schemeClr val="tx1"/>
                </a:solidFill>
                <a:latin typeface="Calibri" pitchFamily="34" charset="0"/>
                <a:cs typeface="Calibri" pitchFamily="34" charset="0"/>
              </a:rPr>
              <a:t>.</a:t>
            </a: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p:txBody>
      </p:sp>
      <p:cxnSp>
        <p:nvCxnSpPr>
          <p:cNvPr id="10" name="Straight Arrow Connector 9"/>
          <p:cNvCxnSpPr/>
          <p:nvPr/>
        </p:nvCxnSpPr>
        <p:spPr>
          <a:xfrm flipV="1">
            <a:off x="6662057" y="1604866"/>
            <a:ext cx="298580" cy="933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811764" y="1810138"/>
            <a:ext cx="270588" cy="933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2050" name="Picture 2" descr="C:\Users\User\Pictures\biology images\model dna.jpg"/>
          <p:cNvPicPr>
            <a:picLocks noChangeAspect="1" noChangeArrowheads="1"/>
          </p:cNvPicPr>
          <p:nvPr/>
        </p:nvPicPr>
        <p:blipFill>
          <a:blip r:embed="rId3"/>
          <a:srcRect/>
          <a:stretch>
            <a:fillRect/>
          </a:stretch>
        </p:blipFill>
        <p:spPr bwMode="auto">
          <a:xfrm>
            <a:off x="5295955" y="531845"/>
            <a:ext cx="3395511" cy="4068147"/>
          </a:xfrm>
          <a:prstGeom prst="rect">
            <a:avLst/>
          </a:prstGeom>
          <a:noFill/>
        </p:spPr>
      </p:pic>
      <p:pic>
        <p:nvPicPr>
          <p:cNvPr id="62" name="Google Shape;62;p14"/>
          <p:cNvPicPr preferRelativeResize="0"/>
          <p:nvPr/>
        </p:nvPicPr>
        <p:blipFill rotWithShape="1">
          <a:blip r:embed="rId4">
            <a:alphaModFix/>
          </a:blip>
          <a:srcRect/>
          <a:stretch/>
        </p:blipFill>
        <p:spPr>
          <a:xfrm>
            <a:off x="8059730" y="0"/>
            <a:ext cx="925650" cy="925650"/>
          </a:xfrm>
          <a:prstGeom prst="rect">
            <a:avLst/>
          </a:prstGeom>
          <a:noFill/>
          <a:ln>
            <a:noFill/>
          </a:ln>
        </p:spPr>
      </p:pic>
      <p:sp>
        <p:nvSpPr>
          <p:cNvPr id="63" name="Google Shape;63;p14"/>
          <p:cNvSpPr txBox="1"/>
          <p:nvPr/>
        </p:nvSpPr>
        <p:spPr>
          <a:xfrm>
            <a:off x="343733" y="322372"/>
            <a:ext cx="8688300" cy="713325"/>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STRUCTURE OF DNA:</a:t>
            </a: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pPr>
            <a:endParaRPr sz="1400" b="0" i="0" u="none" strike="noStrike" cap="none">
              <a:solidFill>
                <a:srgbClr val="000000"/>
              </a:solidFill>
              <a:latin typeface="Calibri"/>
              <a:ea typeface="Calibri"/>
              <a:cs typeface="Calibri"/>
              <a:sym typeface="Calibri"/>
            </a:endParaRPr>
          </a:p>
        </p:txBody>
      </p:sp>
      <p:sp>
        <p:nvSpPr>
          <p:cNvPr id="7" name="Rectangle 6"/>
          <p:cNvSpPr/>
          <p:nvPr/>
        </p:nvSpPr>
        <p:spPr>
          <a:xfrm>
            <a:off x="401217" y="1847460"/>
            <a:ext cx="8360228" cy="1169551"/>
          </a:xfrm>
          <a:prstGeom prst="rect">
            <a:avLst/>
          </a:prstGeom>
        </p:spPr>
        <p:txBody>
          <a:bodyPr wrap="square">
            <a:spAutoFit/>
          </a:bodyPr>
          <a:lstStyle/>
          <a:p>
            <a:pPr fontAlgn="t"/>
            <a:endParaRPr lang="en-IN" dirty="0" smtClean="0">
              <a:latin typeface="Calibri" pitchFamily="34" charset="0"/>
              <a:cs typeface="Calibri" pitchFamily="34" charset="0"/>
            </a:endParaRPr>
          </a:p>
          <a:p>
            <a:pPr fontAlgn="t">
              <a:buFont typeface="Arial" pitchFamily="34" charset="0"/>
              <a:buChar char="•"/>
            </a:pPr>
            <a:endParaRPr lang="en-IN" dirty="0" smtClean="0">
              <a:latin typeface="Calibri" pitchFamily="34" charset="0"/>
              <a:cs typeface="Calibri" pitchFamily="34" charset="0"/>
            </a:endParaRPr>
          </a:p>
          <a:p>
            <a:pPr fontAlgn="t"/>
            <a:r>
              <a:rPr lang="en-IN" dirty="0" smtClean="0">
                <a:latin typeface="Calibri" pitchFamily="34" charset="0"/>
                <a:cs typeface="Calibri" pitchFamily="34" charset="0"/>
              </a:rPr>
              <a:t>.</a:t>
            </a:r>
          </a:p>
          <a:p>
            <a:pPr fontAlgn="t">
              <a:buFont typeface="Arial" pitchFamily="34" charset="0"/>
              <a:buChar char="•"/>
            </a:pPr>
            <a:endParaRPr lang="en-US" dirty="0" smtClean="0">
              <a:latin typeface="Calibri" pitchFamily="34" charset="0"/>
              <a:cs typeface="Calibri" pitchFamily="34" charset="0"/>
            </a:endParaRPr>
          </a:p>
          <a:p>
            <a:endParaRPr lang="en-US" dirty="0"/>
          </a:p>
        </p:txBody>
      </p:sp>
      <p:sp>
        <p:nvSpPr>
          <p:cNvPr id="8" name="TextBox 7"/>
          <p:cNvSpPr txBox="1"/>
          <p:nvPr/>
        </p:nvSpPr>
        <p:spPr>
          <a:xfrm>
            <a:off x="335902" y="933061"/>
            <a:ext cx="4861249" cy="3598245"/>
          </a:xfrm>
          <a:prstGeom prst="rect">
            <a:avLst/>
          </a:prstGeom>
          <a:noFill/>
        </p:spPr>
        <p:txBody>
          <a:bodyPr wrap="square" rtlCol="0">
            <a:spAutoFit/>
          </a:bodyPr>
          <a:lstStyle/>
          <a:p>
            <a:pPr algn="just"/>
            <a:r>
              <a:rPr lang="en-US" dirty="0" smtClean="0">
                <a:latin typeface="Calibri" pitchFamily="34" charset="0"/>
                <a:cs typeface="Calibri" pitchFamily="34" charset="0"/>
              </a:rPr>
              <a:t>A DNA molecule has 2 spirally coiled chain collectively called as DNA duplex.</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DNA duplex has a diameter of 20 A</a:t>
            </a:r>
            <a:r>
              <a:rPr lang="en-US" baseline="30000" dirty="0" smtClean="0">
                <a:latin typeface="Calibri" pitchFamily="34" charset="0"/>
                <a:cs typeface="Calibri" pitchFamily="34" charset="0"/>
              </a:rPr>
              <a:t>0 .</a:t>
            </a:r>
          </a:p>
          <a:p>
            <a:pPr algn="just"/>
            <a:endParaRPr lang="en-US" baseline="30000" dirty="0" smtClean="0">
              <a:latin typeface="Calibri" pitchFamily="34" charset="0"/>
              <a:cs typeface="Calibri" pitchFamily="34" charset="0"/>
            </a:endParaRPr>
          </a:p>
          <a:p>
            <a:pPr algn="just"/>
            <a:endParaRPr lang="en-US" baseline="30000" dirty="0" smtClean="0">
              <a:latin typeface="Calibri" pitchFamily="34" charset="0"/>
              <a:cs typeface="Calibri" pitchFamily="34" charset="0"/>
            </a:endParaRPr>
          </a:p>
          <a:p>
            <a:pPr algn="just"/>
            <a:r>
              <a:rPr lang="en-US" dirty="0" smtClean="0">
                <a:latin typeface="Calibri" pitchFamily="34" charset="0"/>
                <a:cs typeface="Calibri" pitchFamily="34" charset="0"/>
              </a:rPr>
              <a:t>The whole duplex is coiled upon itself around common axis in a right handed manner in such a way that 2 strands cannot be separated without completely unwinding them.</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Due to spiral twisting the duplex comes to have two types of alternate grooves, major groove (22A</a:t>
            </a:r>
            <a:r>
              <a:rPr lang="en-US" baseline="30000" dirty="0" smtClean="0">
                <a:latin typeface="Calibri" pitchFamily="34" charset="0"/>
                <a:cs typeface="Calibri" pitchFamily="34" charset="0"/>
              </a:rPr>
              <a:t>0</a:t>
            </a:r>
            <a:r>
              <a:rPr lang="en-US" dirty="0" smtClean="0">
                <a:latin typeface="Calibri" pitchFamily="34" charset="0"/>
                <a:cs typeface="Calibri" pitchFamily="34" charset="0"/>
              </a:rPr>
              <a:t>)  and minor groove (12A</a:t>
            </a:r>
            <a:r>
              <a:rPr lang="en-US" baseline="30000" dirty="0" smtClean="0">
                <a:latin typeface="Calibri" pitchFamily="34" charset="0"/>
                <a:cs typeface="Calibri" pitchFamily="34" charset="0"/>
              </a:rPr>
              <a:t>0</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One turn of the spiral has a distance of 34A</a:t>
            </a:r>
            <a:r>
              <a:rPr lang="en-US" baseline="30000" dirty="0" smtClean="0">
                <a:latin typeface="Calibri" pitchFamily="34" charset="0"/>
                <a:cs typeface="Calibri" pitchFamily="34" charset="0"/>
              </a:rPr>
              <a:t>0</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This length contains 10bp in each chain and the average distance between adjacent base is 3.4A</a:t>
            </a:r>
            <a:r>
              <a:rPr lang="en-US" baseline="30000" dirty="0" smtClean="0">
                <a:latin typeface="Calibri" pitchFamily="34" charset="0"/>
                <a:cs typeface="Calibri" pitchFamily="34" charset="0"/>
              </a:rPr>
              <a:t>0</a:t>
            </a:r>
            <a:r>
              <a:rPr lang="en-US" dirty="0" smtClean="0">
                <a:latin typeface="Calibri" pitchFamily="34" charset="0"/>
                <a:cs typeface="Calibri" pitchFamily="34" charset="0"/>
              </a:rPr>
              <a:t>.</a:t>
            </a:r>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26022" y="229066"/>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LENGTH OF DNA:</a:t>
            </a:r>
          </a:p>
          <a:p>
            <a:pPr>
              <a:buSzPts val="1800"/>
            </a:pPr>
            <a:endParaRPr lang="en-US" sz="2200" dirty="0" smtClean="0">
              <a:solidFill>
                <a:srgbClr val="FF0000"/>
              </a:solidFill>
              <a:latin typeface="Calibri" pitchFamily="34" charset="0"/>
              <a:cs typeface="Calibri" pitchFamily="34" charset="0"/>
            </a:endParaRPr>
          </a:p>
        </p:txBody>
      </p:sp>
      <p:sp>
        <p:nvSpPr>
          <p:cNvPr id="64" name="Google Shape;64;p14"/>
          <p:cNvSpPr txBox="1"/>
          <p:nvPr/>
        </p:nvSpPr>
        <p:spPr>
          <a:xfrm>
            <a:off x="244683" y="569165"/>
            <a:ext cx="8688300" cy="4441374"/>
          </a:xfrm>
          <a:prstGeom prst="rect">
            <a:avLst/>
          </a:prstGeom>
          <a:noFill/>
          <a:ln>
            <a:noFill/>
          </a:ln>
        </p:spPr>
        <p:txBody>
          <a:bodyPr spcFirstLastPara="1" wrap="square" lIns="91425" tIns="91425" rIns="91425" bIns="91425" anchor="t" anchorCtr="0">
            <a:noAutofit/>
          </a:bodyPr>
          <a:lstStyle/>
          <a:p>
            <a:pPr algn="just" fontAlgn="t"/>
            <a:r>
              <a:rPr lang="en-US" dirty="0" smtClean="0">
                <a:latin typeface="Calibri" pitchFamily="34" charset="0"/>
                <a:cs typeface="Calibri" pitchFamily="34" charset="0"/>
              </a:rPr>
              <a:t>DNA is a long polymer of deoxyribonucleotides. </a:t>
            </a:r>
          </a:p>
          <a:p>
            <a:pPr algn="just" fontAlgn="t"/>
            <a:r>
              <a:rPr lang="en-US" dirty="0" smtClean="0">
                <a:latin typeface="Calibri" pitchFamily="34" charset="0"/>
                <a:cs typeface="Calibri" pitchFamily="34" charset="0"/>
              </a:rPr>
              <a:t>The length of DNA is usually defined as number of nucleotides (or a pair of nucleotide referred to as base pairs) present in it. This also is the characteristic of an organism. </a:t>
            </a:r>
          </a:p>
          <a:p>
            <a:pPr algn="just" fontAlgn="t"/>
            <a:r>
              <a:rPr lang="en-US" dirty="0" smtClean="0">
                <a:latin typeface="Calibri" pitchFamily="34" charset="0"/>
                <a:cs typeface="Calibri" pitchFamily="34" charset="0"/>
              </a:rPr>
              <a:t>For example, a bacteriophage known as Ø * 174 has 5386 nucleotides. </a:t>
            </a:r>
          </a:p>
          <a:p>
            <a:pPr algn="just" fontAlgn="t"/>
            <a:r>
              <a:rPr lang="en-US" dirty="0" smtClean="0">
                <a:latin typeface="Calibri" pitchFamily="34" charset="0"/>
                <a:cs typeface="Calibri" pitchFamily="34" charset="0"/>
              </a:rPr>
              <a:t>Bacteriophage lambda has 48502 base pairs (bp). </a:t>
            </a:r>
          </a:p>
          <a:p>
            <a:pPr algn="just" fontAlgn="t"/>
            <a:r>
              <a:rPr lang="en-US" i="1" dirty="0" smtClean="0">
                <a:latin typeface="Calibri" pitchFamily="34" charset="0"/>
                <a:cs typeface="Calibri" pitchFamily="34" charset="0"/>
              </a:rPr>
              <a:t>Escherichia coli </a:t>
            </a:r>
            <a:r>
              <a:rPr lang="en-US" dirty="0" smtClean="0">
                <a:latin typeface="Calibri" pitchFamily="34" charset="0"/>
                <a:cs typeface="Calibri" pitchFamily="34" charset="0"/>
              </a:rPr>
              <a:t>has 4.6 x 10</a:t>
            </a:r>
            <a:r>
              <a:rPr lang="en-US" baseline="30000" dirty="0" smtClean="0">
                <a:latin typeface="Calibri" pitchFamily="34" charset="0"/>
                <a:cs typeface="Calibri" pitchFamily="34" charset="0"/>
              </a:rPr>
              <a:t>6</a:t>
            </a:r>
            <a:r>
              <a:rPr lang="en-US" dirty="0" smtClean="0">
                <a:latin typeface="Calibri" pitchFamily="34" charset="0"/>
                <a:cs typeface="Calibri" pitchFamily="34" charset="0"/>
              </a:rPr>
              <a:t>bp, and haploid content of human DNA is 3.3 x 10</a:t>
            </a:r>
            <a:r>
              <a:rPr lang="en-US" baseline="30000" dirty="0" smtClean="0">
                <a:latin typeface="Calibri" pitchFamily="34" charset="0"/>
                <a:cs typeface="Calibri" pitchFamily="34" charset="0"/>
              </a:rPr>
              <a:t>9</a:t>
            </a:r>
            <a:r>
              <a:rPr lang="en-US" dirty="0" smtClean="0">
                <a:latin typeface="Calibri" pitchFamily="34" charset="0"/>
                <a:cs typeface="Calibri" pitchFamily="34" charset="0"/>
              </a:rPr>
              <a:t>bp.</a:t>
            </a:r>
          </a:p>
          <a:p>
            <a:pPr algn="just" fontAlgn="t"/>
            <a:endParaRPr lang="en-US" dirty="0" smtClean="0">
              <a:latin typeface="Calibri" pitchFamily="34" charset="0"/>
              <a:cs typeface="Calibri" pitchFamily="34" charset="0"/>
            </a:endParaRPr>
          </a:p>
          <a:p>
            <a:pPr algn="just" fontAlgn="t"/>
            <a:r>
              <a:rPr lang="en-GB" sz="2200" b="1" dirty="0" smtClean="0">
                <a:solidFill>
                  <a:srgbClr val="FF0000"/>
                </a:solidFill>
                <a:latin typeface="Calibri" pitchFamily="34" charset="0"/>
                <a:cs typeface="Calibri" pitchFamily="34" charset="0"/>
              </a:rPr>
              <a:t>PROPERTIES OF GENETIC MATERIAL :</a:t>
            </a:r>
            <a:endParaRPr lang="en-US" sz="2200" dirty="0" smtClean="0">
              <a:latin typeface="Calibri" pitchFamily="34" charset="0"/>
              <a:cs typeface="Calibri" pitchFamily="34" charset="0"/>
            </a:endParaRPr>
          </a:p>
          <a:p>
            <a:pPr algn="just" fontAlgn="t"/>
            <a:r>
              <a:rPr lang="en-US" dirty="0" smtClean="0">
                <a:latin typeface="Calibri" pitchFamily="34" charset="0"/>
                <a:cs typeface="Calibri" pitchFamily="34" charset="0"/>
              </a:rPr>
              <a:t>It is clear that the debate between proteins versus DNA as  a  genetic material was resolved from Hershey-Chase experiment.</a:t>
            </a:r>
          </a:p>
          <a:p>
            <a:pPr algn="just" fontAlgn="t"/>
            <a:r>
              <a:rPr lang="en-US" dirty="0" smtClean="0">
                <a:latin typeface="Calibri" pitchFamily="34" charset="0"/>
                <a:cs typeface="Calibri" pitchFamily="34" charset="0"/>
              </a:rPr>
              <a:t>It became an established fact that it is DNA that act as genetic material. </a:t>
            </a:r>
          </a:p>
          <a:p>
            <a:pPr algn="just" fontAlgn="t"/>
            <a:r>
              <a:rPr lang="en-US" dirty="0" smtClean="0">
                <a:latin typeface="Calibri" pitchFamily="34" charset="0"/>
                <a:cs typeface="Calibri" pitchFamily="34" charset="0"/>
              </a:rPr>
              <a:t>However. it subsequently become clear  that in some viruses RNA is the genetic material (for example-Tobacco Mosaic virus, QB bacteriophage, etc)</a:t>
            </a:r>
          </a:p>
          <a:p>
            <a:pPr algn="just" fontAlgn="t"/>
            <a:endParaRPr lang="en-US" dirty="0" smtClean="0">
              <a:latin typeface="Calibri" pitchFamily="34" charset="0"/>
              <a:cs typeface="Calibri" pitchFamily="34" charset="0"/>
            </a:endParaRPr>
          </a:p>
          <a:p>
            <a:pPr algn="just" fontAlgn="t"/>
            <a:r>
              <a:rPr lang="en-US" dirty="0" smtClean="0">
                <a:latin typeface="Calibri" pitchFamily="34" charset="0"/>
                <a:cs typeface="Calibri" pitchFamily="34" charset="0"/>
              </a:rPr>
              <a:t>A molecule that can act as a genetic material must fulfill the following criteria</a:t>
            </a:r>
            <a:r>
              <a:rPr lang="en-US" smtClean="0">
                <a:latin typeface="Calibri" pitchFamily="34" charset="0"/>
                <a:cs typeface="Calibri" pitchFamily="34" charset="0"/>
              </a:rPr>
              <a:t>: </a:t>
            </a:r>
            <a:endParaRPr lang="en-US" dirty="0" smtClean="0">
              <a:latin typeface="Calibri" pitchFamily="34" charset="0"/>
              <a:cs typeface="Calibri" pitchFamily="34" charset="0"/>
            </a:endParaRPr>
          </a:p>
          <a:p>
            <a:pPr algn="just" fontAlgn="t">
              <a:buFont typeface="Arial" pitchFamily="34" charset="0"/>
              <a:buChar char="•"/>
            </a:pPr>
            <a:r>
              <a:rPr lang="en-US" dirty="0" smtClean="0">
                <a:latin typeface="Calibri" pitchFamily="34" charset="0"/>
                <a:cs typeface="Calibri" pitchFamily="34" charset="0"/>
              </a:rPr>
              <a:t>(</a:t>
            </a:r>
            <a:r>
              <a:rPr lang="en-US" dirty="0" err="1" smtClean="0">
                <a:latin typeface="Calibri" pitchFamily="34" charset="0"/>
                <a:cs typeface="Calibri" pitchFamily="34" charset="0"/>
              </a:rPr>
              <a:t>i</a:t>
            </a:r>
            <a:r>
              <a:rPr lang="en-US" dirty="0" smtClean="0">
                <a:latin typeface="Calibri" pitchFamily="34" charset="0"/>
                <a:cs typeface="Calibri" pitchFamily="34" charset="0"/>
              </a:rPr>
              <a:t>) It should be able to generate its replica (Replication). </a:t>
            </a:r>
          </a:p>
          <a:p>
            <a:pPr algn="just" fontAlgn="t">
              <a:buFont typeface="Arial" pitchFamily="34" charset="0"/>
              <a:buChar char="•"/>
            </a:pPr>
            <a:r>
              <a:rPr lang="en-US" dirty="0" smtClean="0">
                <a:latin typeface="Calibri" pitchFamily="34" charset="0"/>
                <a:cs typeface="Calibri" pitchFamily="34" charset="0"/>
              </a:rPr>
              <a:t>(ii) It should chemically and structurally be stable.</a:t>
            </a:r>
          </a:p>
          <a:p>
            <a:pPr algn="just" fontAlgn="t">
              <a:buFont typeface="Arial" pitchFamily="34" charset="0"/>
              <a:buChar char="•"/>
            </a:pPr>
            <a:r>
              <a:rPr lang="en-US" dirty="0" smtClean="0">
                <a:latin typeface="Calibri" pitchFamily="34" charset="0"/>
                <a:cs typeface="Calibri" pitchFamily="34" charset="0"/>
              </a:rPr>
              <a:t> (iii) It should  provide the scope for slow changes (mutation) that are required for evolution.</a:t>
            </a:r>
          </a:p>
          <a:p>
            <a:pPr algn="just" fontAlgn="t">
              <a:buFont typeface="Arial" pitchFamily="34" charset="0"/>
              <a:buChar char="•"/>
            </a:pPr>
            <a:r>
              <a:rPr lang="en-US" dirty="0" smtClean="0">
                <a:latin typeface="Calibri" pitchFamily="34" charset="0"/>
                <a:cs typeface="Calibri" pitchFamily="34" charset="0"/>
              </a:rPr>
              <a:t> (iv) It should be able to express itself in the form of 'Mendelian Characters'.</a:t>
            </a:r>
            <a:endParaRPr lang="en-IN" dirty="0" smtClean="0">
              <a:solidFill>
                <a:schemeClr val="tx1"/>
              </a:solidFill>
              <a:latin typeface="Calibri" pitchFamily="34" charset="0"/>
              <a:cs typeface="Calibri" pitchFamily="34" charset="0"/>
            </a:endParaRPr>
          </a:p>
          <a:p>
            <a:pPr fontAlgn="t">
              <a:buFont typeface="Arial" pitchFamily="34" charset="0"/>
              <a:buChar char="•"/>
            </a:pPr>
            <a:endParaRPr lang="en-IN" dirty="0" smtClean="0">
              <a:solidFill>
                <a:schemeClr val="tx1"/>
              </a:solidFill>
              <a:latin typeface="Calibri" pitchFamily="34" charset="0"/>
              <a:cs typeface="Calibri" pitchFamily="34" charset="0"/>
            </a:endParaRPr>
          </a:p>
          <a:p>
            <a:pPr fontAlgn="t">
              <a:buFont typeface="Arial" pitchFamily="34" charset="0"/>
              <a:buChar char="•"/>
            </a:pPr>
            <a:endParaRPr lang="en-IN" dirty="0" smtClean="0">
              <a:solidFill>
                <a:schemeClr val="tx1"/>
              </a:solidFill>
              <a:latin typeface="Calibri" pitchFamily="34" charset="0"/>
              <a:cs typeface="Calibri" pitchFamily="34" charset="0"/>
            </a:endParaRPr>
          </a:p>
          <a:p>
            <a:pPr fontAlgn="t"/>
            <a:r>
              <a:rPr lang="en-IN" dirty="0" smtClean="0">
                <a:solidFill>
                  <a:schemeClr val="tx1"/>
                </a:solidFill>
                <a:latin typeface="Calibri" pitchFamily="34" charset="0"/>
                <a:cs typeface="Calibri" pitchFamily="34" charset="0"/>
              </a:rPr>
              <a:t> </a:t>
            </a:r>
          </a:p>
          <a:p>
            <a:pPr algn="just"/>
            <a:endParaRPr lang="en-IN" dirty="0" smtClean="0">
              <a:solidFill>
                <a:schemeClr val="tx1"/>
              </a:solidFill>
              <a:latin typeface="Calibri" pitchFamily="34" charset="0"/>
              <a:cs typeface="Calibri" pitchFamily="34" charset="0"/>
            </a:endParaRPr>
          </a:p>
          <a:p>
            <a:pPr algn="just"/>
            <a:endParaRPr lang="en-GB" dirty="0" smtClean="0">
              <a:solidFill>
                <a:schemeClr val="tx1"/>
              </a:solidFill>
              <a:latin typeface="Calibri" pitchFamily="34" charset="0"/>
              <a:cs typeface="Calibri" pitchFamily="34" charset="0"/>
            </a:endParaRPr>
          </a:p>
          <a:p>
            <a:pPr algn="just"/>
            <a:endParaRPr lang="en-GB" b="1" dirty="0" smtClean="0">
              <a:solidFill>
                <a:srgbClr val="C00000"/>
              </a:solidFill>
              <a:latin typeface="Arial Black"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72676" y="341034"/>
            <a:ext cx="8688300" cy="7809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DNA VERSUS RNA:</a:t>
            </a: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26020" y="1240972"/>
            <a:ext cx="8688300" cy="3396342"/>
          </a:xfrm>
          <a:prstGeom prst="rect">
            <a:avLst/>
          </a:prstGeom>
          <a:noFill/>
          <a:ln>
            <a:noFill/>
          </a:ln>
        </p:spPr>
        <p:txBody>
          <a:bodyPr spcFirstLastPara="1" wrap="square" lIns="91425" tIns="91425" rIns="91425" bIns="91425" anchor="t" anchorCtr="0">
            <a:no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buFont typeface="Arial" pitchFamily="34" charset="0"/>
              <a:buChar char="•"/>
            </a:pPr>
            <a:endParaRPr lang="en-IN" dirty="0" smtClean="0">
              <a:solidFill>
                <a:schemeClr val="tx1"/>
              </a:solidFill>
              <a:latin typeface="Calibri" pitchFamily="34" charset="0"/>
              <a:cs typeface="Calibri" pitchFamily="34" charset="0"/>
            </a:endParaRPr>
          </a:p>
          <a:p>
            <a:pPr algn="just"/>
            <a:r>
              <a:rPr lang="en-IN" dirty="0" smtClean="0">
                <a:solidFill>
                  <a:schemeClr val="tx1"/>
                </a:solidFill>
                <a:latin typeface="Calibri" pitchFamily="34" charset="0"/>
                <a:cs typeface="Calibri" pitchFamily="34" charset="0"/>
              </a:rPr>
              <a:t>.</a:t>
            </a: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a:p>
            <a:pPr algn="just"/>
            <a:endParaRPr lang="en-IN" dirty="0" smtClean="0">
              <a:solidFill>
                <a:schemeClr val="tx1"/>
              </a:solidFill>
              <a:latin typeface="Calibri" pitchFamily="34" charset="0"/>
              <a:cs typeface="Calibri" pitchFamily="34" charset="0"/>
            </a:endParaRPr>
          </a:p>
        </p:txBody>
      </p:sp>
      <p:pic>
        <p:nvPicPr>
          <p:cNvPr id="1026" name="Picture 2" descr="C:\Users\User\Pictures\biology images\DNA VRS RNA.png"/>
          <p:cNvPicPr>
            <a:picLocks noChangeAspect="1" noChangeArrowheads="1"/>
          </p:cNvPicPr>
          <p:nvPr/>
        </p:nvPicPr>
        <p:blipFill>
          <a:blip r:embed="rId4"/>
          <a:srcRect/>
          <a:stretch>
            <a:fillRect/>
          </a:stretch>
        </p:blipFill>
        <p:spPr bwMode="auto">
          <a:xfrm>
            <a:off x="1800808" y="796794"/>
            <a:ext cx="5169159" cy="2200665"/>
          </a:xfrm>
          <a:prstGeom prst="rect">
            <a:avLst/>
          </a:prstGeom>
          <a:noFill/>
        </p:spPr>
      </p:pic>
      <p:sp>
        <p:nvSpPr>
          <p:cNvPr id="8" name="Rectangle 7"/>
          <p:cNvSpPr/>
          <p:nvPr/>
        </p:nvSpPr>
        <p:spPr>
          <a:xfrm>
            <a:off x="410547" y="909757"/>
            <a:ext cx="8145624" cy="3970318"/>
          </a:xfrm>
          <a:prstGeom prst="rect">
            <a:avLst/>
          </a:prstGeom>
        </p:spPr>
        <p:txBody>
          <a:bodyPr wrap="square">
            <a:sp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Further, 2' -OH group present at every nucleotide in RNA is a reactive group and makes RNA labile and easily degradable. RNA is also now known to be catalytic, hence reactive. Therefore, DNA chemically is less reactive and structurally more stable when compared to RNA.</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Therefore among the two nucleic acids the DNA is a better genetic material. In fact. the presence of thymine at the place of uracil also confers additional stability to DNA . Both DNA and RNA are able to mutate.</a:t>
            </a:r>
          </a:p>
          <a:p>
            <a:pPr algn="just"/>
            <a:r>
              <a:rPr lang="en-US" dirty="0" smtClean="0">
                <a:latin typeface="Calibri" pitchFamily="34" charset="0"/>
                <a:cs typeface="Calibri" pitchFamily="34" charset="0"/>
              </a:rPr>
              <a:t> In fact RNA being unstable mutate at a faster rate. Consequently viruses having RNA genome and having shorter life span mutate and evolve faster. </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464</TotalTime>
  <Words>1068</Words>
  <Application>Microsoft Office PowerPoint</Application>
  <PresentationFormat>On-screen Show (16:9)</PresentationFormat>
  <Paragraphs>182</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85</cp:revision>
  <dcterms:modified xsi:type="dcterms:W3CDTF">2020-07-01T13:56:36Z</dcterms:modified>
</cp:coreProperties>
</file>