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66" r:id="rId4"/>
    <p:sldId id="267" r:id="rId5"/>
    <p:sldId id="260" r:id="rId6"/>
    <p:sldId id="265" r:id="rId7"/>
    <p:sldId id="264" r:id="rId8"/>
    <p:sldId id="263" r:id="rId9"/>
    <p:sldId id="268"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94683" y="1009189"/>
            <a:ext cx="8781366" cy="2125895"/>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SEARCH FOR GENETIC MATERIAL</a:t>
            </a:r>
            <a:endParaRPr lang="en" sz="3000" b="1" dirty="0" smtClean="0">
              <a:solidFill>
                <a:srgbClr val="FF0000"/>
              </a:solidFill>
              <a:latin typeface="Calibri"/>
              <a:ea typeface="Calibri"/>
              <a:cs typeface="Calibri"/>
              <a:sym typeface="Calibri"/>
            </a:endParaRPr>
          </a:p>
          <a:p>
            <a:pPr algn="ctr"/>
            <a:r>
              <a:rPr lang="en-US" sz="3200" b="1" dirty="0" smtClean="0">
                <a:solidFill>
                  <a:schemeClr val="tx1"/>
                </a:solidFill>
              </a:rPr>
              <a:t> </a:t>
            </a:r>
            <a:r>
              <a:rPr lang="en-US" sz="2400" b="1" dirty="0" smtClean="0">
                <a:solidFill>
                  <a:schemeClr val="tx1"/>
                </a:solidFill>
                <a:latin typeface="Calibri" pitchFamily="34" charset="0"/>
                <a:cs typeface="Calibri" pitchFamily="34" charset="0"/>
              </a:rPr>
              <a:t> GRIFFITH’S EXPERIMENT AND </a:t>
            </a:r>
            <a:r>
              <a:rPr lang="en-IN" sz="2400" b="1" dirty="0" smtClean="0">
                <a:latin typeface="Calibri" pitchFamily="34" charset="0"/>
              </a:rPr>
              <a:t>AVERY</a:t>
            </a:r>
            <a:r>
              <a:rPr lang="en-IN" sz="2400" b="1" smtClean="0">
                <a:latin typeface="Calibri" pitchFamily="34" charset="0"/>
              </a:rPr>
              <a:t>, </a:t>
            </a:r>
            <a:r>
              <a:rPr lang="en-IN" sz="2400" b="1" smtClean="0">
                <a:latin typeface="Calibri" pitchFamily="34" charset="0"/>
              </a:rPr>
              <a:t>Mac </a:t>
            </a:r>
            <a:r>
              <a:rPr lang="en-IN" sz="2400" b="1" dirty="0" smtClean="0">
                <a:latin typeface="Calibri" pitchFamily="34" charset="0"/>
              </a:rPr>
              <a:t>LEOD AND Mc CARTY’S EXPERIMENT</a:t>
            </a:r>
            <a:endParaRPr lang="en-US" sz="2400" b="1" dirty="0" smtClean="0">
              <a:solidFill>
                <a:schemeClr val="tx1"/>
              </a:solidFill>
              <a:latin typeface="Calibri" pitchFamily="34" charset="0"/>
            </a:endParaRPr>
          </a:p>
          <a:p>
            <a:endParaRPr lang="en-US" sz="2800" b="1" dirty="0" smtClean="0">
              <a:latin typeface="Arial Black" pitchFamily="34" charset="0"/>
            </a:endParaRPr>
          </a:p>
          <a:p>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endParaRPr b="1"/>
          </a:p>
          <a:p>
            <a:pPr marL="0" lvl="0" indent="0" algn="l" rtl="0">
              <a:spcBef>
                <a:spcPts val="0"/>
              </a:spcBef>
              <a:spcAft>
                <a:spcPts val="0"/>
              </a:spcAft>
              <a:buNone/>
            </a:pPr>
            <a:r>
              <a:rPr lang="en" b="1" dirty="0"/>
              <a:t>CHAPTER NAME </a:t>
            </a:r>
            <a:r>
              <a:rPr lang="en" b="1" dirty="0" smtClean="0"/>
              <a:t>: MOLECULAR BASIS OF INHERITANCE</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fontAlgn="base"/>
            <a:r>
              <a:rPr lang="en-IN" sz="2200" b="1" dirty="0" smtClean="0">
                <a:solidFill>
                  <a:srgbClr val="FF0000"/>
                </a:solidFill>
                <a:latin typeface="Calibri" pitchFamily="34" charset="0"/>
              </a:rPr>
              <a:t>EXPERIMENTAL EVIDENCE – 1: GRIFFITH’S EXPERIMENT [1920]</a:t>
            </a:r>
          </a:p>
          <a:p>
            <a:pPr fontAlgn="base"/>
            <a:r>
              <a:rPr lang="en-IN" sz="2200" b="1" dirty="0" smtClean="0">
                <a:solidFill>
                  <a:srgbClr val="FF0000"/>
                </a:solidFill>
                <a:latin typeface="Calibri" pitchFamily="34" charset="0"/>
              </a:rPr>
              <a:t>(TRANSFORMATION)</a:t>
            </a:r>
          </a:p>
          <a:p>
            <a:pPr marL="0" marR="0" lvl="0" indent="0" algn="l" rtl="0">
              <a:lnSpc>
                <a:spcPct val="100000"/>
              </a:lnSpc>
              <a:spcBef>
                <a:spcPts val="0"/>
              </a:spcBef>
              <a:spcAft>
                <a:spcPts val="0"/>
              </a:spcAft>
              <a:buClr>
                <a:srgbClr val="000000"/>
              </a:buClr>
              <a:buSzPts val="1800"/>
              <a:buFont typeface="Arial"/>
              <a:buNone/>
            </a:pPr>
            <a:endParaRPr sz="2200" b="1" i="0" u="none" strike="noStrike" cap="none">
              <a:solidFill>
                <a:srgbClr val="000000"/>
              </a:solidFill>
              <a:latin typeface="Calibri" pitchFamily="34" charset="0"/>
              <a:sym typeface="Arial"/>
            </a:endParaRPr>
          </a:p>
        </p:txBody>
      </p:sp>
      <p:sp>
        <p:nvSpPr>
          <p:cNvPr id="64" name="Google Shape;64;p14"/>
          <p:cNvSpPr txBox="1"/>
          <p:nvPr/>
        </p:nvSpPr>
        <p:spPr>
          <a:xfrm>
            <a:off x="244683" y="1176444"/>
            <a:ext cx="8688300" cy="3712798"/>
          </a:xfrm>
          <a:prstGeom prst="rect">
            <a:avLst/>
          </a:prstGeom>
          <a:noFill/>
          <a:ln>
            <a:noFill/>
          </a:ln>
        </p:spPr>
        <p:txBody>
          <a:bodyPr spcFirstLastPara="1" wrap="square" lIns="91425" tIns="91425" rIns="91425" bIns="91425" anchor="t" anchorCtr="0">
            <a:noAutofit/>
          </a:bodyPr>
          <a:lstStyle/>
          <a:p>
            <a:pPr algn="just">
              <a:buFont typeface="Arial" pitchFamily="34" charset="0"/>
              <a:buChar char="•"/>
            </a:pPr>
            <a:r>
              <a:rPr lang="en-IN" dirty="0" smtClean="0">
                <a:solidFill>
                  <a:schemeClr val="tx1"/>
                </a:solidFill>
                <a:latin typeface="Calibri" pitchFamily="34" charset="0"/>
                <a:cs typeface="Calibri" pitchFamily="34" charset="0"/>
              </a:rPr>
              <a:t>The genetic recombination in which naked DNA from one cell can enter and integrate in another cell is referred to as genetic transformation.</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In 1928, Frederick Griffith, an English bacteriologist conducted transformation experiments on two strains of bacterium, </a:t>
            </a:r>
            <a:r>
              <a:rPr lang="en-IN" i="1" dirty="0" smtClean="0">
                <a:solidFill>
                  <a:schemeClr val="tx1"/>
                </a:solidFill>
                <a:latin typeface="Calibri" pitchFamily="34" charset="0"/>
                <a:cs typeface="Calibri" pitchFamily="34" charset="0"/>
              </a:rPr>
              <a:t>Streptococcus pneumoniae (Diplococcus</a:t>
            </a:r>
            <a:r>
              <a:rPr lang="en-IN" dirty="0" smtClean="0">
                <a:solidFill>
                  <a:schemeClr val="tx1"/>
                </a:solidFill>
                <a:latin typeface="Calibri" pitchFamily="34" charset="0"/>
                <a:cs typeface="Calibri" pitchFamily="34" charset="0"/>
              </a:rPr>
              <a:t>). </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Organism Used:</a:t>
            </a:r>
          </a:p>
          <a:p>
            <a:pPr algn="just"/>
            <a:r>
              <a:rPr lang="en-IN" dirty="0" smtClean="0">
                <a:solidFill>
                  <a:schemeClr val="tx1"/>
                </a:solidFill>
                <a:latin typeface="Calibri" pitchFamily="34" charset="0"/>
                <a:cs typeface="Calibri" pitchFamily="34" charset="0"/>
              </a:rPr>
              <a:t>Mice and two strains of pneumonia causing bacteria </a:t>
            </a:r>
            <a:r>
              <a:rPr lang="en-IN" i="1" dirty="0" smtClean="0">
                <a:solidFill>
                  <a:schemeClr val="tx1"/>
                </a:solidFill>
                <a:latin typeface="Calibri" pitchFamily="34" charset="0"/>
                <a:cs typeface="Calibri" pitchFamily="34" charset="0"/>
              </a:rPr>
              <a:t>Diplococcus pneumoniae.</a:t>
            </a:r>
          </a:p>
          <a:p>
            <a:pPr algn="just"/>
            <a:endParaRPr lang="en-IN" i="1" dirty="0" smtClean="0">
              <a:solidFill>
                <a:schemeClr val="tx1"/>
              </a:solidFill>
              <a:latin typeface="Calibri" pitchFamily="34" charset="0"/>
              <a:cs typeface="Calibri" pitchFamily="34" charset="0"/>
            </a:endParaRPr>
          </a:p>
          <a:p>
            <a:pPr algn="just"/>
            <a:r>
              <a:rPr lang="en-IN" dirty="0" smtClean="0">
                <a:solidFill>
                  <a:schemeClr val="tx1"/>
                </a:solidFill>
                <a:latin typeface="Calibri" pitchFamily="34" charset="0"/>
                <a:cs typeface="Calibri" pitchFamily="34" charset="0"/>
              </a:rPr>
              <a:t>     a. Smooth (S) or Capsulated Type:</a:t>
            </a:r>
          </a:p>
          <a:p>
            <a:pPr marL="177800" algn="just"/>
            <a:r>
              <a:rPr lang="en-IN" dirty="0" smtClean="0">
                <a:solidFill>
                  <a:schemeClr val="tx1"/>
                </a:solidFill>
                <a:latin typeface="Calibri" pitchFamily="34" charset="0"/>
                <a:cs typeface="Calibri" pitchFamily="34" charset="0"/>
              </a:rPr>
              <a:t>The smooth strain has a capsule composed of polysaccharide (a polymer of glucose and </a:t>
            </a:r>
            <a:r>
              <a:rPr lang="en-IN" dirty="0" err="1" smtClean="0">
                <a:solidFill>
                  <a:schemeClr val="tx1"/>
                </a:solidFill>
                <a:latin typeface="Calibri" pitchFamily="34" charset="0"/>
                <a:cs typeface="Calibri" pitchFamily="34" charset="0"/>
              </a:rPr>
              <a:t>glucuronic</a:t>
            </a:r>
            <a:r>
              <a:rPr lang="en-IN" dirty="0" smtClean="0">
                <a:solidFill>
                  <a:schemeClr val="tx1"/>
                </a:solidFill>
                <a:latin typeface="Calibri" pitchFamily="34" charset="0"/>
                <a:cs typeface="Calibri" pitchFamily="34" charset="0"/>
              </a:rPr>
              <a:t> acid). This type of strain is virulent and causes pneumonia. The capsule is believed to protect the bacterium from attack by the immune system of the host.</a:t>
            </a:r>
          </a:p>
          <a:p>
            <a:pPr marL="177800" algn="just"/>
            <a:endParaRPr lang="en-IN" dirty="0" smtClean="0">
              <a:solidFill>
                <a:schemeClr val="tx1"/>
              </a:solidFill>
              <a:latin typeface="Calibri" pitchFamily="34" charset="0"/>
              <a:cs typeface="Calibri" pitchFamily="34" charset="0"/>
            </a:endParaRPr>
          </a:p>
          <a:p>
            <a:pPr marL="177800" algn="just"/>
            <a:r>
              <a:rPr lang="en-IN" dirty="0" smtClean="0">
                <a:solidFill>
                  <a:schemeClr val="tx1"/>
                </a:solidFill>
                <a:latin typeface="Calibri" pitchFamily="34" charset="0"/>
                <a:cs typeface="Calibri" pitchFamily="34" charset="0"/>
              </a:rPr>
              <a:t>b. Rough (R) or Non-Capsulated Type:</a:t>
            </a:r>
          </a:p>
          <a:p>
            <a:pPr marL="177800" algn="just"/>
            <a:r>
              <a:rPr lang="en-IN" dirty="0" smtClean="0">
                <a:solidFill>
                  <a:schemeClr val="tx1"/>
                </a:solidFill>
                <a:latin typeface="Calibri" pitchFamily="34" charset="0"/>
                <a:cs typeface="Calibri" pitchFamily="34" charset="0"/>
              </a:rPr>
              <a:t>In this strain the capsule is absent. These bacteria are non-virulent and do not produce pneumonia.</a:t>
            </a:r>
          </a:p>
          <a:p>
            <a:pPr algn="just"/>
            <a:endParaRPr lang="en-IN" i="1"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PRINCIPLE AND PROCEDURE</a:t>
            </a:r>
          </a:p>
        </p:txBody>
      </p:sp>
      <p:sp>
        <p:nvSpPr>
          <p:cNvPr id="64" name="Google Shape;64;p14"/>
          <p:cNvSpPr txBox="1"/>
          <p:nvPr/>
        </p:nvSpPr>
        <p:spPr>
          <a:xfrm>
            <a:off x="282006" y="943176"/>
            <a:ext cx="8688300" cy="3694138"/>
          </a:xfrm>
          <a:prstGeom prst="rect">
            <a:avLst/>
          </a:prstGeom>
          <a:noFill/>
          <a:ln>
            <a:noFill/>
          </a:ln>
        </p:spPr>
        <p:txBody>
          <a:bodyPr spcFirstLastPara="1" wrap="square" lIns="91425" tIns="91425" rIns="91425" bIns="91425" anchor="t" anchorCtr="0">
            <a:noAutofit/>
          </a:bodyPr>
          <a:lstStyle/>
          <a:p>
            <a:pPr algn="just">
              <a:buFont typeface="Arial" pitchFamily="34" charset="0"/>
              <a:buChar char="•"/>
            </a:pPr>
            <a:r>
              <a:rPr lang="en-IN" dirty="0" smtClean="0">
                <a:solidFill>
                  <a:schemeClr val="tx1"/>
                </a:solidFill>
                <a:latin typeface="Calibri" pitchFamily="34" charset="0"/>
                <a:cs typeface="Calibri" pitchFamily="34" charset="0"/>
              </a:rPr>
              <a:t>Principle Involved:</a:t>
            </a:r>
          </a:p>
          <a:p>
            <a:pPr algn="just"/>
            <a:r>
              <a:rPr lang="en-IN" dirty="0" smtClean="0">
                <a:solidFill>
                  <a:schemeClr val="tx1"/>
                </a:solidFill>
                <a:latin typeface="Calibri" pitchFamily="34" charset="0"/>
                <a:cs typeface="Calibri" pitchFamily="34" charset="0"/>
              </a:rPr>
              <a:t>The virulent strain causes pneumonia and death of mice, whereas a virulent strain does not cause pneumonia. The experiment is based on the principle of genetic transformation.</a:t>
            </a: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Procedure Adopted:</a:t>
            </a:r>
          </a:p>
          <a:p>
            <a:pPr algn="just"/>
            <a:r>
              <a:rPr lang="en-IN" dirty="0" smtClean="0">
                <a:solidFill>
                  <a:schemeClr val="tx1"/>
                </a:solidFill>
                <a:latin typeface="Calibri" pitchFamily="34" charset="0"/>
                <a:cs typeface="Calibri" pitchFamily="34" charset="0"/>
              </a:rPr>
              <a:t>There are two types of strains in above bacteria, viz. virulent with smooth surface [having coating of polysaccharide] designated as SIII; and a virulent with rough surface [without coating] designated as RII.</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The virulent strain causes pneumonia and death of mice, whereas a virulent strain does not cause pneumonia. </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Griffith injected strains of </a:t>
            </a:r>
            <a:r>
              <a:rPr lang="en-IN" i="1" dirty="0" smtClean="0">
                <a:solidFill>
                  <a:schemeClr val="tx1"/>
                </a:solidFill>
                <a:latin typeface="Calibri" pitchFamily="34" charset="0"/>
                <a:cs typeface="Calibri" pitchFamily="34" charset="0"/>
              </a:rPr>
              <a:t>Streptococcus pneumoniae </a:t>
            </a:r>
            <a:r>
              <a:rPr lang="en-IN" dirty="0" smtClean="0">
                <a:solidFill>
                  <a:schemeClr val="tx1"/>
                </a:solidFill>
                <a:latin typeface="Calibri" pitchFamily="34" charset="0"/>
                <a:cs typeface="Calibri" pitchFamily="34" charset="0"/>
              </a:rPr>
              <a:t>bacteria into mice in following four combinations and recorded the results.</a:t>
            </a:r>
          </a:p>
          <a:p>
            <a:pPr algn="just"/>
            <a:r>
              <a:rPr lang="en-IN" dirty="0" smtClean="0">
                <a:solidFill>
                  <a:schemeClr val="tx1"/>
                </a:solidFill>
                <a:latin typeface="Calibri" pitchFamily="34" charset="0"/>
                <a:cs typeface="Calibri" pitchFamily="34" charset="0"/>
              </a:rPr>
              <a:t>   </a:t>
            </a:r>
            <a:r>
              <a:rPr lang="en-IN" dirty="0" err="1" smtClean="0">
                <a:solidFill>
                  <a:schemeClr val="tx1"/>
                </a:solidFill>
                <a:latin typeface="Calibri" pitchFamily="34" charset="0"/>
                <a:cs typeface="Calibri" pitchFamily="34" charset="0"/>
              </a:rPr>
              <a:t>i</a:t>
            </a:r>
            <a:r>
              <a:rPr lang="en-IN" dirty="0" smtClean="0">
                <a:solidFill>
                  <a:schemeClr val="tx1"/>
                </a:solidFill>
                <a:latin typeface="Calibri" pitchFamily="34" charset="0"/>
                <a:cs typeface="Calibri" pitchFamily="34" charset="0"/>
              </a:rPr>
              <a:t>. Virulent strain SIII which causes pneumonia.</a:t>
            </a:r>
          </a:p>
          <a:p>
            <a:pPr algn="just"/>
            <a:r>
              <a:rPr lang="en-IN" dirty="0" smtClean="0">
                <a:solidFill>
                  <a:schemeClr val="tx1"/>
                </a:solidFill>
                <a:latin typeface="Calibri" pitchFamily="34" charset="0"/>
                <a:cs typeface="Calibri" pitchFamily="34" charset="0"/>
              </a:rPr>
              <a:t>   ii. A virulent strain RII which does not cause pneumonia.</a:t>
            </a:r>
          </a:p>
          <a:p>
            <a:pPr algn="just"/>
            <a:r>
              <a:rPr lang="en-IN" dirty="0" smtClean="0">
                <a:solidFill>
                  <a:schemeClr val="tx1"/>
                </a:solidFill>
                <a:latin typeface="Calibri" pitchFamily="34" charset="0"/>
                <a:cs typeface="Calibri" pitchFamily="34" charset="0"/>
              </a:rPr>
              <a:t>   iii. Heat killed virulent strain SIII.</a:t>
            </a:r>
          </a:p>
          <a:p>
            <a:pPr algn="just"/>
            <a:r>
              <a:rPr lang="en-IN" dirty="0" smtClean="0">
                <a:solidFill>
                  <a:schemeClr val="tx1"/>
                </a:solidFill>
                <a:latin typeface="Calibri" pitchFamily="34" charset="0"/>
                <a:cs typeface="Calibri" pitchFamily="34" charset="0"/>
              </a:rPr>
              <a:t>   iv. Mixture of heat killed virulent  strain SIII + a virulent strain </a:t>
            </a:r>
            <a:r>
              <a:rPr lang="en-GB" dirty="0" smtClean="0">
                <a:solidFill>
                  <a:schemeClr val="tx1"/>
                </a:solidFill>
                <a:latin typeface="Calibri" pitchFamily="34" charset="0"/>
                <a:cs typeface="Calibri" pitchFamily="34" charset="0"/>
              </a:rPr>
              <a:t>RII</a:t>
            </a:r>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GB" dirty="0" smtClean="0">
              <a:latin typeface="Calibri" pitchFamily="34" charset="0"/>
              <a:cs typeface="Calibri" pitchFamily="34" charset="0"/>
            </a:endParaRPr>
          </a:p>
          <a:p>
            <a:pPr algn="just"/>
            <a:endParaRPr lang="en-GB" b="1" dirty="0" smtClean="0">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1800"/>
            </a:pPr>
            <a:r>
              <a:rPr lang="en-GB" sz="2200" b="1" i="0" strike="noStrike" cap="none" dirty="0" smtClean="0">
                <a:solidFill>
                  <a:srgbClr val="FF0000"/>
                </a:solidFill>
                <a:latin typeface="Calibri" pitchFamily="34" charset="0"/>
                <a:cs typeface="Calibri" pitchFamily="34" charset="0"/>
                <a:sym typeface="Arial"/>
              </a:rPr>
              <a:t>PROCEDURE AND RESULT</a:t>
            </a:r>
            <a:endParaRPr sz="2200" b="1" i="0"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151376" y="821879"/>
            <a:ext cx="8688300" cy="3152961"/>
          </a:xfrm>
          <a:prstGeom prst="rect">
            <a:avLst/>
          </a:prstGeom>
          <a:noFill/>
          <a:ln>
            <a:noFill/>
          </a:ln>
        </p:spPr>
        <p:txBody>
          <a:bodyPr spcFirstLastPara="1" wrap="square" lIns="91425" tIns="91425" rIns="91425" bIns="91425" anchor="t" anchorCtr="0">
            <a:noAutofit/>
          </a:bodyPr>
          <a:lstStyle/>
          <a:p>
            <a:pPr algn="just">
              <a:buFont typeface="Arial" pitchFamily="34" charset="0"/>
              <a:buChar char="•"/>
            </a:pPr>
            <a:r>
              <a:rPr lang="en-IN" dirty="0" smtClean="0">
                <a:solidFill>
                  <a:schemeClr val="tx1"/>
                </a:solidFill>
                <a:latin typeface="Calibri" pitchFamily="34" charset="0"/>
                <a:cs typeface="Calibri" pitchFamily="34" charset="0"/>
              </a:rPr>
              <a:t>The S and the R type occur in several subtypes and are represented as SI, SII, SIII, etc. and RI, RII, RIII, etc. respectively. These subtypes differ from each other in the type of antigens they produce. Griffith injected mice with both forms of the bacteria and obtained the result</a:t>
            </a:r>
            <a:endParaRPr lang="en-GB"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36866" name="Picture 2" descr="Griffith Experiment"/>
          <p:cNvPicPr>
            <a:picLocks noChangeAspect="1" noChangeArrowheads="1"/>
          </p:cNvPicPr>
          <p:nvPr/>
        </p:nvPicPr>
        <p:blipFill>
          <a:blip r:embed="rId4"/>
          <a:srcRect l="565" t="12316" r="2912" b="5134"/>
          <a:stretch>
            <a:fillRect/>
          </a:stretch>
        </p:blipFill>
        <p:spPr bwMode="auto">
          <a:xfrm>
            <a:off x="699795" y="1642188"/>
            <a:ext cx="7716417" cy="332169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82006" y="686267"/>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CONCLUSION:</a:t>
            </a:r>
          </a:p>
        </p:txBody>
      </p:sp>
      <p:sp>
        <p:nvSpPr>
          <p:cNvPr id="64" name="Google Shape;64;p14"/>
          <p:cNvSpPr txBox="1"/>
          <p:nvPr/>
        </p:nvSpPr>
        <p:spPr>
          <a:xfrm>
            <a:off x="244682" y="1334278"/>
            <a:ext cx="8688300" cy="3058336"/>
          </a:xfrm>
          <a:prstGeom prst="rect">
            <a:avLst/>
          </a:prstGeom>
          <a:noFill/>
          <a:ln>
            <a:noFill/>
          </a:ln>
        </p:spPr>
        <p:txBody>
          <a:bodyPr spcFirstLastPara="1" wrap="square" lIns="91425" tIns="91425" rIns="91425" bIns="91425" anchor="t" anchorCtr="0">
            <a:noAutofit/>
          </a:bodyPr>
          <a:lstStyle/>
          <a:p>
            <a:pPr algn="just">
              <a:buFont typeface="Arial" pitchFamily="34" charset="0"/>
              <a:buChar char="•"/>
            </a:pPr>
            <a:r>
              <a:rPr lang="en-IN" dirty="0" smtClean="0">
                <a:solidFill>
                  <a:schemeClr val="tx1"/>
                </a:solidFill>
                <a:latin typeface="Calibri" pitchFamily="34" charset="0"/>
                <a:cs typeface="Calibri" pitchFamily="34" charset="0"/>
              </a:rPr>
              <a:t>The results suggest that the chemical from the heat killed bacteria transformed the a virulent bacteria into virulent which caused death of the mice. </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Griffith concluded that the live R-strain bacteria, were transformed by the heat-killed S-strain bacteria.</a:t>
            </a: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He proved that there was some ‘transforming principle’ that was transferred from the heat-killed S-strain, which helped the R-strain bacteria to synthesise a smooth polysaccharide coat and thus, become virulent. That was due to the transfer of the genetic material.</a:t>
            </a: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However, he was not able to define the biochemical nature of genetic material from his experiments.</a:t>
            </a: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69151"/>
            <a:ext cx="925650" cy="925650"/>
          </a:xfrm>
          <a:prstGeom prst="rect">
            <a:avLst/>
          </a:prstGeom>
          <a:noFill/>
          <a:ln>
            <a:noFill/>
          </a:ln>
        </p:spPr>
      </p:pic>
      <p:sp>
        <p:nvSpPr>
          <p:cNvPr id="63" name="Google Shape;63;p14"/>
          <p:cNvSpPr txBox="1"/>
          <p:nvPr/>
        </p:nvSpPr>
        <p:spPr>
          <a:xfrm>
            <a:off x="291336" y="434340"/>
            <a:ext cx="8688300" cy="1170526"/>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rPr>
              <a:t>EXPERIMENTAL EVIDENCE -2</a:t>
            </a:r>
            <a:r>
              <a:rPr lang="en-IN" sz="2200" b="1" dirty="0" smtClean="0">
                <a:solidFill>
                  <a:srgbClr val="FF0000"/>
                </a:solidFill>
                <a:latin typeface="Calibri" pitchFamily="34" charset="0"/>
                <a:cs typeface="Calibri" pitchFamily="34" charset="0"/>
              </a:rPr>
              <a:t>: AVERY, MACLEOD AND MCCARTY EXPERIMENT [1944](BIOCHEMICAL CHARACTERISATION OF TRANSFORMING PRINCIPLE)</a:t>
            </a: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endParaRPr sz="1400" b="0" i="0" u="none" strike="noStrike" cap="none">
              <a:solidFill>
                <a:srgbClr val="000000"/>
              </a:solidFill>
              <a:latin typeface="Calibri"/>
              <a:ea typeface="Calibri"/>
              <a:cs typeface="Calibri"/>
              <a:sym typeface="Calibri"/>
            </a:endParaRPr>
          </a:p>
        </p:txBody>
      </p:sp>
      <p:sp>
        <p:nvSpPr>
          <p:cNvPr id="7" name="Rectangle 6"/>
          <p:cNvSpPr/>
          <p:nvPr/>
        </p:nvSpPr>
        <p:spPr>
          <a:xfrm>
            <a:off x="401217" y="1847460"/>
            <a:ext cx="8360228" cy="2462213"/>
          </a:xfrm>
          <a:prstGeom prst="rect">
            <a:avLst/>
          </a:prstGeom>
        </p:spPr>
        <p:txBody>
          <a:bodyPr wrap="square">
            <a:spAutoFit/>
          </a:bodyPr>
          <a:lstStyle/>
          <a:p>
            <a:pPr fontAlgn="t"/>
            <a:endParaRPr lang="en-IN" dirty="0" smtClean="0">
              <a:latin typeface="Calibri" pitchFamily="34" charset="0"/>
              <a:cs typeface="Calibri" pitchFamily="34" charset="0"/>
            </a:endParaRPr>
          </a:p>
          <a:p>
            <a:pPr fontAlgn="t">
              <a:buFont typeface="Arial" pitchFamily="34" charset="0"/>
              <a:buChar char="•"/>
            </a:pPr>
            <a:r>
              <a:rPr lang="en-IN" dirty="0" smtClean="0">
                <a:latin typeface="Calibri" pitchFamily="34" charset="0"/>
                <a:cs typeface="Calibri" pitchFamily="34" charset="0"/>
              </a:rPr>
              <a:t>Oswald Avery, Colin MacLeod and Maclyn McCarty (1933-44) worked to determine the biochemical nature of ‘transforming principle’ in Griffith’s experiment in an in vitro system.</a:t>
            </a:r>
          </a:p>
          <a:p>
            <a:pPr fontAlgn="t">
              <a:buFont typeface="Arial" pitchFamily="34" charset="0"/>
              <a:buChar char="•"/>
            </a:pPr>
            <a:endParaRPr lang="en-IN" dirty="0" smtClean="0">
              <a:latin typeface="Calibri" pitchFamily="34" charset="0"/>
              <a:cs typeface="Calibri" pitchFamily="34" charset="0"/>
            </a:endParaRPr>
          </a:p>
          <a:p>
            <a:pPr fontAlgn="t"/>
            <a:r>
              <a:rPr lang="en-IN" dirty="0" smtClean="0">
                <a:latin typeface="Calibri" pitchFamily="34" charset="0"/>
                <a:cs typeface="Calibri" pitchFamily="34" charset="0"/>
              </a:rPr>
              <a:t> Organism Used:</a:t>
            </a:r>
          </a:p>
          <a:p>
            <a:pPr fontAlgn="t">
              <a:buFont typeface="Arial" pitchFamily="34" charset="0"/>
              <a:buChar char="•"/>
            </a:pPr>
            <a:r>
              <a:rPr lang="en-IN" dirty="0" smtClean="0">
                <a:latin typeface="Calibri" pitchFamily="34" charset="0"/>
                <a:cs typeface="Calibri" pitchFamily="34" charset="0"/>
              </a:rPr>
              <a:t>They used pneumonia causing bacteria </a:t>
            </a:r>
            <a:r>
              <a:rPr lang="en-IN" i="1" dirty="0" smtClean="0">
                <a:latin typeface="Calibri" pitchFamily="34" charset="0"/>
                <a:cs typeface="Calibri" pitchFamily="34" charset="0"/>
              </a:rPr>
              <a:t>Diplococcus pneumonia</a:t>
            </a:r>
            <a:r>
              <a:rPr lang="en-IN" dirty="0" smtClean="0">
                <a:latin typeface="Calibri" pitchFamily="34" charset="0"/>
                <a:cs typeface="Calibri" pitchFamily="34" charset="0"/>
              </a:rPr>
              <a:t>. These experiments provided the first evidence that the chemical nature of the genetic material was DNA.</a:t>
            </a:r>
          </a:p>
          <a:p>
            <a:pPr fontAlgn="t">
              <a:buFont typeface="Arial" pitchFamily="34" charset="0"/>
              <a:buChar char="•"/>
            </a:pPr>
            <a:endParaRPr lang="en-IN" dirty="0" smtClean="0">
              <a:latin typeface="Calibri" pitchFamily="34" charset="0"/>
              <a:cs typeface="Calibri" pitchFamily="34" charset="0"/>
            </a:endParaRPr>
          </a:p>
          <a:p>
            <a:pPr fontAlgn="t">
              <a:buFont typeface="Arial" pitchFamily="34" charset="0"/>
              <a:buChar char="•"/>
            </a:pPr>
            <a:r>
              <a:rPr lang="en-IN" dirty="0" smtClean="0">
                <a:latin typeface="Calibri" pitchFamily="34" charset="0"/>
                <a:cs typeface="Calibri" pitchFamily="34" charset="0"/>
              </a:rPr>
              <a:t>The  two strains R - strain &amp; heat killed  S-strain of </a:t>
            </a:r>
            <a:r>
              <a:rPr lang="en-IN" i="1" dirty="0" smtClean="0">
                <a:latin typeface="Calibri" pitchFamily="34" charset="0"/>
                <a:cs typeface="Calibri" pitchFamily="34" charset="0"/>
              </a:rPr>
              <a:t>Diplococcus pneumonia </a:t>
            </a:r>
            <a:r>
              <a:rPr lang="en-IN" dirty="0" smtClean="0">
                <a:latin typeface="Calibri" pitchFamily="34" charset="0"/>
                <a:cs typeface="Calibri" pitchFamily="34" charset="0"/>
              </a:rPr>
              <a:t>were used in their experiment.</a:t>
            </a:r>
          </a:p>
          <a:p>
            <a:pPr fontAlgn="t">
              <a:buFont typeface="Arial" pitchFamily="34" charset="0"/>
              <a:buChar char="•"/>
            </a:pPr>
            <a:endParaRPr lang="en-US"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35352" y="313041"/>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PRINCIPLE AND PROCEDURE :</a:t>
            </a:r>
          </a:p>
          <a:p>
            <a:pPr>
              <a:buSzPts val="1800"/>
            </a:pPr>
            <a:endParaRPr lang="en-US" sz="2200" dirty="0" smtClean="0">
              <a:solidFill>
                <a:srgbClr val="FF0000"/>
              </a:solidFill>
              <a:latin typeface="Calibri" pitchFamily="34" charset="0"/>
              <a:cs typeface="Calibri" pitchFamily="34" charset="0"/>
            </a:endParaRPr>
          </a:p>
        </p:txBody>
      </p:sp>
      <p:sp>
        <p:nvSpPr>
          <p:cNvPr id="64" name="Google Shape;64;p14"/>
          <p:cNvSpPr txBox="1"/>
          <p:nvPr/>
        </p:nvSpPr>
        <p:spPr>
          <a:xfrm>
            <a:off x="179369" y="793101"/>
            <a:ext cx="8688300" cy="4068148"/>
          </a:xfrm>
          <a:prstGeom prst="rect">
            <a:avLst/>
          </a:prstGeom>
          <a:noFill/>
          <a:ln>
            <a:noFill/>
          </a:ln>
        </p:spPr>
        <p:txBody>
          <a:bodyPr spcFirstLastPara="1" wrap="square" lIns="91425" tIns="91425" rIns="91425" bIns="91425" anchor="t" anchorCtr="0">
            <a:noAutofit/>
          </a:bodyPr>
          <a:lstStyle/>
          <a:p>
            <a:pPr fontAlgn="t">
              <a:buFont typeface="Arial" pitchFamily="34" charset="0"/>
              <a:buChar char="•"/>
            </a:pPr>
            <a:r>
              <a:rPr lang="en-IN" dirty="0" smtClean="0">
                <a:latin typeface="Calibri" pitchFamily="34" charset="0"/>
                <a:cs typeface="Calibri" pitchFamily="34" charset="0"/>
              </a:rPr>
              <a:t>Principle Involved:</a:t>
            </a:r>
          </a:p>
          <a:p>
            <a:pPr fontAlgn="t">
              <a:buFont typeface="Arial" pitchFamily="34" charset="0"/>
              <a:buChar char="•"/>
            </a:pPr>
            <a:r>
              <a:rPr lang="en-IN" dirty="0" smtClean="0">
                <a:latin typeface="Calibri" pitchFamily="34" charset="0"/>
                <a:cs typeface="Calibri" pitchFamily="34" charset="0"/>
              </a:rPr>
              <a:t>The extract from virulent strain when mixed with the hydrolysing enzyme DNA - ase will not to transformation the R- strain to S- strain .</a:t>
            </a:r>
          </a:p>
          <a:p>
            <a:pPr fontAlgn="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Procedure Adopted:</a:t>
            </a:r>
          </a:p>
          <a:p>
            <a:pPr algn="just">
              <a:buFont typeface="Arial" pitchFamily="34" charset="0"/>
              <a:buChar char="•"/>
            </a:pPr>
            <a:r>
              <a:rPr lang="en-IN" dirty="0" smtClean="0">
                <a:solidFill>
                  <a:schemeClr val="tx1"/>
                </a:solidFill>
                <a:latin typeface="Calibri" pitchFamily="34" charset="0"/>
                <a:cs typeface="Calibri" pitchFamily="34" charset="0"/>
              </a:rPr>
              <a:t>Avery, Macleod and McCarty isolated DNA from virulent strain (SIII) and applied the same in culture medium of a  virulent strain [RII] in following four combinations and recorded the results.</a:t>
            </a:r>
          </a:p>
          <a:p>
            <a:pPr algn="just">
              <a:buFont typeface="Arial" pitchFamily="34" charset="0"/>
              <a:buChar char="•"/>
            </a:pPr>
            <a:endParaRPr lang="en-IN" dirty="0" smtClean="0">
              <a:solidFill>
                <a:schemeClr val="tx1"/>
              </a:solidFill>
              <a:latin typeface="Calibri" pitchFamily="34" charset="0"/>
              <a:cs typeface="Calibri" pitchFamily="34" charset="0"/>
            </a:endParaRPr>
          </a:p>
          <a:p>
            <a:pPr lvl="5">
              <a:buFont typeface="Arial" pitchFamily="34" charset="0"/>
              <a:buChar char="•"/>
            </a:pPr>
            <a:r>
              <a:rPr lang="en-IN" dirty="0" smtClean="0">
                <a:solidFill>
                  <a:schemeClr val="tx1"/>
                </a:solidFill>
                <a:latin typeface="Calibri" pitchFamily="34" charset="0"/>
                <a:cs typeface="Calibri" pitchFamily="34" charset="0"/>
              </a:rPr>
              <a:t>     The extract from heat killed virulent strain SIII was taken which contains all the components i.e. DNA, RNA and proteins.</a:t>
            </a:r>
          </a:p>
          <a:p>
            <a:pPr marL="269875" indent="-269875">
              <a:buFont typeface="Arial" pitchFamily="34" charset="0"/>
              <a:buChar char="•"/>
            </a:pPr>
            <a:r>
              <a:rPr lang="en-IN" dirty="0" smtClean="0">
                <a:solidFill>
                  <a:schemeClr val="tx1"/>
                </a:solidFill>
                <a:latin typeface="Calibri" pitchFamily="34" charset="0"/>
                <a:cs typeface="Calibri" pitchFamily="34" charset="0"/>
              </a:rPr>
              <a:t>The extract from heat killed virulent strain SIII treated with DNAase enzyme which digests DNA, so there are RNA and proteins but no DNA. </a:t>
            </a:r>
          </a:p>
          <a:p>
            <a:pPr marL="269875" indent="-269875">
              <a:buFont typeface="Arial" pitchFamily="34" charset="0"/>
              <a:buChar char="•"/>
            </a:pPr>
            <a:r>
              <a:rPr lang="en-IN" dirty="0" smtClean="0">
                <a:solidFill>
                  <a:schemeClr val="tx1"/>
                </a:solidFill>
                <a:latin typeface="Calibri" pitchFamily="34" charset="0"/>
                <a:cs typeface="Calibri" pitchFamily="34" charset="0"/>
              </a:rPr>
              <a:t> The extract from heat killed virulent strain SIII treated with RNAase enzyme which digests RNA, so there are DNA  and Proteins but no RNA.</a:t>
            </a:r>
          </a:p>
          <a:p>
            <a:pPr marL="269875" indent="-269875">
              <a:buFont typeface="Arial" pitchFamily="34" charset="0"/>
              <a:buChar char="•"/>
            </a:pPr>
            <a:r>
              <a:rPr lang="en-IN" dirty="0" smtClean="0">
                <a:solidFill>
                  <a:schemeClr val="tx1"/>
                </a:solidFill>
                <a:latin typeface="Calibri" pitchFamily="34" charset="0"/>
                <a:cs typeface="Calibri" pitchFamily="34" charset="0"/>
              </a:rPr>
              <a:t> The extract from heat killed virulent strain SIII treated with protease enzyme which digests proteins, so there are DNA and RNA but no protein.</a:t>
            </a:r>
          </a:p>
          <a:p>
            <a:pPr marL="269875" indent="-269875">
              <a:buFont typeface="Arial" pitchFamily="34" charset="0"/>
              <a:buChar char="•"/>
            </a:pPr>
            <a:r>
              <a:rPr lang="en-IN" dirty="0" smtClean="0">
                <a:solidFill>
                  <a:schemeClr val="tx1"/>
                </a:solidFill>
                <a:latin typeface="Calibri" pitchFamily="34" charset="0"/>
                <a:cs typeface="Calibri" pitchFamily="34" charset="0"/>
              </a:rPr>
              <a:t>All the components after treated with enzyme was added to a medium supported by R strain bacteria and the transformation was observed. </a:t>
            </a:r>
          </a:p>
          <a:p>
            <a:pPr algn="just"/>
            <a:endParaRPr lang="en-IN"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algn="just"/>
            <a:endParaRPr lang="en-GB" b="1" dirty="0" smtClean="0">
              <a:solidFill>
                <a:srgbClr val="C00000"/>
              </a:solidFill>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05277" y="141159"/>
            <a:ext cx="925650" cy="925650"/>
          </a:xfrm>
          <a:prstGeom prst="rect">
            <a:avLst/>
          </a:prstGeom>
          <a:noFill/>
          <a:ln>
            <a:noFill/>
          </a:ln>
        </p:spPr>
      </p:pic>
      <p:pic>
        <p:nvPicPr>
          <p:cNvPr id="24578" name="Picture 2" descr="Avery experiment"/>
          <p:cNvPicPr>
            <a:picLocks noChangeAspect="1" noChangeArrowheads="1"/>
          </p:cNvPicPr>
          <p:nvPr/>
        </p:nvPicPr>
        <p:blipFill>
          <a:blip r:embed="rId4"/>
          <a:srcRect l="1970" t="1826" r="1036"/>
          <a:stretch>
            <a:fillRect/>
          </a:stretch>
        </p:blipFill>
        <p:spPr bwMode="auto">
          <a:xfrm>
            <a:off x="186612" y="114300"/>
            <a:ext cx="7772400" cy="5029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35352" y="760911"/>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CONCLUSION</a:t>
            </a:r>
            <a:r>
              <a:rPr lang="en-US" sz="2200" dirty="0" smtClean="0">
                <a:solidFill>
                  <a:srgbClr val="FF0000"/>
                </a:solidFill>
                <a:latin typeface="Calibri" pitchFamily="34" charset="0"/>
                <a:cs typeface="Calibri" pitchFamily="34" charset="0"/>
              </a:rPr>
              <a:t>:</a:t>
            </a:r>
          </a:p>
        </p:txBody>
      </p:sp>
      <p:sp>
        <p:nvSpPr>
          <p:cNvPr id="64" name="Google Shape;64;p14"/>
          <p:cNvSpPr txBox="1"/>
          <p:nvPr/>
        </p:nvSpPr>
        <p:spPr>
          <a:xfrm>
            <a:off x="198030" y="1073806"/>
            <a:ext cx="8688300" cy="3143631"/>
          </a:xfrm>
          <a:prstGeom prst="rect">
            <a:avLst/>
          </a:prstGeom>
          <a:noFill/>
          <a:ln>
            <a:noFill/>
          </a:ln>
        </p:spPr>
        <p:txBody>
          <a:bodyPr spcFirstLastPara="1" wrap="square" lIns="91425" tIns="91425" rIns="91425" bIns="91425" anchor="t" anchorCtr="0">
            <a:noAutofit/>
          </a:bodyPr>
          <a:lstStyle/>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There was a change in two culture medium having Protease and RNAase where R- strain transformed to S-strain.</a:t>
            </a: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Because the transformation occurred when DNA was present in the extract and there was no transformation of R- strain into S- strain when DNA was digested with DNAase enzyme.</a:t>
            </a: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r>
              <a:rPr lang="en-IN" dirty="0" smtClean="0">
                <a:solidFill>
                  <a:schemeClr val="tx1"/>
                </a:solidFill>
                <a:latin typeface="Calibri" pitchFamily="34" charset="0"/>
                <a:cs typeface="Calibri" pitchFamily="34" charset="0"/>
              </a:rPr>
              <a:t>They concluded that DNA was the genetic material and not the proteins.</a:t>
            </a:r>
          </a:p>
          <a:p>
            <a:pPr algn="just">
              <a:buFont typeface="Arial" pitchFamily="34" charset="0"/>
              <a:buChar char="•"/>
            </a:pPr>
            <a:endParaRPr lang="en-GB" dirty="0" smtClean="0">
              <a:solidFill>
                <a:schemeClr val="tx1"/>
              </a:solidFill>
              <a:latin typeface="Calibri" pitchFamily="34" charset="0"/>
              <a:cs typeface="Calibri" pitchFamily="34" charset="0"/>
            </a:endParaRPr>
          </a:p>
          <a:p>
            <a:pPr algn="just"/>
            <a:endParaRPr lang="en-GB" b="1" dirty="0" smtClean="0">
              <a:solidFill>
                <a:srgbClr val="C00000"/>
              </a:solidFill>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888</Words>
  <Application>Microsoft Office PowerPoint</Application>
  <PresentationFormat>On-screen Show (16:9)</PresentationFormat>
  <Paragraphs>93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51</cp:revision>
  <dcterms:modified xsi:type="dcterms:W3CDTF">2020-06-30T06:09:52Z</dcterms:modified>
</cp:coreProperties>
</file>