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comments/comment1.xml" ContentType="application/vnd.openxmlformats-officedocument.presentationml.comments+xml"/>
  <Override PartName="/ppt/notesSlides/notesSlide3.xml" ContentType="application/vnd.openxmlformats-officedocument.presentationml.notesSlide+xml"/>
  <Override PartName="/ppt/comments/comment2.xml" ContentType="application/vnd.openxmlformats-officedocument.presentationml.comments+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13"/>
  </p:notesMasterIdLst>
  <p:sldIdLst>
    <p:sldId id="256" r:id="rId2"/>
    <p:sldId id="257" r:id="rId3"/>
    <p:sldId id="258" r:id="rId4"/>
    <p:sldId id="265" r:id="rId5"/>
    <p:sldId id="264" r:id="rId6"/>
    <p:sldId id="266" r:id="rId7"/>
    <p:sldId id="267" r:id="rId8"/>
    <p:sldId id="268" r:id="rId9"/>
    <p:sldId id="269" r:id="rId10"/>
    <p:sldId id="261" r:id="rId11"/>
    <p:sldId id="262" r:id="rId12"/>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59"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85" d="100"/>
          <a:sy n="85" d="100"/>
        </p:scale>
        <p:origin x="966" y="84"/>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commentAuthors" Target="commentAuthor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5:54.682" idx="12">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comments/comment2.xml><?xml version="1.0" encoding="utf-8"?>
<p:cmLst xmlns:a="http://schemas.openxmlformats.org/drawingml/2006/main" xmlns:r="http://schemas.openxmlformats.org/officeDocument/2006/relationships" xmlns:p="http://schemas.openxmlformats.org/presentationml/2006/main">
  <p:cm authorId="0" dt="2020-06-17T16:35:54.682" idx="45">
    <p:pos x="6000" y="0"/>
    <p:text>@Format for content and slide heading is missing? Just like you have mentioned in DOC., We need to specify, for each slide's heading and text content, what will be the font style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val="928043445"/>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69324766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405882574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86"/>
        <p:cNvGrpSpPr/>
        <p:nvPr/>
      </p:nvGrpSpPr>
      <p:grpSpPr>
        <a:xfrm>
          <a:off x="0" y="0"/>
          <a:ext cx="0" cy="0"/>
          <a:chOff x="0" y="0"/>
          <a:chExt cx="0" cy="0"/>
        </a:xfrm>
      </p:grpSpPr>
      <p:sp>
        <p:nvSpPr>
          <p:cNvPr id="87" name="Google Shape;87;p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88" name="Google Shape;88;p6: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3474079042"/>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95" name="Google Shape;95;p7: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extLst>
      <p:ext uri="{BB962C8B-B14F-4D97-AF65-F5344CB8AC3E}">
        <p14:creationId xmlns:p14="http://schemas.microsoft.com/office/powerpoint/2010/main" val="126881506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9"/>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9"/>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3"/>
        <p:cNvGrpSpPr/>
        <p:nvPr/>
      </p:nvGrpSpPr>
      <p:grpSpPr>
        <a:xfrm>
          <a:off x="0" y="0"/>
          <a:ext cx="0" cy="0"/>
          <a:chOff x="0" y="0"/>
          <a:chExt cx="0" cy="0"/>
        </a:xfrm>
      </p:grpSpPr>
      <p:sp>
        <p:nvSpPr>
          <p:cNvPr id="14" name="Google Shape;14;p10"/>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5" name="Google Shape;15;p10"/>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6" name="Google Shape;16;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14"/>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14"/>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1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15"/>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1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16"/>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16"/>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16"/>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16"/>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1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7"/>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8"/>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8"/>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8"/>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8"/>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4" r:id="rId3"/>
    <p:sldLayoutId id="2147483655" r:id="rId4"/>
    <p:sldLayoutId id="2147483656" r:id="rId5"/>
    <p:sldLayoutId id="2147483657" r:id="rId6"/>
    <p:sldLayoutId id="2147483658" r:id="rId7"/>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comments" Target="../comments/comment2.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omments" Target="../comments/comment1.xml"/></Relationships>
</file>

<file path=ppt/slides/_rels/slide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a:stretch/>
        </p:blipFill>
        <p:spPr>
          <a:xfrm>
            <a:off x="0" y="3777640"/>
            <a:ext cx="9144000" cy="1365860"/>
          </a:xfrm>
          <a:prstGeom prst="rect">
            <a:avLst/>
          </a:prstGeom>
          <a:noFill/>
          <a:ln>
            <a:noFill/>
          </a:ln>
        </p:spPr>
      </p:pic>
      <p:pic>
        <p:nvPicPr>
          <p:cNvPr id="55" name="Google Shape;55;p1"/>
          <p:cNvPicPr preferRelativeResize="0"/>
          <p:nvPr/>
        </p:nvPicPr>
        <p:blipFill rotWithShape="1">
          <a:blip r:embed="rId4">
            <a:alphaModFix/>
          </a:blip>
          <a:srcRect/>
          <a:stretch/>
        </p:blipFill>
        <p:spPr>
          <a:xfrm>
            <a:off x="222675" y="214225"/>
            <a:ext cx="1578401" cy="783575"/>
          </a:xfrm>
          <a:prstGeom prst="rect">
            <a:avLst/>
          </a:prstGeom>
          <a:noFill/>
          <a:ln>
            <a:noFill/>
          </a:ln>
        </p:spPr>
      </p:pic>
      <p:sp>
        <p:nvSpPr>
          <p:cNvPr id="56" name="Google Shape;56;p1"/>
          <p:cNvSpPr txBox="1"/>
          <p:nvPr/>
        </p:nvSpPr>
        <p:spPr>
          <a:xfrm>
            <a:off x="5874275" y="98375"/>
            <a:ext cx="3176100" cy="12675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57" name="Google Shape;57;p1"/>
          <p:cNvSpPr txBox="1"/>
          <p:nvPr/>
        </p:nvSpPr>
        <p:spPr>
          <a:xfrm>
            <a:off x="178676" y="2112338"/>
            <a:ext cx="8965324" cy="1834689"/>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SESSION </a:t>
            </a:r>
            <a:r>
              <a:rPr lang="en" sz="1600" b="1" i="0" u="none" strike="noStrike" cap="none">
                <a:solidFill>
                  <a:srgbClr val="000000"/>
                </a:solidFill>
                <a:latin typeface="Calibri" pitchFamily="34" charset="0"/>
                <a:cs typeface="Calibri" pitchFamily="34" charset="0"/>
                <a:sym typeface="Arial"/>
              </a:rPr>
              <a:t>: 11</a:t>
            </a:r>
            <a:endParaRPr sz="1600" dirty="0">
              <a:latin typeface="Calibri" pitchFamily="34" charset="0"/>
              <a:cs typeface="Calibri" pitchFamily="34" charset="0"/>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CLASS : IV</a:t>
            </a:r>
            <a:endParaRPr sz="1600" b="1" i="0" u="none" strike="noStrike" cap="none" dirty="0">
              <a:solidFill>
                <a:srgbClr val="000000"/>
              </a:solidFill>
              <a:latin typeface="Calibri" pitchFamily="34" charset="0"/>
              <a:cs typeface="Calibri" pitchFamily="34" charset="0"/>
              <a:sym typeface="Arial"/>
            </a:endParaRPr>
          </a:p>
          <a:p>
            <a:pPr marL="0" marR="0" lvl="0" indent="0" algn="l" rtl="0">
              <a:lnSpc>
                <a:spcPct val="100000"/>
              </a:lnSpc>
              <a:spcBef>
                <a:spcPts val="0"/>
              </a:spcBef>
              <a:spcAft>
                <a:spcPts val="0"/>
              </a:spcAft>
              <a:buClr>
                <a:srgbClr val="000000"/>
              </a:buClr>
              <a:buSzPts val="1400"/>
              <a:buFont typeface="Arial"/>
              <a:buNone/>
            </a:pPr>
            <a:r>
              <a:rPr lang="en" sz="1600" b="1" i="0" u="none" strike="noStrike" cap="none" dirty="0">
                <a:solidFill>
                  <a:srgbClr val="000000"/>
                </a:solidFill>
                <a:latin typeface="Calibri" pitchFamily="34" charset="0"/>
                <a:cs typeface="Calibri" pitchFamily="34" charset="0"/>
                <a:sym typeface="Arial"/>
              </a:rPr>
              <a:t>SUBJECT : </a:t>
            </a:r>
            <a:r>
              <a:rPr lang="en-US" sz="1600" b="1" i="0" u="none" strike="noStrike" cap="none" dirty="0">
                <a:solidFill>
                  <a:srgbClr val="000000"/>
                </a:solidFill>
                <a:latin typeface="Calibri" pitchFamily="34" charset="0"/>
                <a:cs typeface="Calibri" pitchFamily="34" charset="0"/>
                <a:sym typeface="Arial"/>
              </a:rPr>
              <a:t>COMPUTER</a:t>
            </a:r>
          </a:p>
          <a:p>
            <a:pPr marL="0" marR="0" lvl="0" indent="0" algn="l" rtl="0">
              <a:lnSpc>
                <a:spcPct val="100000"/>
              </a:lnSpc>
              <a:spcBef>
                <a:spcPts val="0"/>
              </a:spcBef>
              <a:spcAft>
                <a:spcPts val="0"/>
              </a:spcAft>
              <a:buClr>
                <a:srgbClr val="000000"/>
              </a:buClr>
              <a:buSzPts val="1400"/>
              <a:buFont typeface="Arial"/>
              <a:buNone/>
            </a:pPr>
            <a:r>
              <a:rPr lang="en-US" sz="1600" b="1" i="0" u="none" strike="noStrike" cap="none" dirty="0">
                <a:solidFill>
                  <a:srgbClr val="000000"/>
                </a:solidFill>
                <a:latin typeface="Calibri" pitchFamily="34" charset="0"/>
                <a:cs typeface="Calibri" pitchFamily="34" charset="0"/>
                <a:sym typeface="Arial"/>
              </a:rPr>
              <a:t>CHAPTER NUMBER:4</a:t>
            </a:r>
          </a:p>
          <a:p>
            <a:pPr fontAlgn="ctr"/>
            <a:r>
              <a:rPr lang="en-US" sz="1600" b="1" dirty="0">
                <a:latin typeface="Calibri" pitchFamily="34" charset="0"/>
                <a:cs typeface="Calibri" pitchFamily="34" charset="0"/>
              </a:rPr>
              <a:t>CHAPTER NAME :MORE ON MICROSOFT WORD 2016</a:t>
            </a:r>
          </a:p>
          <a:p>
            <a:r>
              <a:rPr lang="en-US" sz="1600" b="1" dirty="0">
                <a:latin typeface="Calibri" pitchFamily="34" charset="0"/>
                <a:cs typeface="Calibri" pitchFamily="34" charset="0"/>
              </a:rPr>
              <a:t>SUBTOPIC : REVISION</a:t>
            </a:r>
          </a:p>
          <a:p>
            <a:endParaRPr lang="en-US" sz="1600" b="1" dirty="0">
              <a:latin typeface="Calibri" pitchFamily="34" charset="0"/>
              <a:cs typeface="Calibri" pitchFamily="34" charset="0"/>
            </a:endParaRPr>
          </a:p>
          <a:p>
            <a:endParaRPr lang="en-US" sz="1600" b="1" dirty="0">
              <a:latin typeface="Calibri" pitchFamily="34" charset="0"/>
              <a:cs typeface="Calibri" pitchFamily="34" charset="0"/>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89"/>
        <p:cNvGrpSpPr/>
        <p:nvPr/>
      </p:nvGrpSpPr>
      <p:grpSpPr>
        <a:xfrm>
          <a:off x="0" y="0"/>
          <a:ext cx="0" cy="0"/>
          <a:chOff x="0" y="0"/>
          <a:chExt cx="0" cy="0"/>
        </a:xfrm>
      </p:grpSpPr>
      <p:pic>
        <p:nvPicPr>
          <p:cNvPr id="90" name="Google Shape;90;p6"/>
          <p:cNvPicPr preferRelativeResize="0"/>
          <p:nvPr/>
        </p:nvPicPr>
        <p:blipFill rotWithShape="1">
          <a:blip r:embed="rId3">
            <a:alphaModFix/>
          </a:blip>
          <a:srcRect/>
          <a:stretch/>
        </p:blipFill>
        <p:spPr>
          <a:xfrm>
            <a:off x="7823042" y="-20888"/>
            <a:ext cx="1232526" cy="611875"/>
          </a:xfrm>
          <a:prstGeom prst="rect">
            <a:avLst/>
          </a:prstGeom>
          <a:noFill/>
          <a:ln>
            <a:noFill/>
          </a:ln>
        </p:spPr>
      </p:pic>
      <p:sp>
        <p:nvSpPr>
          <p:cNvPr id="91" name="Google Shape;91;p6"/>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OUTCOME:</a:t>
            </a:r>
            <a:endParaRPr sz="2200" b="1" i="0" u="none" strike="noStrike" cap="none">
              <a:solidFill>
                <a:srgbClr val="FF0000"/>
              </a:solidFill>
              <a:latin typeface="Arial"/>
              <a:ea typeface="Arial"/>
              <a:cs typeface="Arial"/>
              <a:sym typeface="Arial"/>
            </a:endParaRPr>
          </a:p>
        </p:txBody>
      </p:sp>
      <p:sp>
        <p:nvSpPr>
          <p:cNvPr id="92" name="Google Shape;92;p6"/>
          <p:cNvSpPr txBox="1"/>
          <p:nvPr/>
        </p:nvSpPr>
        <p:spPr>
          <a:xfrm>
            <a:off x="178082" y="964735"/>
            <a:ext cx="8688300" cy="2398575"/>
          </a:xfrm>
          <a:prstGeom prst="rect">
            <a:avLst/>
          </a:prstGeom>
          <a:noFill/>
          <a:ln>
            <a:noFill/>
          </a:ln>
        </p:spPr>
        <p:txBody>
          <a:bodyPr spcFirstLastPara="1" wrap="square" lIns="91425" tIns="91425" rIns="91425" bIns="91425" anchor="t" anchorCtr="0">
            <a:noAutofit/>
          </a:bodyPr>
          <a:lstStyle/>
          <a:p>
            <a:r>
              <a:rPr lang="en-US" sz="2000" b="1" dirty="0">
                <a:latin typeface="Calibri" pitchFamily="34" charset="0"/>
                <a:cs typeface="Calibri" pitchFamily="34" charset="0"/>
              </a:rPr>
              <a:t>Students will be able to revise </a:t>
            </a:r>
            <a:r>
              <a:rPr lang="en-US" sz="2000" b="1">
                <a:latin typeface="Calibri" pitchFamily="34" charset="0"/>
                <a:cs typeface="Calibri" pitchFamily="34" charset="0"/>
              </a:rPr>
              <a:t>the chapter.</a:t>
            </a: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a:buSzPts val="1400"/>
            </a:pPr>
            <a:endParaRPr lang="en-US" sz="2000" b="1" dirty="0">
              <a:latin typeface="Calibri" pitchFamily="34" charset="0"/>
              <a:ea typeface="Calibri"/>
              <a:cs typeface="Calibri" pitchFamily="34" charset="0"/>
              <a:sym typeface="Calibri"/>
            </a:endParaRPr>
          </a:p>
          <a:p>
            <a:pPr lvl="0">
              <a:buSzPts val="1400"/>
            </a:pPr>
            <a:endParaRPr sz="24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96"/>
        <p:cNvGrpSpPr/>
        <p:nvPr/>
      </p:nvGrpSpPr>
      <p:grpSpPr>
        <a:xfrm>
          <a:off x="0" y="0"/>
          <a:ext cx="0" cy="0"/>
          <a:chOff x="0" y="0"/>
          <a:chExt cx="0" cy="0"/>
        </a:xfrm>
      </p:grpSpPr>
      <p:pic>
        <p:nvPicPr>
          <p:cNvPr id="97" name="Google Shape;97;p7"/>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98" name="Google Shape;98;p7"/>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2"/>
          <p:cNvPicPr preferRelativeResize="0"/>
          <p:nvPr/>
        </p:nvPicPr>
        <p:blipFill rotWithShape="1">
          <a:blip r:embed="rId3">
            <a:alphaModFix/>
          </a:blip>
          <a:srcRect/>
          <a:stretch/>
        </p:blipFill>
        <p:spPr>
          <a:xfrm>
            <a:off x="7911474" y="0"/>
            <a:ext cx="1232526" cy="611875"/>
          </a:xfrm>
          <a:prstGeom prst="rect">
            <a:avLst/>
          </a:prstGeom>
          <a:noFill/>
          <a:ln>
            <a:noFill/>
          </a:ln>
        </p:spPr>
      </p:pic>
      <p:sp>
        <p:nvSpPr>
          <p:cNvPr id="63" name="Google Shape;63;p2"/>
          <p:cNvSpPr txBox="1"/>
          <p:nvPr/>
        </p:nvSpPr>
        <p:spPr>
          <a:xfrm>
            <a:off x="272675" y="285050"/>
            <a:ext cx="8688300" cy="780900"/>
          </a:xfrm>
          <a:prstGeom prst="rect">
            <a:avLst/>
          </a:prstGeom>
          <a:noFill/>
          <a:ln>
            <a:noFill/>
          </a:ln>
        </p:spPr>
        <p:txBody>
          <a:bodyPr spcFirstLastPara="1" wrap="square" lIns="91425" tIns="91425" rIns="91425" bIns="91425" anchor="t" anchorCtr="0">
            <a:noAutofit/>
          </a:bodyPr>
          <a:lstStyle/>
          <a:p>
            <a:pPr marL="0" marR="0" lvl="0" indent="0" algn="l" rtl="0">
              <a:lnSpc>
                <a:spcPct val="100000"/>
              </a:lnSpc>
              <a:spcBef>
                <a:spcPts val="0"/>
              </a:spcBef>
              <a:spcAft>
                <a:spcPts val="0"/>
              </a:spcAft>
              <a:buClr>
                <a:srgbClr val="000000"/>
              </a:buClr>
              <a:buSzPts val="2200"/>
              <a:buFont typeface="Arial"/>
              <a:buNone/>
            </a:pPr>
            <a:r>
              <a:rPr lang="en" sz="2200" b="1" i="0" u="none" strike="noStrike" cap="none">
                <a:solidFill>
                  <a:srgbClr val="FF0000"/>
                </a:solidFill>
                <a:latin typeface="Arial"/>
                <a:ea typeface="Arial"/>
                <a:cs typeface="Arial"/>
                <a:sym typeface="Arial"/>
              </a:rPr>
              <a:t>LEARNING OBJECTIVE :</a:t>
            </a:r>
            <a:endParaRPr sz="2200" b="1" i="0" u="none" strike="noStrike" cap="none">
              <a:solidFill>
                <a:srgbClr val="FF0000"/>
              </a:solidFill>
              <a:latin typeface="Arial"/>
              <a:ea typeface="Arial"/>
              <a:cs typeface="Arial"/>
              <a:sym typeface="Arial"/>
            </a:endParaRPr>
          </a:p>
        </p:txBody>
      </p:sp>
      <p:sp>
        <p:nvSpPr>
          <p:cNvPr id="64" name="Google Shape;64;p2"/>
          <p:cNvSpPr txBox="1"/>
          <p:nvPr/>
        </p:nvSpPr>
        <p:spPr>
          <a:xfrm>
            <a:off x="188593" y="1101369"/>
            <a:ext cx="8688300" cy="2889600"/>
          </a:xfrm>
          <a:prstGeom prst="rect">
            <a:avLst/>
          </a:prstGeom>
          <a:noFill/>
          <a:ln>
            <a:noFill/>
          </a:ln>
        </p:spPr>
        <p:txBody>
          <a:bodyPr spcFirstLastPara="1" wrap="square" lIns="91425" tIns="91425" rIns="91425" bIns="91425" anchor="t" anchorCtr="0">
            <a:noAutofit/>
          </a:bodyPr>
          <a:lstStyle/>
          <a:p>
            <a:r>
              <a:rPr lang="en-US" sz="1800" b="1" dirty="0">
                <a:latin typeface="Calibri" pitchFamily="34" charset="0"/>
                <a:cs typeface="Calibri" pitchFamily="34" charset="0"/>
              </a:rPr>
              <a:t>To enable students to revise about  MS Word.</a:t>
            </a:r>
            <a:endParaRPr lang="en-US" sz="1800" b="1" i="0" u="none" strike="noStrike" cap="none" dirty="0">
              <a:solidFill>
                <a:srgbClr val="000000"/>
              </a:solidFill>
              <a:latin typeface="Calibri" pitchFamily="34" charset="0"/>
              <a:ea typeface="Calibri"/>
              <a:cs typeface="Calibri" pitchFamily="34" charset="0"/>
              <a:sym typeface="Calibri"/>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50000"/>
              </a:lnSpc>
              <a:buNone/>
            </a:pPr>
            <a:r>
              <a:rPr lang="en-US" sz="2200" b="1" dirty="0">
                <a:solidFill>
                  <a:srgbClr val="FF0000"/>
                </a:solidFill>
                <a:latin typeface="Calibri" panose="020F0502020204030204" pitchFamily="34" charset="0"/>
                <a:cs typeface="Calibri" panose="020F0502020204030204" pitchFamily="34" charset="0"/>
              </a:rPr>
              <a:t>A . Match the following</a:t>
            </a:r>
            <a:endParaRPr lang="en-IN" sz="2200" dirty="0">
              <a:solidFill>
                <a:srgbClr val="FF0000"/>
              </a:solidFill>
              <a:latin typeface="Calibri" panose="020F0502020204030204" pitchFamily="34" charset="0"/>
              <a:cs typeface="Calibri" panose="020F0502020204030204" pitchFamily="34" charset="0"/>
            </a:endParaRPr>
          </a:p>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10" name="Table 10">
            <a:extLst>
              <a:ext uri="{FF2B5EF4-FFF2-40B4-BE49-F238E27FC236}">
                <a16:creationId xmlns:a16="http://schemas.microsoft.com/office/drawing/2014/main" id="{AA0023F2-08FC-4EE8-B476-FFC937D5A785}"/>
              </a:ext>
            </a:extLst>
          </p:cNvPr>
          <p:cNvGraphicFramePr>
            <a:graphicFrameLocks noGrp="1"/>
          </p:cNvGraphicFramePr>
          <p:nvPr>
            <p:extLst>
              <p:ext uri="{D42A27DB-BD31-4B8C-83A1-F6EECF244321}">
                <p14:modId xmlns:p14="http://schemas.microsoft.com/office/powerpoint/2010/main" val="2373997252"/>
              </p:ext>
            </p:extLst>
          </p:nvPr>
        </p:nvGraphicFramePr>
        <p:xfrm>
          <a:off x="1524000" y="539750"/>
          <a:ext cx="6276622" cy="3953226"/>
        </p:xfrm>
        <a:graphic>
          <a:graphicData uri="http://schemas.openxmlformats.org/drawingml/2006/table">
            <a:tbl>
              <a:tblPr firstRow="1" bandRow="1">
                <a:tableStyleId>{5C22544A-7EE6-4342-B048-85BDC9FD1C3A}</a:tableStyleId>
              </a:tblPr>
              <a:tblGrid>
                <a:gridCol w="3138311">
                  <a:extLst>
                    <a:ext uri="{9D8B030D-6E8A-4147-A177-3AD203B41FA5}">
                      <a16:colId xmlns:a16="http://schemas.microsoft.com/office/drawing/2014/main" val="3147244905"/>
                    </a:ext>
                  </a:extLst>
                </a:gridCol>
                <a:gridCol w="3138311">
                  <a:extLst>
                    <a:ext uri="{9D8B030D-6E8A-4147-A177-3AD203B41FA5}">
                      <a16:colId xmlns:a16="http://schemas.microsoft.com/office/drawing/2014/main" val="376282695"/>
                    </a:ext>
                  </a:extLst>
                </a:gridCol>
              </a:tblGrid>
              <a:tr h="658871">
                <a:tc>
                  <a:txBody>
                    <a:bodyPr/>
                    <a:lstStyle/>
                    <a:p>
                      <a:pPr algn="ctr"/>
                      <a:r>
                        <a:rPr lang="en-IN" sz="3600" dirty="0"/>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3600" dirty="0"/>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6676348"/>
                  </a:ext>
                </a:extLst>
              </a:tr>
              <a:tr h="658871">
                <a:tc>
                  <a:txBody>
                    <a:bodyPr/>
                    <a:lstStyle/>
                    <a:p>
                      <a:r>
                        <a:rPr lang="en-IN" dirty="0"/>
                        <a:t>1. Print selection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1. Line spacing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3891826"/>
                  </a:ext>
                </a:extLst>
              </a:tr>
              <a:tr h="658871">
                <a:tc>
                  <a:txBody>
                    <a:bodyPr/>
                    <a:lstStyle/>
                    <a:p>
                      <a:r>
                        <a:rPr lang="en-IN" dirty="0"/>
                        <a:t>2. Vertical distance between successive lines of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2. Windows key + R key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0372103"/>
                  </a:ext>
                </a:extLst>
              </a:tr>
              <a:tr h="658871">
                <a:tc>
                  <a:txBody>
                    <a:bodyPr/>
                    <a:lstStyle/>
                    <a:p>
                      <a:r>
                        <a:rPr lang="en-IN" dirty="0"/>
                        <a:t>3. CTRL + 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3. Used to magnify view of the page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9838731"/>
                  </a:ext>
                </a:extLst>
              </a:tr>
              <a:tr h="658871">
                <a:tc>
                  <a:txBody>
                    <a:bodyPr/>
                    <a:lstStyle/>
                    <a:p>
                      <a:r>
                        <a:rPr lang="en-IN" dirty="0"/>
                        <a:t>4. Shortcut key to open Run box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4. Prints only the selected text from the document.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7314350"/>
                  </a:ext>
                </a:extLst>
              </a:tr>
              <a:tr h="658871">
                <a:tc>
                  <a:txBody>
                    <a:bodyPr/>
                    <a:lstStyle/>
                    <a:p>
                      <a:r>
                        <a:rPr lang="en-IN" dirty="0"/>
                        <a:t>5. Zoom slider bar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5. Shortcut key to replace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8112687"/>
                  </a:ext>
                </a:extLst>
              </a:tr>
            </a:tbl>
          </a:graphicData>
        </a:graphic>
      </p:graphicFrame>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195944"/>
            <a:ext cx="9144000" cy="5339443"/>
          </a:xfrm>
        </p:spPr>
        <p:txBody>
          <a:bodyPr/>
          <a:lstStyle/>
          <a:p>
            <a:pPr marL="114300" indent="0">
              <a:lnSpc>
                <a:spcPct val="150000"/>
              </a:lnSpc>
              <a:buNone/>
            </a:pPr>
            <a:r>
              <a:rPr lang="en-US" sz="2200" b="1" dirty="0">
                <a:solidFill>
                  <a:srgbClr val="FF0000"/>
                </a:solidFill>
                <a:latin typeface="Calibri" panose="020F0502020204030204" pitchFamily="34" charset="0"/>
                <a:cs typeface="Calibri" panose="020F0502020204030204" pitchFamily="34" charset="0"/>
              </a:rPr>
              <a:t>A . Match the following</a:t>
            </a:r>
            <a:endParaRPr lang="en-IN" sz="2200" dirty="0">
              <a:solidFill>
                <a:srgbClr val="FF0000"/>
              </a:solidFill>
              <a:latin typeface="Calibri" panose="020F0502020204030204" pitchFamily="34" charset="0"/>
              <a:cs typeface="Calibri" panose="020F0502020204030204" pitchFamily="34" charset="0"/>
            </a:endParaRPr>
          </a:p>
          <a:p>
            <a:pPr marL="114300" indent="0">
              <a:lnSpc>
                <a:spcPct val="100000"/>
              </a:lnSpc>
              <a:buNone/>
            </a:pPr>
            <a:endParaRPr lang="en-IN" sz="2200" dirty="0">
              <a:solidFill>
                <a:schemeClr val="tx1"/>
              </a:solidFill>
              <a:latin typeface="Calibri" panose="020F0502020204030204" pitchFamily="34" charset="0"/>
              <a:cs typeface="Calibri" panose="020F0502020204030204" pitchFamily="34" charset="0"/>
            </a:endParaRPr>
          </a:p>
          <a:p>
            <a:pPr marL="114300" indent="0">
              <a:lnSpc>
                <a:spcPct val="200000"/>
              </a:lnSpc>
              <a:buNone/>
            </a:pPr>
            <a:endParaRPr lang="en-US" sz="2200" dirty="0">
              <a:solidFill>
                <a:schemeClr val="tx1"/>
              </a:solidFill>
              <a:latin typeface="Calibri" pitchFamily="34" charset="0"/>
              <a:cs typeface="Calibri" pitchFamily="34" charset="0"/>
            </a:endParaRPr>
          </a:p>
        </p:txBody>
      </p:sp>
      <p:pic>
        <p:nvPicPr>
          <p:cNvPr id="4" name="Google Shape;62;p2"/>
          <p:cNvPicPr preferRelativeResize="0"/>
          <p:nvPr/>
        </p:nvPicPr>
        <p:blipFill rotWithShape="1">
          <a:blip r:embed="rId2">
            <a:alphaModFix/>
          </a:blip>
          <a:srcRect/>
          <a:stretch/>
        </p:blipFill>
        <p:spPr>
          <a:xfrm>
            <a:off x="7911474" y="0"/>
            <a:ext cx="1232526" cy="611875"/>
          </a:xfrm>
          <a:prstGeom prst="rect">
            <a:avLst/>
          </a:prstGeom>
          <a:noFill/>
          <a:ln>
            <a:noFill/>
          </a:ln>
        </p:spPr>
      </p:pic>
      <p:graphicFrame>
        <p:nvGraphicFramePr>
          <p:cNvPr id="10" name="Table 10">
            <a:extLst>
              <a:ext uri="{FF2B5EF4-FFF2-40B4-BE49-F238E27FC236}">
                <a16:creationId xmlns:a16="http://schemas.microsoft.com/office/drawing/2014/main" id="{AA0023F2-08FC-4EE8-B476-FFC937D5A785}"/>
              </a:ext>
            </a:extLst>
          </p:cNvPr>
          <p:cNvGraphicFramePr>
            <a:graphicFrameLocks noGrp="1"/>
          </p:cNvGraphicFramePr>
          <p:nvPr>
            <p:extLst>
              <p:ext uri="{D42A27DB-BD31-4B8C-83A1-F6EECF244321}">
                <p14:modId xmlns:p14="http://schemas.microsoft.com/office/powerpoint/2010/main" val="1551967708"/>
              </p:ext>
            </p:extLst>
          </p:nvPr>
        </p:nvGraphicFramePr>
        <p:xfrm>
          <a:off x="1524000" y="539750"/>
          <a:ext cx="6276622" cy="3953226"/>
        </p:xfrm>
        <a:graphic>
          <a:graphicData uri="http://schemas.openxmlformats.org/drawingml/2006/table">
            <a:tbl>
              <a:tblPr firstRow="1" bandRow="1">
                <a:tableStyleId>{5C22544A-7EE6-4342-B048-85BDC9FD1C3A}</a:tableStyleId>
              </a:tblPr>
              <a:tblGrid>
                <a:gridCol w="3138311">
                  <a:extLst>
                    <a:ext uri="{9D8B030D-6E8A-4147-A177-3AD203B41FA5}">
                      <a16:colId xmlns:a16="http://schemas.microsoft.com/office/drawing/2014/main" val="3147244905"/>
                    </a:ext>
                  </a:extLst>
                </a:gridCol>
                <a:gridCol w="3138311">
                  <a:extLst>
                    <a:ext uri="{9D8B030D-6E8A-4147-A177-3AD203B41FA5}">
                      <a16:colId xmlns:a16="http://schemas.microsoft.com/office/drawing/2014/main" val="376282695"/>
                    </a:ext>
                  </a:extLst>
                </a:gridCol>
              </a:tblGrid>
              <a:tr h="658871">
                <a:tc>
                  <a:txBody>
                    <a:bodyPr/>
                    <a:lstStyle/>
                    <a:p>
                      <a:pPr algn="ctr"/>
                      <a:r>
                        <a:rPr lang="en-IN" sz="3200" dirty="0"/>
                        <a:t>A</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3200" dirty="0"/>
                        <a:t>B</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16676348"/>
                  </a:ext>
                </a:extLst>
              </a:tr>
              <a:tr h="658871">
                <a:tc>
                  <a:txBody>
                    <a:bodyPr/>
                    <a:lstStyle/>
                    <a:p>
                      <a:r>
                        <a:rPr lang="en-IN" dirty="0"/>
                        <a:t>1. Print selection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1. Prints only the selected text from the document.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03891826"/>
                  </a:ext>
                </a:extLst>
              </a:tr>
              <a:tr h="658871">
                <a:tc>
                  <a:txBody>
                    <a:bodyPr/>
                    <a:lstStyle/>
                    <a:p>
                      <a:r>
                        <a:rPr lang="en-IN" dirty="0"/>
                        <a:t>2. Vertical distance between successive lines of text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2. Line spacing</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0372103"/>
                  </a:ext>
                </a:extLst>
              </a:tr>
              <a:tr h="658871">
                <a:tc>
                  <a:txBody>
                    <a:bodyPr/>
                    <a:lstStyle/>
                    <a:p>
                      <a:r>
                        <a:rPr lang="en-IN" dirty="0"/>
                        <a:t>3. CTRL + h</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3. Shortcut key to replace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89838731"/>
                  </a:ext>
                </a:extLst>
              </a:tr>
              <a:tr h="658871">
                <a:tc>
                  <a:txBody>
                    <a:bodyPr/>
                    <a:lstStyle/>
                    <a:p>
                      <a:r>
                        <a:rPr lang="en-IN" dirty="0"/>
                        <a:t>4. Shortcut key to open Run box</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4. Windows key + R key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7314350"/>
                  </a:ext>
                </a:extLst>
              </a:tr>
              <a:tr h="658871">
                <a:tc>
                  <a:txBody>
                    <a:bodyPr/>
                    <a:lstStyle/>
                    <a:p>
                      <a:r>
                        <a:rPr lang="en-IN" dirty="0"/>
                        <a:t>5. Zoom slider bar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dirty="0"/>
                        <a:t>5. Used to magnify view of the page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48112687"/>
                  </a:ext>
                </a:extLst>
              </a:tr>
            </a:tbl>
          </a:graphicData>
        </a:graphic>
      </p:graphicFrame>
    </p:spTree>
    <p:extLst>
      <p:ext uri="{BB962C8B-B14F-4D97-AF65-F5344CB8AC3E}">
        <p14:creationId xmlns:p14="http://schemas.microsoft.com/office/powerpoint/2010/main" val="405875157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u="sng" dirty="0">
                <a:solidFill>
                  <a:srgbClr val="FF0000"/>
                </a:solidFill>
                <a:latin typeface="Calibri" panose="020F0502020204030204" pitchFamily="34" charset="0"/>
                <a:cs typeface="Calibri" panose="020F0502020204030204" pitchFamily="34" charset="0"/>
              </a:rPr>
              <a:t>Answer the following questions:</a:t>
            </a:r>
          </a:p>
          <a:p>
            <a:pPr marL="571500" indent="-457200">
              <a:buAutoNum type="arabicPeriod"/>
            </a:pPr>
            <a:r>
              <a:rPr lang="en-IN" sz="3200" dirty="0">
                <a:solidFill>
                  <a:srgbClr val="FF0000"/>
                </a:solidFill>
                <a:latin typeface="Calibri" panose="020F0502020204030204" pitchFamily="34" charset="0"/>
                <a:cs typeface="Calibri" panose="020F0502020204030204" pitchFamily="34" charset="0"/>
              </a:rPr>
              <a:t>What is the use of format painter tool?</a:t>
            </a:r>
          </a:p>
          <a:p>
            <a:pPr marL="114300" indent="0">
              <a:buNone/>
            </a:pPr>
            <a:r>
              <a:rPr lang="en-IN" sz="3200" dirty="0">
                <a:solidFill>
                  <a:srgbClr val="FF0000"/>
                </a:solidFill>
                <a:latin typeface="Calibri" panose="020F0502020204030204" pitchFamily="34" charset="0"/>
                <a:cs typeface="Calibri" panose="020F0502020204030204" pitchFamily="34" charset="0"/>
              </a:rPr>
              <a:t>Ans ) </a:t>
            </a:r>
            <a:r>
              <a:rPr lang="en-US" sz="3200" dirty="0">
                <a:effectLst/>
                <a:latin typeface="Calibri" panose="020F0502020204030204" pitchFamily="34" charset="0"/>
                <a:ea typeface="Times New Roman" panose="02020603050405020304" pitchFamily="18" charset="0"/>
                <a:cs typeface="Times New Roman" panose="02020603050405020304" pitchFamily="18" charset="0"/>
              </a:rPr>
              <a:t>The Format Painter tool is used to copy and apply text formatting and some basic graphics formatting such as borders and fills to another selection. </a:t>
            </a:r>
            <a:endParaRPr lang="en-IN" sz="3200" dirty="0">
              <a:effectLst/>
              <a:latin typeface="Calibri" panose="020F0502020204030204" pitchFamily="34" charset="0"/>
              <a:ea typeface="Times New Roman" panose="02020603050405020304" pitchFamily="18" charset="0"/>
              <a:cs typeface="Times New Roman" panose="02020603050405020304" pitchFamily="18" charset="0"/>
            </a:endParaRPr>
          </a:p>
          <a:p>
            <a:pPr marL="114300" indent="0">
              <a:buNone/>
            </a:pPr>
            <a:endParaRPr lang="en-IN" sz="24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1"/>
            <a:ext cx="1232526" cy="542260"/>
          </a:xfrm>
          <a:prstGeom prst="rect">
            <a:avLst/>
          </a:prstGeom>
          <a:noFill/>
          <a:ln>
            <a:noFill/>
          </a:ln>
        </p:spPr>
      </p:pic>
    </p:spTree>
    <p:extLst>
      <p:ext uri="{BB962C8B-B14F-4D97-AF65-F5344CB8AC3E}">
        <p14:creationId xmlns:p14="http://schemas.microsoft.com/office/powerpoint/2010/main" val="40888951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u="sng" dirty="0">
                <a:solidFill>
                  <a:srgbClr val="FF0000"/>
                </a:solidFill>
                <a:latin typeface="Calibri" panose="020F0502020204030204" pitchFamily="34" charset="0"/>
                <a:cs typeface="Calibri" panose="020F0502020204030204" pitchFamily="34" charset="0"/>
              </a:rPr>
              <a:t>Answer the following questions:</a:t>
            </a:r>
          </a:p>
          <a:p>
            <a:pPr marL="114300" indent="0">
              <a:buNone/>
            </a:pPr>
            <a:r>
              <a:rPr lang="en-IN" sz="3200" dirty="0">
                <a:solidFill>
                  <a:srgbClr val="FF0000"/>
                </a:solidFill>
                <a:latin typeface="Calibri" panose="020F0502020204030204" pitchFamily="34" charset="0"/>
                <a:cs typeface="Calibri" panose="020F0502020204030204" pitchFamily="34" charset="0"/>
              </a:rPr>
              <a:t>2. What is the use of Find and replace? </a:t>
            </a:r>
          </a:p>
          <a:p>
            <a:pPr marL="114300" indent="0">
              <a:buNone/>
            </a:pPr>
            <a:r>
              <a:rPr lang="en-IN" sz="3200" dirty="0">
                <a:solidFill>
                  <a:srgbClr val="FF0000"/>
                </a:solidFill>
                <a:latin typeface="Calibri" panose="020F0502020204030204" pitchFamily="34" charset="0"/>
                <a:cs typeface="Calibri" panose="020F0502020204030204" pitchFamily="34" charset="0"/>
              </a:rPr>
              <a:t>Ans ) </a:t>
            </a:r>
            <a:r>
              <a:rPr lang="en-US" sz="3200" dirty="0"/>
              <a:t>To find a particular </a:t>
            </a:r>
            <a:r>
              <a:rPr lang="en-US" sz="3200"/>
              <a:t>word or </a:t>
            </a:r>
            <a:r>
              <a:rPr lang="en-US" sz="3200" dirty="0"/>
              <a:t>phrase in the current document ,also to replace the words or phrases with any alternate text, the Find and replace option is used.</a:t>
            </a:r>
            <a:endParaRPr lang="en-IN" sz="32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1"/>
            <a:ext cx="1232526" cy="542260"/>
          </a:xfrm>
          <a:prstGeom prst="rect">
            <a:avLst/>
          </a:prstGeom>
          <a:noFill/>
          <a:ln>
            <a:noFill/>
          </a:ln>
        </p:spPr>
      </p:pic>
    </p:spTree>
    <p:extLst>
      <p:ext uri="{BB962C8B-B14F-4D97-AF65-F5344CB8AC3E}">
        <p14:creationId xmlns:p14="http://schemas.microsoft.com/office/powerpoint/2010/main" val="33474866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u="sng" dirty="0">
                <a:solidFill>
                  <a:srgbClr val="FF0000"/>
                </a:solidFill>
                <a:latin typeface="Calibri" panose="020F0502020204030204" pitchFamily="34" charset="0"/>
                <a:cs typeface="Calibri" panose="020F0502020204030204" pitchFamily="34" charset="0"/>
              </a:rPr>
              <a:t>Answer the following questions:</a:t>
            </a:r>
          </a:p>
          <a:p>
            <a:pPr marL="114300" indent="0">
              <a:buNone/>
            </a:pPr>
            <a:r>
              <a:rPr lang="en-IN" sz="3200" dirty="0">
                <a:solidFill>
                  <a:srgbClr val="FF0000"/>
                </a:solidFill>
                <a:latin typeface="Calibri" panose="020F0502020204030204" pitchFamily="34" charset="0"/>
                <a:cs typeface="Calibri" panose="020F0502020204030204" pitchFamily="34" charset="0"/>
              </a:rPr>
              <a:t>3. What is indentation? </a:t>
            </a:r>
          </a:p>
          <a:p>
            <a:pPr marL="114300" indent="0">
              <a:buNone/>
            </a:pPr>
            <a:r>
              <a:rPr lang="en-IN" sz="3200" dirty="0">
                <a:solidFill>
                  <a:srgbClr val="FF0000"/>
                </a:solidFill>
                <a:latin typeface="Calibri" panose="020F0502020204030204" pitchFamily="34" charset="0"/>
                <a:cs typeface="Calibri" panose="020F0502020204030204" pitchFamily="34" charset="0"/>
              </a:rPr>
              <a:t>Ans ) </a:t>
            </a:r>
            <a:r>
              <a:rPr lang="en-US" sz="2800" dirty="0"/>
              <a:t>Indentation determines the amount of spacing between the text and the page margins. This feature is used to move a complete paragraph or the first line of a paragraph to a specific position, either from the left or right margin. </a:t>
            </a:r>
            <a:endParaRPr lang="en-IN" dirty="0"/>
          </a:p>
          <a:p>
            <a:pPr marL="114300" indent="0">
              <a:buNone/>
            </a:pPr>
            <a:endParaRPr lang="en-IN" sz="32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1"/>
            <a:ext cx="1232526" cy="542260"/>
          </a:xfrm>
          <a:prstGeom prst="rect">
            <a:avLst/>
          </a:prstGeom>
          <a:noFill/>
          <a:ln>
            <a:noFill/>
          </a:ln>
        </p:spPr>
      </p:pic>
    </p:spTree>
    <p:extLst>
      <p:ext uri="{BB962C8B-B14F-4D97-AF65-F5344CB8AC3E}">
        <p14:creationId xmlns:p14="http://schemas.microsoft.com/office/powerpoint/2010/main" val="277404372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u="sng" dirty="0">
                <a:solidFill>
                  <a:srgbClr val="FF0000"/>
                </a:solidFill>
                <a:latin typeface="Calibri" panose="020F0502020204030204" pitchFamily="34" charset="0"/>
                <a:cs typeface="Calibri" panose="020F0502020204030204" pitchFamily="34" charset="0"/>
              </a:rPr>
              <a:t>Answer the following questions:</a:t>
            </a:r>
          </a:p>
          <a:p>
            <a:pPr marL="114300" indent="0">
              <a:buNone/>
            </a:pPr>
            <a:r>
              <a:rPr lang="en-IN" sz="3200" dirty="0">
                <a:solidFill>
                  <a:srgbClr val="FF0000"/>
                </a:solidFill>
                <a:latin typeface="Calibri" panose="020F0502020204030204" pitchFamily="34" charset="0"/>
                <a:cs typeface="Calibri" panose="020F0502020204030204" pitchFamily="34" charset="0"/>
              </a:rPr>
              <a:t>4. </a:t>
            </a:r>
            <a:r>
              <a:rPr lang="en-US" sz="3200" b="1" dirty="0"/>
              <a:t>What are Page Margins? What are the default settings of Left and Right margins?</a:t>
            </a:r>
          </a:p>
          <a:p>
            <a:pPr marL="114300" indent="0">
              <a:buNone/>
            </a:pPr>
            <a:r>
              <a:rPr lang="en-US" sz="3200" b="1" dirty="0"/>
              <a:t> </a:t>
            </a:r>
            <a:r>
              <a:rPr lang="en-IN" sz="3200" dirty="0">
                <a:solidFill>
                  <a:srgbClr val="FF0000"/>
                </a:solidFill>
                <a:latin typeface="Calibri" panose="020F0502020204030204" pitchFamily="34" charset="0"/>
                <a:cs typeface="Calibri" panose="020F0502020204030204" pitchFamily="34" charset="0"/>
              </a:rPr>
              <a:t>Ans ) </a:t>
            </a:r>
            <a:r>
              <a:rPr lang="en-IN" sz="3600" dirty="0">
                <a:latin typeface="Calibri" panose="020F0502020204030204" pitchFamily="34" charset="0"/>
                <a:cs typeface="Calibri" panose="020F0502020204030204" pitchFamily="34" charset="0"/>
              </a:rPr>
              <a:t>Page margin is the amount of space that is left from the edges of paper where the text begins to appear.</a:t>
            </a:r>
          </a:p>
          <a:p>
            <a:pPr marL="114300" indent="0">
              <a:buNone/>
            </a:pPr>
            <a:r>
              <a:rPr lang="en-US" sz="3600" dirty="0">
                <a:latin typeface="Calibri" panose="020F0502020204030204" pitchFamily="34" charset="0"/>
                <a:cs typeface="Calibri" panose="020F0502020204030204" pitchFamily="34" charset="0"/>
              </a:rPr>
              <a:t>The default settings of Left and Right margins are 1”.</a:t>
            </a:r>
          </a:p>
          <a:p>
            <a:pPr marL="114300" indent="0">
              <a:buNone/>
            </a:pPr>
            <a:endParaRPr lang="en-IN" sz="32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1"/>
            <a:ext cx="1232526" cy="542260"/>
          </a:xfrm>
          <a:prstGeom prst="rect">
            <a:avLst/>
          </a:prstGeom>
          <a:noFill/>
          <a:ln>
            <a:noFill/>
          </a:ln>
        </p:spPr>
      </p:pic>
    </p:spTree>
    <p:extLst>
      <p:ext uri="{BB962C8B-B14F-4D97-AF65-F5344CB8AC3E}">
        <p14:creationId xmlns:p14="http://schemas.microsoft.com/office/powerpoint/2010/main" val="7070217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0" y="0"/>
            <a:ext cx="9144000" cy="5143500"/>
          </a:xfrm>
        </p:spPr>
        <p:txBody>
          <a:bodyPr/>
          <a:lstStyle/>
          <a:p>
            <a:pPr marL="114300" indent="0">
              <a:buNone/>
            </a:pPr>
            <a:r>
              <a:rPr lang="en-IN" sz="2400" b="1" u="sng" dirty="0">
                <a:solidFill>
                  <a:srgbClr val="FF0000"/>
                </a:solidFill>
                <a:latin typeface="Calibri" panose="020F0502020204030204" pitchFamily="34" charset="0"/>
                <a:cs typeface="Calibri" panose="020F0502020204030204" pitchFamily="34" charset="0"/>
              </a:rPr>
              <a:t>Answer the following questions:</a:t>
            </a:r>
          </a:p>
          <a:p>
            <a:pPr marL="114300" indent="0">
              <a:buNone/>
            </a:pPr>
            <a:r>
              <a:rPr lang="en-IN" sz="3200" dirty="0">
                <a:solidFill>
                  <a:srgbClr val="FF0000"/>
                </a:solidFill>
                <a:latin typeface="Calibri" panose="020F0502020204030204" pitchFamily="34" charset="0"/>
                <a:cs typeface="Calibri" panose="020F0502020204030204" pitchFamily="34" charset="0"/>
              </a:rPr>
              <a:t>5. </a:t>
            </a:r>
            <a:r>
              <a:rPr lang="en-US" sz="3200" b="1" dirty="0"/>
              <a:t>What is the use of Header and footer option?</a:t>
            </a:r>
          </a:p>
          <a:p>
            <a:pPr marL="114300" indent="0">
              <a:buNone/>
            </a:pPr>
            <a:r>
              <a:rPr lang="en-US" sz="3200" b="1" dirty="0"/>
              <a:t> </a:t>
            </a:r>
            <a:r>
              <a:rPr lang="en-IN" sz="3200" dirty="0">
                <a:solidFill>
                  <a:srgbClr val="FF0000"/>
                </a:solidFill>
                <a:latin typeface="Calibri" panose="020F0502020204030204" pitchFamily="34" charset="0"/>
                <a:cs typeface="Calibri" panose="020F0502020204030204" pitchFamily="34" charset="0"/>
              </a:rPr>
              <a:t>Ans ) </a:t>
            </a:r>
            <a:r>
              <a:rPr lang="en-US" sz="2800" dirty="0"/>
              <a:t>Header and Footer is used to place some information on top and at the bottom of every page, respectively. We can include the title, chapter’s heading, date, page number, author’s name, etc. in this section. </a:t>
            </a:r>
            <a:endParaRPr lang="en-IN" sz="3200" dirty="0">
              <a:solidFill>
                <a:schemeClr val="tx1"/>
              </a:solidFill>
              <a:latin typeface="Calibri" panose="020F0502020204030204" pitchFamily="34" charset="0"/>
              <a:cs typeface="Calibri" panose="020F0502020204030204" pitchFamily="34" charset="0"/>
            </a:endParaRPr>
          </a:p>
        </p:txBody>
      </p:sp>
      <p:pic>
        <p:nvPicPr>
          <p:cNvPr id="4" name="Google Shape;62;p2"/>
          <p:cNvPicPr preferRelativeResize="0"/>
          <p:nvPr/>
        </p:nvPicPr>
        <p:blipFill rotWithShape="1">
          <a:blip r:embed="rId2">
            <a:alphaModFix/>
          </a:blip>
          <a:srcRect/>
          <a:stretch/>
        </p:blipFill>
        <p:spPr>
          <a:xfrm>
            <a:off x="7911474" y="1"/>
            <a:ext cx="1232526" cy="542260"/>
          </a:xfrm>
          <a:prstGeom prst="rect">
            <a:avLst/>
          </a:prstGeom>
          <a:noFill/>
          <a:ln>
            <a:noFill/>
          </a:ln>
        </p:spPr>
      </p:pic>
    </p:spTree>
    <p:extLst>
      <p:ext uri="{BB962C8B-B14F-4D97-AF65-F5344CB8AC3E}">
        <p14:creationId xmlns:p14="http://schemas.microsoft.com/office/powerpoint/2010/main" val="2135977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431</TotalTime>
  <Words>474</Words>
  <Application>Microsoft Office PowerPoint</Application>
  <PresentationFormat>On-screen Show (16:9)</PresentationFormat>
  <Paragraphs>58</Paragraphs>
  <Slides>11</Slides>
  <Notes>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11</vt:i4>
      </vt:variant>
    </vt:vector>
  </HeadingPairs>
  <TitlesOfParts>
    <vt:vector size="14" baseType="lpstr">
      <vt:lpstr>Arial</vt:lpstr>
      <vt:lpstr>Calibri</vt:lpstr>
      <vt:lpstr>Simple Light</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cp:lastModifiedBy>ADMIN</cp:lastModifiedBy>
  <cp:revision>10</cp:revision>
  <dcterms:modified xsi:type="dcterms:W3CDTF">2022-01-20T06:39:09Z</dcterms:modified>
</cp:coreProperties>
</file>