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2.xml" ContentType="application/vnd.openxmlformats-officedocument.presentationml.comment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6" r:id="rId2"/>
    <p:sldId id="257" r:id="rId3"/>
    <p:sldId id="258" r:id="rId4"/>
    <p:sldId id="260" r:id="rId5"/>
    <p:sldId id="264" r:id="rId6"/>
    <p:sldId id="261" r:id="rId7"/>
    <p:sldId id="262"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5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1026" y="6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4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92804344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93247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58825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12806677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74079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68815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5"/>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6" r:id="rId5"/>
    <p:sldLayoutId id="2147483657" r:id="rId6"/>
    <p:sldLayoutId id="2147483658"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178676" y="2112338"/>
            <a:ext cx="8965324" cy="183468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SESSION : 10</a:t>
            </a:r>
            <a:endParaRPr sz="1600"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CLASS : IV</a:t>
            </a:r>
            <a:endParaRPr sz="1600" b="1"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SUBJECT : </a:t>
            </a:r>
            <a:r>
              <a:rPr lang="en-US" sz="1600" b="1" i="0" u="none" strike="noStrike" cap="none" dirty="0">
                <a:solidFill>
                  <a:srgbClr val="000000"/>
                </a:solidFill>
                <a:latin typeface="Calibri" pitchFamily="34" charset="0"/>
                <a:cs typeface="Calibri" pitchFamily="34" charset="0"/>
                <a:sym typeface="Arial"/>
              </a:rPr>
              <a:t>COMPUTER</a:t>
            </a:r>
          </a:p>
          <a:p>
            <a:pPr marL="0" marR="0" lvl="0" indent="0" algn="l" rtl="0">
              <a:lnSpc>
                <a:spcPct val="100000"/>
              </a:lnSpc>
              <a:spcBef>
                <a:spcPts val="0"/>
              </a:spcBef>
              <a:spcAft>
                <a:spcPts val="0"/>
              </a:spcAft>
              <a:buClr>
                <a:srgbClr val="000000"/>
              </a:buClr>
              <a:buSzPts val="1400"/>
              <a:buFont typeface="Arial"/>
              <a:buNone/>
            </a:pPr>
            <a:r>
              <a:rPr lang="en-US" sz="1600" b="1" i="0" u="none" strike="noStrike" cap="none" dirty="0">
                <a:solidFill>
                  <a:srgbClr val="000000"/>
                </a:solidFill>
                <a:latin typeface="Calibri" pitchFamily="34" charset="0"/>
                <a:cs typeface="Calibri" pitchFamily="34" charset="0"/>
                <a:sym typeface="Arial"/>
              </a:rPr>
              <a:t>CHAPTER NUMBER:4</a:t>
            </a:r>
          </a:p>
          <a:p>
            <a:pPr fontAlgn="ctr"/>
            <a:r>
              <a:rPr lang="en-US" sz="1600" b="1" dirty="0">
                <a:latin typeface="Calibri" pitchFamily="34" charset="0"/>
                <a:cs typeface="Calibri" pitchFamily="34" charset="0"/>
              </a:rPr>
              <a:t>CHAPTER NAME :MORE ON MICROSOFT WORD 2016</a:t>
            </a:r>
          </a:p>
          <a:p>
            <a:r>
              <a:rPr lang="en-US" sz="1600" b="1" dirty="0">
                <a:latin typeface="Calibri" pitchFamily="34" charset="0"/>
                <a:cs typeface="Calibri" pitchFamily="34" charset="0"/>
              </a:rPr>
              <a:t>SUBTOPIC : REVISION</a:t>
            </a:r>
          </a:p>
          <a:p>
            <a:endParaRPr lang="en-US" sz="1600" b="1" dirty="0">
              <a:latin typeface="Calibri" pitchFamily="34" charset="0"/>
              <a:cs typeface="Calibri" pitchFamily="34" charset="0"/>
            </a:endParaRPr>
          </a:p>
          <a:p>
            <a:endParaRPr lang="en-US" sz="1600" b="1" dirty="0">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188593" y="1101369"/>
            <a:ext cx="8688300" cy="2889600"/>
          </a:xfrm>
          <a:prstGeom prst="rect">
            <a:avLst/>
          </a:prstGeom>
          <a:noFill/>
          <a:ln>
            <a:noFill/>
          </a:ln>
        </p:spPr>
        <p:txBody>
          <a:bodyPr spcFirstLastPara="1" wrap="square" lIns="91425" tIns="91425" rIns="91425" bIns="91425" anchor="t" anchorCtr="0">
            <a:noAutofit/>
          </a:bodyPr>
          <a:lstStyle/>
          <a:p>
            <a:r>
              <a:rPr lang="en-US" sz="1800" b="1" dirty="0">
                <a:latin typeface="Calibri" pitchFamily="34" charset="0"/>
                <a:cs typeface="Calibri" pitchFamily="34" charset="0"/>
              </a:rPr>
              <a:t>To enable students to revise about  MS Word.</a:t>
            </a:r>
            <a:endParaRPr lang="en-US" sz="18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50000"/>
              </a:lnSpc>
              <a:buNone/>
            </a:pPr>
            <a:r>
              <a:rPr lang="en-US" sz="2200" b="1" dirty="0" err="1">
                <a:solidFill>
                  <a:srgbClr val="FF0000"/>
                </a:solidFill>
                <a:latin typeface="Calibri" panose="020F0502020204030204" pitchFamily="34" charset="0"/>
                <a:cs typeface="Calibri" panose="020F0502020204030204" pitchFamily="34" charset="0"/>
              </a:rPr>
              <a:t>A.State</a:t>
            </a:r>
            <a:r>
              <a:rPr lang="en-US" sz="2200" b="1" dirty="0">
                <a:solidFill>
                  <a:srgbClr val="FF0000"/>
                </a:solidFill>
                <a:latin typeface="Calibri" panose="020F0502020204030204" pitchFamily="34" charset="0"/>
                <a:cs typeface="Calibri" panose="020F0502020204030204" pitchFamily="34" charset="0"/>
              </a:rPr>
              <a:t> true or false</a:t>
            </a:r>
            <a:endParaRPr lang="en-IN" sz="2200" dirty="0">
              <a:solidFill>
                <a:srgbClr val="FF0000"/>
              </a:solidFill>
              <a:latin typeface="Calibri" panose="020F0502020204030204" pitchFamily="34" charset="0"/>
              <a:cs typeface="Calibri" panose="020F0502020204030204" pitchFamily="34" charset="0"/>
            </a:endParaRPr>
          </a:p>
          <a:p>
            <a:pPr marL="114300" indent="0">
              <a:lnSpc>
                <a:spcPct val="100000"/>
              </a:lnSpc>
              <a:buNone/>
            </a:pPr>
            <a:endParaRPr lang="en-US" sz="22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r>
              <a:rPr lang="en-US" sz="2200" dirty="0">
                <a:solidFill>
                  <a:schemeClr val="tx1"/>
                </a:solidFill>
                <a:latin typeface="Calibri" panose="020F0502020204030204" pitchFamily="34" charset="0"/>
                <a:cs typeface="Calibri" panose="020F0502020204030204" pitchFamily="34" charset="0"/>
              </a:rPr>
              <a:t>1. Line spacing determines the amount of spacing above or below a paragraph. </a:t>
            </a:r>
          </a:p>
          <a:p>
            <a:pPr marL="114300" indent="0">
              <a:lnSpc>
                <a:spcPct val="100000"/>
              </a:lnSpc>
              <a:buNone/>
            </a:pPr>
            <a:r>
              <a:rPr lang="en-US" sz="2200" dirty="0">
                <a:solidFill>
                  <a:schemeClr val="tx1"/>
                </a:solidFill>
                <a:latin typeface="Calibri" panose="020F0502020204030204" pitchFamily="34" charset="0"/>
                <a:cs typeface="Calibri" panose="020F0502020204030204" pitchFamily="34" charset="0"/>
              </a:rPr>
              <a:t>2. Backspace key is used to move the cursor at certain spaces in a </a:t>
            </a:r>
          </a:p>
          <a:p>
            <a:pPr marL="114300" indent="0">
              <a:lnSpc>
                <a:spcPct val="100000"/>
              </a:lnSpc>
              <a:buNone/>
            </a:pPr>
            <a:r>
              <a:rPr lang="en-US" sz="2200" dirty="0">
                <a:solidFill>
                  <a:schemeClr val="tx1"/>
                </a:solidFill>
                <a:latin typeface="Calibri" panose="020F0502020204030204" pitchFamily="34" charset="0"/>
                <a:cs typeface="Calibri" panose="020F0502020204030204" pitchFamily="34" charset="0"/>
              </a:rPr>
              <a:t>document. </a:t>
            </a: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r>
              <a:rPr lang="en-US" sz="2200" dirty="0">
                <a:solidFill>
                  <a:schemeClr val="tx1"/>
                </a:solidFill>
                <a:latin typeface="Calibri" panose="020F0502020204030204" pitchFamily="34" charset="0"/>
                <a:cs typeface="Calibri" panose="020F0502020204030204" pitchFamily="34" charset="0"/>
              </a:rPr>
              <a:t>3. Portrait is the default paper orientation in Word 2016. </a:t>
            </a:r>
          </a:p>
          <a:p>
            <a:pPr marL="114300" indent="0">
              <a:lnSpc>
                <a:spcPct val="100000"/>
              </a:lnSpc>
              <a:buNone/>
            </a:pPr>
            <a:r>
              <a:rPr lang="en-US" sz="2200" dirty="0">
                <a:solidFill>
                  <a:schemeClr val="tx1"/>
                </a:solidFill>
                <a:latin typeface="Calibri" panose="020F0502020204030204" pitchFamily="34" charset="0"/>
                <a:cs typeface="Calibri" panose="020F0502020204030204" pitchFamily="34" charset="0"/>
              </a:rPr>
              <a:t>4. The paragraph tool is used to apply text formatting and some basic graphics formatting.</a:t>
            </a:r>
          </a:p>
          <a:p>
            <a:pPr marL="114300" indent="0">
              <a:lnSpc>
                <a:spcPct val="100000"/>
              </a:lnSpc>
              <a:buNone/>
            </a:pPr>
            <a:r>
              <a:rPr lang="en-US" sz="2200" dirty="0">
                <a:solidFill>
                  <a:schemeClr val="tx1"/>
                </a:solidFill>
                <a:latin typeface="Calibri" panose="020F0502020204030204" pitchFamily="34" charset="0"/>
                <a:cs typeface="Calibri" panose="020F0502020204030204" pitchFamily="34" charset="0"/>
              </a:rPr>
              <a:t>5. Page orientation is the property to set the printing direction of the text on paper.</a:t>
            </a:r>
          </a:p>
          <a:p>
            <a:pPr marL="114300" indent="0">
              <a:lnSpc>
                <a:spcPct val="100000"/>
              </a:lnSpc>
              <a:buNone/>
            </a:pPr>
            <a:r>
              <a:rPr lang="en-US" sz="2200" dirty="0">
                <a:solidFill>
                  <a:schemeClr val="tx1"/>
                </a:solidFill>
                <a:latin typeface="Calibri" panose="020F0502020204030204" pitchFamily="34" charset="0"/>
                <a:cs typeface="Calibri" panose="020F0502020204030204" pitchFamily="34" charset="0"/>
              </a:rPr>
              <a:t>6. In landscape orientation the document is printed length wise.</a:t>
            </a:r>
          </a:p>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
        <p:nvSpPr>
          <p:cNvPr id="2" name="TextBox 1">
            <a:extLst>
              <a:ext uri="{FF2B5EF4-FFF2-40B4-BE49-F238E27FC236}">
                <a16:creationId xmlns:a16="http://schemas.microsoft.com/office/drawing/2014/main" id="{B4C54517-C94A-47E5-B244-F83A539F1EC3}"/>
              </a:ext>
            </a:extLst>
          </p:cNvPr>
          <p:cNvSpPr txBox="1"/>
          <p:nvPr/>
        </p:nvSpPr>
        <p:spPr>
          <a:xfrm>
            <a:off x="6489827" y="982759"/>
            <a:ext cx="914400" cy="307777"/>
          </a:xfrm>
          <a:prstGeom prst="rect">
            <a:avLst/>
          </a:prstGeom>
          <a:noFill/>
        </p:spPr>
        <p:txBody>
          <a:bodyPr wrap="square" rtlCol="0">
            <a:spAutoFit/>
          </a:bodyPr>
          <a:lstStyle/>
          <a:p>
            <a:r>
              <a:rPr lang="en-IN" b="1" dirty="0">
                <a:solidFill>
                  <a:srgbClr val="FF0000"/>
                </a:solidFill>
              </a:rPr>
              <a:t>FALSE</a:t>
            </a:r>
          </a:p>
        </p:txBody>
      </p:sp>
      <p:sp>
        <p:nvSpPr>
          <p:cNvPr id="5" name="TextBox 4">
            <a:extLst>
              <a:ext uri="{FF2B5EF4-FFF2-40B4-BE49-F238E27FC236}">
                <a16:creationId xmlns:a16="http://schemas.microsoft.com/office/drawing/2014/main" id="{EAE0FB46-B2FB-4E54-83B3-9A9CCA8EA4A6}"/>
              </a:ext>
            </a:extLst>
          </p:cNvPr>
          <p:cNvSpPr txBox="1"/>
          <p:nvPr/>
        </p:nvSpPr>
        <p:spPr>
          <a:xfrm>
            <a:off x="4841783" y="1749016"/>
            <a:ext cx="914400" cy="307777"/>
          </a:xfrm>
          <a:prstGeom prst="rect">
            <a:avLst/>
          </a:prstGeom>
          <a:noFill/>
        </p:spPr>
        <p:txBody>
          <a:bodyPr wrap="square" rtlCol="0">
            <a:spAutoFit/>
          </a:bodyPr>
          <a:lstStyle/>
          <a:p>
            <a:r>
              <a:rPr lang="en-IN" b="1" dirty="0">
                <a:solidFill>
                  <a:srgbClr val="FF0000"/>
                </a:solidFill>
              </a:rPr>
              <a:t>FALSE</a:t>
            </a:r>
          </a:p>
        </p:txBody>
      </p:sp>
      <p:sp>
        <p:nvSpPr>
          <p:cNvPr id="6" name="TextBox 5">
            <a:extLst>
              <a:ext uri="{FF2B5EF4-FFF2-40B4-BE49-F238E27FC236}">
                <a16:creationId xmlns:a16="http://schemas.microsoft.com/office/drawing/2014/main" id="{E139CF63-FFC0-4BCF-82B1-BF7065191DE3}"/>
              </a:ext>
            </a:extLst>
          </p:cNvPr>
          <p:cNvSpPr txBox="1"/>
          <p:nvPr/>
        </p:nvSpPr>
        <p:spPr>
          <a:xfrm>
            <a:off x="6605441" y="2101226"/>
            <a:ext cx="914400" cy="307777"/>
          </a:xfrm>
          <a:prstGeom prst="rect">
            <a:avLst/>
          </a:prstGeom>
          <a:noFill/>
        </p:spPr>
        <p:txBody>
          <a:bodyPr wrap="square" rtlCol="0">
            <a:spAutoFit/>
          </a:bodyPr>
          <a:lstStyle/>
          <a:p>
            <a:r>
              <a:rPr lang="en-IN" b="1" dirty="0">
                <a:solidFill>
                  <a:srgbClr val="FF0000"/>
                </a:solidFill>
              </a:rPr>
              <a:t>TRUE</a:t>
            </a:r>
          </a:p>
        </p:txBody>
      </p:sp>
      <p:sp>
        <p:nvSpPr>
          <p:cNvPr id="7" name="TextBox 6">
            <a:extLst>
              <a:ext uri="{FF2B5EF4-FFF2-40B4-BE49-F238E27FC236}">
                <a16:creationId xmlns:a16="http://schemas.microsoft.com/office/drawing/2014/main" id="{F0853A4F-4A58-4145-BA3C-2881B1E3C5DD}"/>
              </a:ext>
            </a:extLst>
          </p:cNvPr>
          <p:cNvSpPr txBox="1"/>
          <p:nvPr/>
        </p:nvSpPr>
        <p:spPr>
          <a:xfrm>
            <a:off x="2725901" y="2777015"/>
            <a:ext cx="914400" cy="307777"/>
          </a:xfrm>
          <a:prstGeom prst="rect">
            <a:avLst/>
          </a:prstGeom>
          <a:noFill/>
        </p:spPr>
        <p:txBody>
          <a:bodyPr wrap="square" rtlCol="0">
            <a:spAutoFit/>
          </a:bodyPr>
          <a:lstStyle/>
          <a:p>
            <a:r>
              <a:rPr lang="en-IN" b="1" dirty="0">
                <a:solidFill>
                  <a:srgbClr val="FF0000"/>
                </a:solidFill>
              </a:rPr>
              <a:t>FALSE</a:t>
            </a:r>
          </a:p>
        </p:txBody>
      </p:sp>
      <p:sp>
        <p:nvSpPr>
          <p:cNvPr id="8" name="TextBox 7">
            <a:extLst>
              <a:ext uri="{FF2B5EF4-FFF2-40B4-BE49-F238E27FC236}">
                <a16:creationId xmlns:a16="http://schemas.microsoft.com/office/drawing/2014/main" id="{D29B0AFF-C3F1-4752-8E0F-F54FE2C0DBBB}"/>
              </a:ext>
            </a:extLst>
          </p:cNvPr>
          <p:cNvSpPr txBox="1"/>
          <p:nvPr/>
        </p:nvSpPr>
        <p:spPr>
          <a:xfrm>
            <a:off x="2662956" y="3437368"/>
            <a:ext cx="914400" cy="307777"/>
          </a:xfrm>
          <a:prstGeom prst="rect">
            <a:avLst/>
          </a:prstGeom>
          <a:noFill/>
        </p:spPr>
        <p:txBody>
          <a:bodyPr wrap="square" rtlCol="0">
            <a:spAutoFit/>
          </a:bodyPr>
          <a:lstStyle/>
          <a:p>
            <a:r>
              <a:rPr lang="en-IN" b="1" dirty="0">
                <a:solidFill>
                  <a:srgbClr val="FF0000"/>
                </a:solidFill>
              </a:rPr>
              <a:t>TRUE</a:t>
            </a:r>
          </a:p>
        </p:txBody>
      </p:sp>
      <p:sp>
        <p:nvSpPr>
          <p:cNvPr id="9" name="TextBox 8">
            <a:extLst>
              <a:ext uri="{FF2B5EF4-FFF2-40B4-BE49-F238E27FC236}">
                <a16:creationId xmlns:a16="http://schemas.microsoft.com/office/drawing/2014/main" id="{D940B5E4-8398-4B6B-AC90-4B4F0095E785}"/>
              </a:ext>
            </a:extLst>
          </p:cNvPr>
          <p:cNvSpPr txBox="1"/>
          <p:nvPr/>
        </p:nvSpPr>
        <p:spPr>
          <a:xfrm>
            <a:off x="7461356" y="3745145"/>
            <a:ext cx="914400" cy="307777"/>
          </a:xfrm>
          <a:prstGeom prst="rect">
            <a:avLst/>
          </a:prstGeom>
          <a:noFill/>
        </p:spPr>
        <p:txBody>
          <a:bodyPr wrap="square" rtlCol="0">
            <a:spAutoFit/>
          </a:bodyPr>
          <a:lstStyle/>
          <a:p>
            <a:r>
              <a:rPr lang="en-IN" b="1" dirty="0">
                <a:solidFill>
                  <a:srgbClr val="FF0000"/>
                </a:solidFill>
              </a:rPr>
              <a:t>FALSE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sz="2400" b="1" dirty="0">
                <a:solidFill>
                  <a:schemeClr val="tx1"/>
                </a:solidFill>
                <a:latin typeface="Calibri" panose="020F0502020204030204" pitchFamily="34" charset="0"/>
                <a:cs typeface="Calibri" panose="020F0502020204030204" pitchFamily="34" charset="0"/>
              </a:rPr>
              <a:t>ONE WORD ANSWER-</a:t>
            </a:r>
          </a:p>
          <a:p>
            <a:pPr marL="571500" indent="-457200">
              <a:lnSpc>
                <a:spcPct val="150000"/>
              </a:lnSpc>
              <a:buAutoNum type="arabicPeriod"/>
            </a:pPr>
            <a:r>
              <a:rPr lang="en-IN" sz="2400" dirty="0">
                <a:solidFill>
                  <a:schemeClr val="tx1"/>
                </a:solidFill>
                <a:latin typeface="Calibri" panose="020F0502020204030204" pitchFamily="34" charset="0"/>
                <a:cs typeface="Calibri" panose="020F0502020204030204" pitchFamily="34" charset="0"/>
              </a:rPr>
              <a:t>Which option is used to place some information on the top and bottom of every page?</a:t>
            </a:r>
          </a:p>
          <a:p>
            <a:pPr marL="114300" indent="0">
              <a:lnSpc>
                <a:spcPct val="150000"/>
              </a:lnSpc>
              <a:buNone/>
            </a:pPr>
            <a:r>
              <a:rPr lang="en-IN" sz="2400" dirty="0">
                <a:solidFill>
                  <a:schemeClr val="tx1"/>
                </a:solidFill>
                <a:latin typeface="Calibri" panose="020F0502020204030204" pitchFamily="34" charset="0"/>
                <a:cs typeface="Calibri" panose="020F0502020204030204" pitchFamily="34" charset="0"/>
              </a:rPr>
              <a:t>2. In WORD 2013, we can set the tab position from which tab?</a:t>
            </a:r>
          </a:p>
          <a:p>
            <a:pPr marL="114300" indent="0">
              <a:buNone/>
            </a:pPr>
            <a:endParaRPr lang="en-IN" sz="2400" dirty="0">
              <a:solidFill>
                <a:schemeClr val="tx1"/>
              </a:solidFill>
              <a:latin typeface="Calibri" panose="020F0502020204030204" pitchFamily="34" charset="0"/>
              <a:cs typeface="Calibri" panose="020F0502020204030204" pitchFamily="34" charset="0"/>
            </a:endParaRPr>
          </a:p>
          <a:p>
            <a:pPr marL="114300" indent="0">
              <a:buNone/>
            </a:pPr>
            <a:r>
              <a:rPr lang="en-IN" sz="2400" dirty="0">
                <a:solidFill>
                  <a:schemeClr val="tx1"/>
                </a:solidFill>
                <a:latin typeface="Calibri" panose="020F0502020204030204" pitchFamily="34" charset="0"/>
                <a:cs typeface="Calibri" panose="020F0502020204030204" pitchFamily="34" charset="0"/>
              </a:rPr>
              <a:t>3. Which option prints the entire document?</a:t>
            </a:r>
          </a:p>
          <a:p>
            <a:pPr marL="114300" indent="0">
              <a:buNone/>
            </a:pPr>
            <a:r>
              <a:rPr lang="en-IN" sz="2400" dirty="0">
                <a:solidFill>
                  <a:schemeClr val="tx1"/>
                </a:solidFill>
                <a:latin typeface="Calibri" panose="020F0502020204030204" pitchFamily="34" charset="0"/>
                <a:cs typeface="Calibri" panose="020F0502020204030204" pitchFamily="34" charset="0"/>
              </a:rPr>
              <a:t>4. Which option prints only the selected page from a document?</a:t>
            </a:r>
          </a:p>
          <a:p>
            <a:pPr marL="114300" indent="0">
              <a:buNone/>
            </a:pPr>
            <a:endParaRPr lang="en-IN" sz="2400" dirty="0">
              <a:solidFill>
                <a:schemeClr val="tx1"/>
              </a:solidFill>
              <a:latin typeface="Calibri" panose="020F0502020204030204" pitchFamily="34" charset="0"/>
              <a:cs typeface="Calibri" panose="020F0502020204030204" pitchFamily="34" charset="0"/>
            </a:endParaRPr>
          </a:p>
          <a:p>
            <a:pPr marL="114300" indent="0">
              <a:buNone/>
            </a:pPr>
            <a:r>
              <a:rPr lang="en-IN" sz="2400" dirty="0">
                <a:solidFill>
                  <a:schemeClr val="tx1"/>
                </a:solidFill>
                <a:latin typeface="Calibri" panose="020F0502020204030204" pitchFamily="34" charset="0"/>
                <a:cs typeface="Calibri" panose="020F0502020204030204" pitchFamily="34" charset="0"/>
              </a:rPr>
              <a:t>5. Which option prints the specified range of pages in a document?</a:t>
            </a:r>
          </a:p>
          <a:p>
            <a:pPr marL="114300" indent="0">
              <a:buNone/>
            </a:pPr>
            <a:endParaRPr lang="en-IN" sz="2400" dirty="0">
              <a:solidFill>
                <a:schemeClr val="tx1"/>
              </a:solidFill>
              <a:latin typeface="Calibri" panose="020F0502020204030204" pitchFamily="34" charset="0"/>
              <a:cs typeface="Calibri" panose="020F0502020204030204" pitchFamily="34" charset="0"/>
            </a:endParaRPr>
          </a:p>
          <a:p>
            <a:pPr marL="114300" indent="0">
              <a:buNone/>
            </a:pPr>
            <a:endParaRPr lang="en-US" sz="2400" b="1" dirty="0">
              <a:solidFill>
                <a:schemeClr val="tx1"/>
              </a:solidFill>
              <a:latin typeface="Calibri" panose="020F0502020204030204" pitchFamily="34" charset="0"/>
              <a:cs typeface="Calibri" panose="020F0502020204030204" pitchFamily="34" charset="0"/>
            </a:endParaRPr>
          </a:p>
          <a:p>
            <a:pPr marL="114300" indent="0">
              <a:buNone/>
            </a:pP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50000"/>
              </a:lnSpc>
              <a:buNone/>
            </a:pPr>
            <a:r>
              <a:rPr lang="en-IN" sz="2400" dirty="0">
                <a:solidFill>
                  <a:schemeClr val="tx1"/>
                </a:solidFill>
                <a:latin typeface="Calibri" panose="020F0502020204030204" pitchFamily="34" charset="0"/>
                <a:cs typeface="Calibri" panose="020F0502020204030204" pitchFamily="34" charset="0"/>
              </a:rPr>
              <a:t>       </a:t>
            </a:r>
          </a:p>
        </p:txBody>
      </p:sp>
      <p:pic>
        <p:nvPicPr>
          <p:cNvPr id="4" name="Google Shape;62;p2"/>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2" name="TextBox 1">
            <a:extLst>
              <a:ext uri="{FF2B5EF4-FFF2-40B4-BE49-F238E27FC236}">
                <a16:creationId xmlns:a16="http://schemas.microsoft.com/office/drawing/2014/main" id="{FA8B0261-42E5-4D37-978A-66FF2C9915B2}"/>
              </a:ext>
            </a:extLst>
          </p:cNvPr>
          <p:cNvSpPr txBox="1"/>
          <p:nvPr/>
        </p:nvSpPr>
        <p:spPr>
          <a:xfrm>
            <a:off x="4221124" y="1270590"/>
            <a:ext cx="2211573" cy="307777"/>
          </a:xfrm>
          <a:prstGeom prst="rect">
            <a:avLst/>
          </a:prstGeom>
          <a:noFill/>
        </p:spPr>
        <p:txBody>
          <a:bodyPr wrap="square" rtlCol="0">
            <a:spAutoFit/>
          </a:bodyPr>
          <a:lstStyle/>
          <a:p>
            <a:r>
              <a:rPr lang="en-IN" b="1" dirty="0">
                <a:solidFill>
                  <a:srgbClr val="FF0000"/>
                </a:solidFill>
              </a:rPr>
              <a:t>HEADER AND FOOTER</a:t>
            </a:r>
          </a:p>
        </p:txBody>
      </p:sp>
      <p:sp>
        <p:nvSpPr>
          <p:cNvPr id="5" name="TextBox 4">
            <a:extLst>
              <a:ext uri="{FF2B5EF4-FFF2-40B4-BE49-F238E27FC236}">
                <a16:creationId xmlns:a16="http://schemas.microsoft.com/office/drawing/2014/main" id="{09CB35F3-EBCF-4BFF-8997-ACED6234B0F7}"/>
              </a:ext>
            </a:extLst>
          </p:cNvPr>
          <p:cNvSpPr txBox="1"/>
          <p:nvPr/>
        </p:nvSpPr>
        <p:spPr>
          <a:xfrm>
            <a:off x="6124777" y="2086664"/>
            <a:ext cx="2211573" cy="307777"/>
          </a:xfrm>
          <a:prstGeom prst="rect">
            <a:avLst/>
          </a:prstGeom>
          <a:noFill/>
        </p:spPr>
        <p:txBody>
          <a:bodyPr wrap="square" rtlCol="0">
            <a:spAutoFit/>
          </a:bodyPr>
          <a:lstStyle/>
          <a:p>
            <a:r>
              <a:rPr lang="en-IN" b="1" dirty="0">
                <a:solidFill>
                  <a:srgbClr val="FF0000"/>
                </a:solidFill>
              </a:rPr>
              <a:t>PAGE LAYOUT</a:t>
            </a:r>
          </a:p>
        </p:txBody>
      </p:sp>
      <p:sp>
        <p:nvSpPr>
          <p:cNvPr id="6" name="TextBox 5">
            <a:extLst>
              <a:ext uri="{FF2B5EF4-FFF2-40B4-BE49-F238E27FC236}">
                <a16:creationId xmlns:a16="http://schemas.microsoft.com/office/drawing/2014/main" id="{0781C0D3-61D6-45B5-A2D1-CF66C7B27792}"/>
              </a:ext>
            </a:extLst>
          </p:cNvPr>
          <p:cNvSpPr txBox="1"/>
          <p:nvPr/>
        </p:nvSpPr>
        <p:spPr>
          <a:xfrm>
            <a:off x="5699901" y="2645119"/>
            <a:ext cx="2211573" cy="307777"/>
          </a:xfrm>
          <a:prstGeom prst="rect">
            <a:avLst/>
          </a:prstGeom>
          <a:noFill/>
        </p:spPr>
        <p:txBody>
          <a:bodyPr wrap="square" rtlCol="0">
            <a:spAutoFit/>
          </a:bodyPr>
          <a:lstStyle/>
          <a:p>
            <a:r>
              <a:rPr lang="en-IN" b="1" dirty="0">
                <a:solidFill>
                  <a:srgbClr val="FF0000"/>
                </a:solidFill>
              </a:rPr>
              <a:t>PRINT ALL PAGES</a:t>
            </a:r>
          </a:p>
        </p:txBody>
      </p:sp>
      <p:sp>
        <p:nvSpPr>
          <p:cNvPr id="7" name="TextBox 6">
            <a:extLst>
              <a:ext uri="{FF2B5EF4-FFF2-40B4-BE49-F238E27FC236}">
                <a16:creationId xmlns:a16="http://schemas.microsoft.com/office/drawing/2014/main" id="{BBA25E42-47DE-4EF4-B3A9-8FE7CF8361FB}"/>
              </a:ext>
            </a:extLst>
          </p:cNvPr>
          <p:cNvSpPr txBox="1"/>
          <p:nvPr/>
        </p:nvSpPr>
        <p:spPr>
          <a:xfrm>
            <a:off x="4955194" y="3407745"/>
            <a:ext cx="2211573" cy="307777"/>
          </a:xfrm>
          <a:prstGeom prst="rect">
            <a:avLst/>
          </a:prstGeom>
          <a:noFill/>
        </p:spPr>
        <p:txBody>
          <a:bodyPr wrap="square" rtlCol="0">
            <a:spAutoFit/>
          </a:bodyPr>
          <a:lstStyle/>
          <a:p>
            <a:r>
              <a:rPr lang="en-IN" b="1" dirty="0">
                <a:solidFill>
                  <a:srgbClr val="FF0000"/>
                </a:solidFill>
              </a:rPr>
              <a:t>PRINT current page</a:t>
            </a:r>
          </a:p>
        </p:txBody>
      </p:sp>
      <p:sp>
        <p:nvSpPr>
          <p:cNvPr id="8" name="TextBox 7">
            <a:extLst>
              <a:ext uri="{FF2B5EF4-FFF2-40B4-BE49-F238E27FC236}">
                <a16:creationId xmlns:a16="http://schemas.microsoft.com/office/drawing/2014/main" id="{C52D1C40-C9A6-4958-AF35-62380DFC30D7}"/>
              </a:ext>
            </a:extLst>
          </p:cNvPr>
          <p:cNvSpPr txBox="1"/>
          <p:nvPr/>
        </p:nvSpPr>
        <p:spPr>
          <a:xfrm>
            <a:off x="3650510" y="4275622"/>
            <a:ext cx="2211573" cy="307777"/>
          </a:xfrm>
          <a:prstGeom prst="rect">
            <a:avLst/>
          </a:prstGeom>
          <a:noFill/>
        </p:spPr>
        <p:txBody>
          <a:bodyPr wrap="square" rtlCol="0">
            <a:spAutoFit/>
          </a:bodyPr>
          <a:lstStyle/>
          <a:p>
            <a:r>
              <a:rPr lang="en-IN" b="1" dirty="0">
                <a:solidFill>
                  <a:srgbClr val="FF0000"/>
                </a:solidFill>
              </a:rPr>
              <a:t>CUSTOM PRINT</a:t>
            </a:r>
          </a:p>
        </p:txBody>
      </p:sp>
    </p:spTree>
    <p:extLst>
      <p:ext uri="{BB962C8B-B14F-4D97-AF65-F5344CB8AC3E}">
        <p14:creationId xmlns:p14="http://schemas.microsoft.com/office/powerpoint/2010/main" val="3828208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endParaRPr lang="en-US" sz="2400" dirty="0">
              <a:solidFill>
                <a:schemeClr val="tx1"/>
              </a:solidFill>
              <a:latin typeface="Calibri" panose="020F0502020204030204" pitchFamily="34" charset="0"/>
              <a:cs typeface="Calibri" panose="020F0502020204030204" pitchFamily="34" charset="0"/>
            </a:endParaRPr>
          </a:p>
          <a:p>
            <a:pPr marL="114300" indent="0">
              <a:buNone/>
            </a:pPr>
            <a:r>
              <a:rPr lang="en-IN" sz="2400" dirty="0">
                <a:solidFill>
                  <a:schemeClr val="tx1"/>
                </a:solidFill>
                <a:latin typeface="Calibri" panose="020F0502020204030204" pitchFamily="34" charset="0"/>
                <a:cs typeface="Calibri" panose="020F0502020204030204" pitchFamily="34" charset="0"/>
              </a:rPr>
              <a:t>6. Which button will highlight the next occurrence of the text that it searches?</a:t>
            </a:r>
          </a:p>
          <a:p>
            <a:pPr marL="114300" indent="0">
              <a:buNone/>
            </a:pPr>
            <a:r>
              <a:rPr lang="en-IN" sz="2400" dirty="0">
                <a:solidFill>
                  <a:schemeClr val="tx1"/>
                </a:solidFill>
                <a:latin typeface="Calibri" panose="020F0502020204030204" pitchFamily="34" charset="0"/>
                <a:cs typeface="Calibri" panose="020F0502020204030204" pitchFamily="34" charset="0"/>
              </a:rPr>
              <a:t>7. To set a paper size, we have to click on size button in which group?</a:t>
            </a:r>
          </a:p>
        </p:txBody>
      </p:sp>
      <p:pic>
        <p:nvPicPr>
          <p:cNvPr id="4" name="Google Shape;62;p2"/>
          <p:cNvPicPr preferRelativeResize="0"/>
          <p:nvPr/>
        </p:nvPicPr>
        <p:blipFill rotWithShape="1">
          <a:blip r:embed="rId2">
            <a:alphaModFix/>
          </a:blip>
          <a:srcRect/>
          <a:stretch/>
        </p:blipFill>
        <p:spPr>
          <a:xfrm>
            <a:off x="7911474" y="1"/>
            <a:ext cx="1232526" cy="542260"/>
          </a:xfrm>
          <a:prstGeom prst="rect">
            <a:avLst/>
          </a:prstGeom>
          <a:noFill/>
          <a:ln>
            <a:noFill/>
          </a:ln>
        </p:spPr>
      </p:pic>
      <p:sp>
        <p:nvSpPr>
          <p:cNvPr id="5" name="TextBox 4">
            <a:extLst>
              <a:ext uri="{FF2B5EF4-FFF2-40B4-BE49-F238E27FC236}">
                <a16:creationId xmlns:a16="http://schemas.microsoft.com/office/drawing/2014/main" id="{B407115B-E07B-400A-98C4-DAFD9E845580}"/>
              </a:ext>
            </a:extLst>
          </p:cNvPr>
          <p:cNvSpPr txBox="1"/>
          <p:nvPr/>
        </p:nvSpPr>
        <p:spPr>
          <a:xfrm>
            <a:off x="2083980" y="983511"/>
            <a:ext cx="2211573" cy="307777"/>
          </a:xfrm>
          <a:prstGeom prst="rect">
            <a:avLst/>
          </a:prstGeom>
          <a:noFill/>
        </p:spPr>
        <p:txBody>
          <a:bodyPr wrap="square" rtlCol="0">
            <a:spAutoFit/>
          </a:bodyPr>
          <a:lstStyle/>
          <a:p>
            <a:r>
              <a:rPr lang="en-IN" b="1" dirty="0">
                <a:solidFill>
                  <a:srgbClr val="FF0000"/>
                </a:solidFill>
              </a:rPr>
              <a:t>FIND NEXT</a:t>
            </a:r>
          </a:p>
        </p:txBody>
      </p:sp>
      <p:sp>
        <p:nvSpPr>
          <p:cNvPr id="6" name="TextBox 5">
            <a:extLst>
              <a:ext uri="{FF2B5EF4-FFF2-40B4-BE49-F238E27FC236}">
                <a16:creationId xmlns:a16="http://schemas.microsoft.com/office/drawing/2014/main" id="{D8E7C9E2-058B-4FD8-B8C3-DC9FFC685131}"/>
              </a:ext>
            </a:extLst>
          </p:cNvPr>
          <p:cNvSpPr txBox="1"/>
          <p:nvPr/>
        </p:nvSpPr>
        <p:spPr>
          <a:xfrm>
            <a:off x="4572000" y="1834115"/>
            <a:ext cx="2211573" cy="307777"/>
          </a:xfrm>
          <a:prstGeom prst="rect">
            <a:avLst/>
          </a:prstGeom>
          <a:noFill/>
        </p:spPr>
        <p:txBody>
          <a:bodyPr wrap="square" rtlCol="0">
            <a:spAutoFit/>
          </a:bodyPr>
          <a:lstStyle/>
          <a:p>
            <a:r>
              <a:rPr lang="en-IN" b="1" dirty="0">
                <a:solidFill>
                  <a:srgbClr val="FF0000"/>
                </a:solidFill>
              </a:rPr>
              <a:t>PAGE SETUP</a:t>
            </a:r>
          </a:p>
        </p:txBody>
      </p:sp>
    </p:spTree>
    <p:extLst>
      <p:ext uri="{BB962C8B-B14F-4D97-AF65-F5344CB8AC3E}">
        <p14:creationId xmlns:p14="http://schemas.microsoft.com/office/powerpoint/2010/main" val="408889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823042" y="-20888"/>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r>
              <a:rPr lang="en-US" sz="2000" b="1" dirty="0">
                <a:latin typeface="Calibri" pitchFamily="34" charset="0"/>
                <a:cs typeface="Calibri" pitchFamily="34" charset="0"/>
              </a:rPr>
              <a:t>Students will be able to revise </a:t>
            </a:r>
            <a:r>
              <a:rPr lang="en-US" sz="2000" b="1">
                <a:latin typeface="Calibri" pitchFamily="34" charset="0"/>
                <a:cs typeface="Calibri" pitchFamily="34" charset="0"/>
              </a:rPr>
              <a:t>the chapter.</a:t>
            </a: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lvl="0">
              <a:buSzPts val="1400"/>
            </a:pPr>
            <a:endParaRPr sz="24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TotalTime>
  <Words>281</Words>
  <Application>Microsoft Office PowerPoint</Application>
  <PresentationFormat>On-screen Show (16:9)</PresentationFormat>
  <Paragraphs>53</Paragraphs>
  <Slides>7</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7</cp:revision>
  <dcterms:modified xsi:type="dcterms:W3CDTF">2022-01-12T06:13:46Z</dcterms:modified>
</cp:coreProperties>
</file>