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3" r:id="rId6"/>
    <p:sldId id="260" r:id="rId7"/>
    <p:sldId id="264" r:id="rId8"/>
    <p:sldId id="265" r:id="rId9"/>
    <p:sldId id="266" r:id="rId10"/>
    <p:sldId id="261" r:id="rId11"/>
    <p:sldId id="262"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SESSION : 9</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alibri" pitchFamily="34" charset="0"/>
                <a:cs typeface="Calibri" pitchFamily="34" charset="0"/>
                <a:sym typeface="Arial"/>
              </a:rPr>
              <a:t>CHAPTER NUMBER:4</a:t>
            </a:r>
          </a:p>
          <a:p>
            <a:pPr fontAlgn="ctr"/>
            <a:r>
              <a:rPr lang="en-US" sz="1600" b="1" dirty="0">
                <a:latin typeface="Calibri" pitchFamily="34" charset="0"/>
                <a:cs typeface="Calibri" pitchFamily="34" charset="0"/>
              </a:rPr>
              <a:t>CHAPTER NAME :MORE ON MICROSOFT WORD 2016</a:t>
            </a:r>
          </a:p>
          <a:p>
            <a:r>
              <a:rPr lang="en-US" sz="1600" b="1" dirty="0">
                <a:latin typeface="Calibri" pitchFamily="34" charset="0"/>
                <a:cs typeface="Calibri" pitchFamily="34" charset="0"/>
              </a:rPr>
              <a:t>SUBTOPIC : REVISION</a:t>
            </a:r>
          </a:p>
          <a:p>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a:latin typeface="Calibri" pitchFamily="34" charset="0"/>
                <a:cs typeface="Calibri" pitchFamily="34" charset="0"/>
              </a:rPr>
              <a:t>Students will be able to revise </a:t>
            </a:r>
            <a:r>
              <a:rPr lang="en-US" sz="2000" b="1">
                <a:latin typeface="Calibri" pitchFamily="34" charset="0"/>
                <a:cs typeface="Calibri" pitchFamily="34" charset="0"/>
              </a:rPr>
              <a:t>the chapter.</a:t>
            </a: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a:latin typeface="Calibri" pitchFamily="34" charset="0"/>
                <a:cs typeface="Calibri" pitchFamily="34" charset="0"/>
              </a:rPr>
              <a:t>To enable students to revise about  MS Word.</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50000"/>
              </a:lnSpc>
              <a:buNone/>
            </a:pPr>
            <a:r>
              <a:rPr lang="en-US" sz="2800" b="1" dirty="0" err="1">
                <a:solidFill>
                  <a:srgbClr val="FF0000"/>
                </a:solidFill>
                <a:latin typeface="Calibri" panose="020F0502020204030204" pitchFamily="34" charset="0"/>
                <a:cs typeface="Calibri" panose="020F0502020204030204" pitchFamily="34" charset="0"/>
              </a:rPr>
              <a:t>A.Fill</a:t>
            </a:r>
            <a:r>
              <a:rPr lang="en-US" sz="2800" b="1" dirty="0">
                <a:solidFill>
                  <a:srgbClr val="FF0000"/>
                </a:solidFill>
                <a:latin typeface="Calibri" panose="020F0502020204030204" pitchFamily="34" charset="0"/>
                <a:cs typeface="Calibri" panose="020F0502020204030204" pitchFamily="34" charset="0"/>
              </a:rPr>
              <a:t> in the blanks </a:t>
            </a:r>
            <a:endParaRPr lang="en-IN" sz="2800" dirty="0">
              <a:solidFill>
                <a:srgbClr val="FF0000"/>
              </a:solidFill>
              <a:latin typeface="Calibri" panose="020F0502020204030204" pitchFamily="34" charset="0"/>
              <a:cs typeface="Calibri" panose="020F0502020204030204" pitchFamily="34" charset="0"/>
            </a:endParaRPr>
          </a:p>
          <a:p>
            <a:pPr marL="114300" indent="0">
              <a:lnSpc>
                <a:spcPct val="100000"/>
              </a:lnSpc>
              <a:buNone/>
            </a:pPr>
            <a:r>
              <a:rPr lang="en-US" sz="3200" dirty="0">
                <a:solidFill>
                  <a:schemeClr val="tx1"/>
                </a:solidFill>
                <a:latin typeface="Calibri" panose="020F0502020204030204" pitchFamily="34" charset="0"/>
                <a:cs typeface="Calibri" panose="020F0502020204030204" pitchFamily="34" charset="0"/>
              </a:rPr>
              <a:t>1. The default tab stops are set at every ____inch. </a:t>
            </a:r>
            <a:endParaRPr lang="en-IN" sz="32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3200" dirty="0">
                <a:solidFill>
                  <a:schemeClr val="tx1"/>
                </a:solidFill>
                <a:latin typeface="Calibri" panose="020F0502020204030204" pitchFamily="34" charset="0"/>
                <a:cs typeface="Calibri" panose="020F0502020204030204" pitchFamily="34" charset="0"/>
              </a:rPr>
              <a:t>2. The ___________option splits the document in two more columns.</a:t>
            </a:r>
            <a:endParaRPr lang="en-IN" sz="32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3200" dirty="0">
                <a:solidFill>
                  <a:schemeClr val="tx1"/>
                </a:solidFill>
                <a:latin typeface="Calibri" panose="020F0502020204030204" pitchFamily="34" charset="0"/>
                <a:cs typeface="Calibri" panose="020F0502020204030204" pitchFamily="34" charset="0"/>
              </a:rPr>
              <a:t>3. The default margins are set at ___from all sides of the page.</a:t>
            </a:r>
            <a:endParaRPr lang="en-IN" sz="32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3200" dirty="0">
                <a:solidFill>
                  <a:schemeClr val="tx1"/>
                </a:solidFill>
                <a:latin typeface="Calibri" panose="020F0502020204030204" pitchFamily="34" charset="0"/>
                <a:cs typeface="Calibri" panose="020F0502020204030204" pitchFamily="34" charset="0"/>
              </a:rPr>
              <a:t>4.Line spacing is the ___________distance between successive lines </a:t>
            </a:r>
          </a:p>
          <a:p>
            <a:pPr marL="114300" indent="0">
              <a:lnSpc>
                <a:spcPct val="100000"/>
              </a:lnSpc>
              <a:buNone/>
            </a:pPr>
            <a:r>
              <a:rPr lang="en-US" sz="3200" dirty="0">
                <a:solidFill>
                  <a:schemeClr val="tx1"/>
                </a:solidFill>
                <a:latin typeface="Calibri" panose="020F0502020204030204" pitchFamily="34" charset="0"/>
                <a:cs typeface="Calibri" panose="020F0502020204030204" pitchFamily="34" charset="0"/>
              </a:rPr>
              <a:t>5. The Column breaks option is present on the ________tab. </a:t>
            </a:r>
            <a:endParaRPr lang="en-IN" sz="3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3481330"/>
          </a:xfrm>
        </p:spPr>
        <p:txBody>
          <a:bodyPr/>
          <a:lstStyle/>
          <a:p>
            <a:pPr marL="114300" indent="0">
              <a:lnSpc>
                <a:spcPct val="100000"/>
              </a:lnSpc>
              <a:buNone/>
            </a:pPr>
            <a:endParaRPr lang="en-US"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2400" dirty="0">
                <a:solidFill>
                  <a:schemeClr val="tx1"/>
                </a:solidFill>
                <a:latin typeface="Calibri" panose="020F0502020204030204" pitchFamily="34" charset="0"/>
                <a:cs typeface="Calibri" panose="020F0502020204030204" pitchFamily="34" charset="0"/>
              </a:rPr>
              <a:t>6._________ determines the amount of spacing above or below a paragraph. </a:t>
            </a:r>
          </a:p>
          <a:p>
            <a:pPr marL="114300" indent="0">
              <a:lnSpc>
                <a:spcPct val="100000"/>
              </a:lnSpc>
              <a:buNone/>
            </a:pPr>
            <a:r>
              <a:rPr lang="en-US" sz="2400" dirty="0">
                <a:solidFill>
                  <a:schemeClr val="tx1"/>
                </a:solidFill>
                <a:latin typeface="Calibri" panose="020F0502020204030204" pitchFamily="34" charset="0"/>
                <a:cs typeface="Calibri" panose="020F0502020204030204" pitchFamily="34" charset="0"/>
              </a:rPr>
              <a:t>7._____ key is used to move the cursor at certain spaces in a document. </a:t>
            </a: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r>
              <a:rPr lang="en-US" sz="2400" dirty="0">
                <a:solidFill>
                  <a:schemeClr val="tx1"/>
                </a:solidFill>
                <a:latin typeface="Calibri" panose="020F0502020204030204" pitchFamily="34" charset="0"/>
                <a:cs typeface="Calibri" panose="020F0502020204030204" pitchFamily="34" charset="0"/>
              </a:rPr>
              <a:t>8._______ is the default paper orientation in Word 2016. </a:t>
            </a:r>
            <a:endParaRPr lang="en-IN"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4614530"/>
          </a:xfrm>
        </p:spPr>
        <p:txBody>
          <a:bodyPr/>
          <a:lstStyle/>
          <a:p>
            <a:pPr marL="114300" indent="0">
              <a:lnSpc>
                <a:spcPct val="100000"/>
              </a:lnSpc>
              <a:buNone/>
            </a:pPr>
            <a:r>
              <a:rPr lang="en-US" sz="2400" b="1" dirty="0">
                <a:solidFill>
                  <a:srgbClr val="FF0000"/>
                </a:solidFill>
                <a:latin typeface="Calibri" panose="020F0502020204030204" pitchFamily="34" charset="0"/>
                <a:cs typeface="Calibri" panose="020F0502020204030204" pitchFamily="34" charset="0"/>
              </a:rPr>
              <a:t>Answers –</a:t>
            </a:r>
          </a:p>
          <a:p>
            <a:pPr marL="114300" indent="0">
              <a:lnSpc>
                <a:spcPct val="100000"/>
              </a:lnSpc>
              <a:buNone/>
            </a:pPr>
            <a:endParaRPr lang="en-US" sz="2400" dirty="0">
              <a:solidFill>
                <a:schemeClr val="tx1"/>
              </a:solidFill>
              <a:latin typeface="Calibri" panose="020F0502020204030204" pitchFamily="34" charset="0"/>
              <a:cs typeface="Calibri" panose="020F0502020204030204" pitchFamily="34" charset="0"/>
            </a:endParaRPr>
          </a:p>
          <a:p>
            <a:pPr marL="571500" indent="-457200">
              <a:lnSpc>
                <a:spcPct val="100000"/>
              </a:lnSpc>
              <a:buFont typeface="+mj-lt"/>
              <a:buAutoNum type="arabicPeriod"/>
            </a:pPr>
            <a:r>
              <a:rPr lang="en-US" sz="2800" dirty="0">
                <a:solidFill>
                  <a:schemeClr val="tx1"/>
                </a:solidFill>
                <a:latin typeface="Calibri" panose="020F0502020204030204" pitchFamily="34" charset="0"/>
                <a:cs typeface="Calibri" panose="020F0502020204030204" pitchFamily="34" charset="0"/>
              </a:rPr>
              <a:t>0.5 inch</a:t>
            </a:r>
          </a:p>
          <a:p>
            <a:pPr marL="571500" indent="-457200">
              <a:lnSpc>
                <a:spcPct val="100000"/>
              </a:lnSpc>
              <a:buFont typeface="+mj-lt"/>
              <a:buAutoNum type="arabicPeriod"/>
            </a:pPr>
            <a:r>
              <a:rPr lang="en-US" sz="2800" dirty="0">
                <a:solidFill>
                  <a:schemeClr val="tx1"/>
                </a:solidFill>
                <a:latin typeface="Calibri" panose="020F0502020204030204" pitchFamily="34" charset="0"/>
                <a:cs typeface="Calibri" panose="020F0502020204030204" pitchFamily="34" charset="0"/>
              </a:rPr>
              <a:t>Columns</a:t>
            </a:r>
          </a:p>
          <a:p>
            <a:pPr marL="571500" indent="-457200">
              <a:lnSpc>
                <a:spcPct val="100000"/>
              </a:lnSpc>
              <a:buFont typeface="+mj-lt"/>
              <a:buAutoNum type="arabicPeriod"/>
            </a:pPr>
            <a:r>
              <a:rPr lang="en-US" sz="2800" dirty="0">
                <a:solidFill>
                  <a:schemeClr val="tx1"/>
                </a:solidFill>
                <a:latin typeface="Calibri" panose="020F0502020204030204" pitchFamily="34" charset="0"/>
                <a:cs typeface="Calibri" panose="020F0502020204030204" pitchFamily="34" charset="0"/>
              </a:rPr>
              <a:t>1”</a:t>
            </a:r>
          </a:p>
          <a:p>
            <a:pPr marL="571500" indent="-457200">
              <a:lnSpc>
                <a:spcPct val="100000"/>
              </a:lnSpc>
              <a:buFont typeface="+mj-lt"/>
              <a:buAutoNum type="arabicPeriod"/>
            </a:pPr>
            <a:r>
              <a:rPr lang="en-US" sz="2800" dirty="0">
                <a:solidFill>
                  <a:schemeClr val="tx1"/>
                </a:solidFill>
                <a:latin typeface="Calibri" panose="020F0502020204030204" pitchFamily="34" charset="0"/>
                <a:cs typeface="Calibri" panose="020F0502020204030204" pitchFamily="34" charset="0"/>
              </a:rPr>
              <a:t>Vertical</a:t>
            </a:r>
          </a:p>
          <a:p>
            <a:pPr marL="571500" indent="-457200">
              <a:lnSpc>
                <a:spcPct val="100000"/>
              </a:lnSpc>
              <a:buFont typeface="+mj-lt"/>
              <a:buAutoNum type="arabicPeriod"/>
            </a:pPr>
            <a:r>
              <a:rPr lang="en-US" sz="2800" dirty="0">
                <a:solidFill>
                  <a:schemeClr val="tx1"/>
                </a:solidFill>
                <a:latin typeface="Calibri" panose="020F0502020204030204" pitchFamily="34" charset="0"/>
                <a:cs typeface="Calibri" panose="020F0502020204030204" pitchFamily="34" charset="0"/>
              </a:rPr>
              <a:t>Layout</a:t>
            </a:r>
          </a:p>
          <a:p>
            <a:pPr marL="571500" indent="-457200">
              <a:lnSpc>
                <a:spcPct val="100000"/>
              </a:lnSpc>
              <a:buFont typeface="+mj-lt"/>
              <a:buAutoNum type="arabicPeriod"/>
            </a:pPr>
            <a:r>
              <a:rPr lang="en-US" sz="2800" dirty="0">
                <a:solidFill>
                  <a:schemeClr val="tx1"/>
                </a:solidFill>
                <a:latin typeface="Calibri" panose="020F0502020204030204" pitchFamily="34" charset="0"/>
                <a:cs typeface="Calibri" panose="020F0502020204030204" pitchFamily="34" charset="0"/>
              </a:rPr>
              <a:t>Paragraph spacing</a:t>
            </a:r>
          </a:p>
          <a:p>
            <a:pPr marL="571500" indent="-457200">
              <a:lnSpc>
                <a:spcPct val="100000"/>
              </a:lnSpc>
              <a:buFont typeface="+mj-lt"/>
              <a:buAutoNum type="arabicPeriod"/>
            </a:pPr>
            <a:r>
              <a:rPr lang="en-US" sz="2800" dirty="0">
                <a:solidFill>
                  <a:schemeClr val="tx1"/>
                </a:solidFill>
                <a:latin typeface="Calibri" panose="020F0502020204030204" pitchFamily="34" charset="0"/>
                <a:cs typeface="Calibri" panose="020F0502020204030204" pitchFamily="34" charset="0"/>
              </a:rPr>
              <a:t>Tab</a:t>
            </a:r>
          </a:p>
          <a:p>
            <a:pPr marL="571500" indent="-457200">
              <a:lnSpc>
                <a:spcPct val="100000"/>
              </a:lnSpc>
              <a:buFont typeface="+mj-lt"/>
              <a:buAutoNum type="arabicPeriod"/>
            </a:pPr>
            <a:r>
              <a:rPr lang="en-US" sz="2800" dirty="0">
                <a:solidFill>
                  <a:schemeClr val="tx1"/>
                </a:solidFill>
                <a:latin typeface="Calibri" panose="020F0502020204030204" pitchFamily="34" charset="0"/>
                <a:cs typeface="Calibri" panose="020F0502020204030204" pitchFamily="34" charset="0"/>
              </a:rPr>
              <a:t>Portrait </a:t>
            </a:r>
          </a:p>
          <a:p>
            <a:pPr marL="114300" indent="0">
              <a:lnSpc>
                <a:spcPct val="100000"/>
              </a:lnSpc>
              <a:buNone/>
            </a:pPr>
            <a:endParaRPr lang="en-US"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endParaRPr lang="en-US"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endParaRPr lang="en-US"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endParaRPr lang="en-US" sz="2400" dirty="0">
              <a:solidFill>
                <a:schemeClr val="tx1"/>
              </a:solidFill>
              <a:latin typeface="Calibri" panose="020F0502020204030204" pitchFamily="34" charset="0"/>
              <a:cs typeface="Calibri" panose="020F0502020204030204" pitchFamily="34" charset="0"/>
            </a:endParaRPr>
          </a:p>
          <a:p>
            <a:pPr marL="114300" indent="0">
              <a:lnSpc>
                <a:spcPct val="100000"/>
              </a:lnSpc>
              <a:buNone/>
            </a:pPr>
            <a:endParaRPr lang="en-US"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Tree>
    <p:extLst>
      <p:ext uri="{BB962C8B-B14F-4D97-AF65-F5344CB8AC3E}">
        <p14:creationId xmlns:p14="http://schemas.microsoft.com/office/powerpoint/2010/main" val="4131475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dirty="0">
                <a:solidFill>
                  <a:schemeClr val="tx1"/>
                </a:solidFill>
                <a:latin typeface="Calibri" panose="020F0502020204030204" pitchFamily="34" charset="0"/>
                <a:cs typeface="Calibri" panose="020F0502020204030204" pitchFamily="34" charset="0"/>
              </a:rPr>
              <a:t>Multiple choice questions -</a:t>
            </a:r>
          </a:p>
          <a:p>
            <a:pPr marL="571500" indent="-457200">
              <a:lnSpc>
                <a:spcPct val="150000"/>
              </a:lnSpc>
              <a:buAutoNum type="arabicPeriod"/>
            </a:pPr>
            <a:r>
              <a:rPr lang="en-IN" sz="2400" dirty="0">
                <a:solidFill>
                  <a:schemeClr val="tx1"/>
                </a:solidFill>
                <a:latin typeface="Calibri" panose="020F0502020204030204" pitchFamily="34" charset="0"/>
                <a:cs typeface="Calibri" panose="020F0502020204030204" pitchFamily="34" charset="0"/>
              </a:rPr>
              <a:t>_______ option is used to search any particular word or phrase in a document.</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 search 		b) find			c) view</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2. In Word 2016, a file is saved with an extension _______ .</a:t>
            </a: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 .pptx 		b) .docx 		c) .xlsx</a:t>
            </a:r>
          </a:p>
          <a:p>
            <a:pPr marL="114300" indent="0">
              <a:buNone/>
            </a:pPr>
            <a:r>
              <a:rPr lang="en-IN" sz="2400" dirty="0">
                <a:solidFill>
                  <a:schemeClr val="tx1"/>
                </a:solidFill>
                <a:latin typeface="Calibri" panose="020F0502020204030204" pitchFamily="34" charset="0"/>
                <a:cs typeface="Calibri" panose="020F0502020204030204" pitchFamily="34" charset="0"/>
              </a:rPr>
              <a:t>3. The top or bottom margins of a document can be </a:t>
            </a:r>
          </a:p>
          <a:p>
            <a:pPr marL="114300" indent="0">
              <a:buNone/>
            </a:pPr>
            <a:r>
              <a:rPr lang="en-IN" sz="2400" dirty="0">
                <a:solidFill>
                  <a:schemeClr val="tx1"/>
                </a:solidFill>
                <a:latin typeface="Calibri" panose="020F0502020204030204" pitchFamily="34" charset="0"/>
                <a:cs typeface="Calibri" panose="020F0502020204030204" pitchFamily="34" charset="0"/>
              </a:rPr>
              <a:t>changed by using ________ ruler.</a:t>
            </a:r>
          </a:p>
          <a:p>
            <a:pPr marL="114300" indent="0">
              <a:buNone/>
            </a:pPr>
            <a:r>
              <a:rPr lang="en-IN" sz="2400" dirty="0">
                <a:solidFill>
                  <a:schemeClr val="tx1"/>
                </a:solidFill>
                <a:latin typeface="Calibri" panose="020F0502020204030204" pitchFamily="34" charset="0"/>
                <a:cs typeface="Calibri" panose="020F0502020204030204" pitchFamily="34" charset="0"/>
              </a:rPr>
              <a:t> a) horizontal		b) vertical 		c) both of these</a:t>
            </a:r>
          </a:p>
          <a:p>
            <a:pPr marL="114300" indent="0">
              <a:buNone/>
            </a:pPr>
            <a:endParaRPr lang="en-US" sz="2400" b="1" dirty="0">
              <a:solidFill>
                <a:schemeClr val="tx1"/>
              </a:solidFill>
              <a:latin typeface="Calibri" panose="020F0502020204030204" pitchFamily="34" charset="0"/>
              <a:cs typeface="Calibri" panose="020F0502020204030204" pitchFamily="34" charset="0"/>
            </a:endParaRPr>
          </a:p>
          <a:p>
            <a:pPr marL="114300" indent="0">
              <a:buNone/>
            </a:pPr>
            <a:endParaRPr lang="en-IN" sz="2400" dirty="0">
              <a:solidFill>
                <a:schemeClr val="tx1"/>
              </a:solidFill>
              <a:latin typeface="Calibri" panose="020F0502020204030204" pitchFamily="34" charset="0"/>
              <a:cs typeface="Calibri" panose="020F0502020204030204" pitchFamily="34" charset="0"/>
            </a:endParaRPr>
          </a:p>
          <a:p>
            <a:pPr marL="114300" indent="0">
              <a:lnSpc>
                <a:spcPct val="150000"/>
              </a:lnSpc>
              <a:buNone/>
            </a:pPr>
            <a:r>
              <a:rPr lang="en-IN" sz="2400" dirty="0">
                <a:solidFill>
                  <a:schemeClr val="tx1"/>
                </a:solidFill>
                <a:latin typeface="Calibri" panose="020F0502020204030204" pitchFamily="34" charset="0"/>
                <a:cs typeface="Calibri" panose="020F0502020204030204" pitchFamily="34" charset="0"/>
              </a:rPr>
              <a:t>       </a:t>
            </a: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spTree>
    <p:extLst>
      <p:ext uri="{BB962C8B-B14F-4D97-AF65-F5344CB8AC3E}">
        <p14:creationId xmlns:p14="http://schemas.microsoft.com/office/powerpoint/2010/main" val="3828208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endParaRPr lang="en-US" sz="2400" dirty="0">
              <a:solidFill>
                <a:schemeClr val="tx1"/>
              </a:solidFill>
              <a:latin typeface="Calibri" panose="020F0502020204030204" pitchFamily="34" charset="0"/>
              <a:cs typeface="Calibri" panose="020F0502020204030204" pitchFamily="34" charset="0"/>
            </a:endParaRPr>
          </a:p>
          <a:p>
            <a:pPr marL="114300" indent="0">
              <a:buNone/>
            </a:pPr>
            <a:r>
              <a:rPr lang="en-US" sz="2400" dirty="0">
                <a:solidFill>
                  <a:schemeClr val="tx1"/>
                </a:solidFill>
                <a:latin typeface="Calibri" panose="020F0502020204030204" pitchFamily="34" charset="0"/>
                <a:cs typeface="Calibri" panose="020F0502020204030204" pitchFamily="34" charset="0"/>
              </a:rPr>
              <a:t>4._______ feature is used to place some information on the top and bottom of every page.</a:t>
            </a:r>
          </a:p>
          <a:p>
            <a:pPr marL="114300" indent="0">
              <a:buNone/>
            </a:pPr>
            <a:r>
              <a:rPr lang="en-US" sz="2400" dirty="0">
                <a:solidFill>
                  <a:schemeClr val="tx1"/>
                </a:solidFill>
                <a:latin typeface="Calibri" panose="020F0502020204030204" pitchFamily="34" charset="0"/>
                <a:cs typeface="Calibri" panose="020F0502020204030204" pitchFamily="34" charset="0"/>
              </a:rPr>
              <a:t> a) find and replace 		b) header and footer 		c) print</a:t>
            </a:r>
          </a:p>
          <a:p>
            <a:pPr marL="114300" indent="0">
              <a:buNone/>
            </a:pPr>
            <a:r>
              <a:rPr lang="en-US" sz="2400" dirty="0">
                <a:solidFill>
                  <a:schemeClr val="tx1"/>
                </a:solidFill>
                <a:latin typeface="Calibri" panose="020F0502020204030204" pitchFamily="34" charset="0"/>
                <a:cs typeface="Calibri" panose="020F0502020204030204" pitchFamily="34" charset="0"/>
              </a:rPr>
              <a:t>5. ________ button replaces all the occurrences of the searched text with the new text.</a:t>
            </a:r>
          </a:p>
          <a:p>
            <a:pPr marL="114300" indent="0">
              <a:buNone/>
            </a:pPr>
            <a:r>
              <a:rPr lang="en-US" sz="2400" dirty="0">
                <a:solidFill>
                  <a:schemeClr val="tx1"/>
                </a:solidFill>
                <a:latin typeface="Calibri" panose="020F0502020204030204" pitchFamily="34" charset="0"/>
                <a:cs typeface="Calibri" panose="020F0502020204030204" pitchFamily="34" charset="0"/>
              </a:rPr>
              <a:t> a) Replace with 		b) Replace all 			</a:t>
            </a:r>
          </a:p>
          <a:p>
            <a:pPr marL="114300" indent="0">
              <a:buNone/>
            </a:pPr>
            <a:r>
              <a:rPr lang="en-US" sz="2400" dirty="0">
                <a:solidFill>
                  <a:schemeClr val="tx1"/>
                </a:solidFill>
                <a:latin typeface="Calibri" panose="020F0502020204030204" pitchFamily="34" charset="0"/>
                <a:cs typeface="Calibri" panose="020F0502020204030204" pitchFamily="34" charset="0"/>
              </a:rPr>
              <a:t>c) find and replace</a:t>
            </a:r>
          </a:p>
          <a:p>
            <a:pPr marL="114300" indent="0">
              <a:lnSpc>
                <a:spcPct val="100000"/>
              </a:lnSpc>
              <a:buNone/>
            </a:pPr>
            <a:r>
              <a:rPr lang="en-US" sz="2400" dirty="0">
                <a:solidFill>
                  <a:schemeClr val="tx1"/>
                </a:solidFill>
                <a:latin typeface="Calibri" panose="020F0502020204030204" pitchFamily="34" charset="0"/>
                <a:cs typeface="Calibri" panose="020F0502020204030204" pitchFamily="34" charset="0"/>
              </a:rPr>
              <a:t>6. _________ is the property to set the printing direction of the text.</a:t>
            </a:r>
          </a:p>
          <a:p>
            <a:pPr marL="114300" indent="0">
              <a:lnSpc>
                <a:spcPct val="100000"/>
              </a:lnSpc>
              <a:buNone/>
            </a:pPr>
            <a:r>
              <a:rPr lang="en-US" sz="2400" dirty="0">
                <a:solidFill>
                  <a:schemeClr val="tx1"/>
                </a:solidFill>
                <a:latin typeface="Calibri" panose="020F0502020204030204" pitchFamily="34" charset="0"/>
                <a:cs typeface="Calibri" panose="020F0502020204030204" pitchFamily="34" charset="0"/>
              </a:rPr>
              <a:t> a) page setup		b) page orientation		c) landscape</a:t>
            </a:r>
          </a:p>
        </p:txBody>
      </p:sp>
      <p:pic>
        <p:nvPicPr>
          <p:cNvPr id="4" name="Google Shape;62;p2"/>
          <p:cNvPicPr preferRelativeResize="0"/>
          <p:nvPr/>
        </p:nvPicPr>
        <p:blipFill rotWithShape="1">
          <a:blip r:embed="rId2">
            <a:alphaModFix/>
          </a:blip>
          <a:srcRect/>
          <a:stretch/>
        </p:blipFill>
        <p:spPr>
          <a:xfrm>
            <a:off x="7911474" y="1"/>
            <a:ext cx="1232526" cy="542260"/>
          </a:xfrm>
          <a:prstGeom prst="rect">
            <a:avLst/>
          </a:prstGeom>
          <a:noFill/>
          <a:ln>
            <a:noFill/>
          </a:ln>
        </p:spPr>
      </p:pic>
    </p:spTree>
    <p:extLst>
      <p:ext uri="{BB962C8B-B14F-4D97-AF65-F5344CB8AC3E}">
        <p14:creationId xmlns:p14="http://schemas.microsoft.com/office/powerpoint/2010/main" val="408889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endParaRPr lang="en-US" sz="2400" dirty="0">
              <a:solidFill>
                <a:schemeClr val="tx1"/>
              </a:solidFill>
              <a:latin typeface="Calibri" panose="020F0502020204030204" pitchFamily="34" charset="0"/>
              <a:cs typeface="Calibri" panose="020F0502020204030204" pitchFamily="34" charset="0"/>
            </a:endParaRPr>
          </a:p>
          <a:p>
            <a:pPr marL="114300" indent="0">
              <a:buNone/>
            </a:pPr>
            <a:r>
              <a:rPr lang="en-US" sz="2400" dirty="0">
                <a:solidFill>
                  <a:schemeClr val="tx1"/>
                </a:solidFill>
                <a:latin typeface="Calibri" panose="020F0502020204030204" pitchFamily="34" charset="0"/>
                <a:cs typeface="Calibri" panose="020F0502020204030204" pitchFamily="34" charset="0"/>
              </a:rPr>
              <a:t>7._______ refers to the amount of space that is left from the edges of a paper where the text actually begins to appear. </a:t>
            </a:r>
          </a:p>
          <a:p>
            <a:pPr marL="114300" indent="0">
              <a:buNone/>
            </a:pPr>
            <a:r>
              <a:rPr lang="en-US" sz="2400" dirty="0">
                <a:solidFill>
                  <a:schemeClr val="tx1"/>
                </a:solidFill>
                <a:latin typeface="Calibri" panose="020F0502020204030204" pitchFamily="34" charset="0"/>
                <a:cs typeface="Calibri" panose="020F0502020204030204" pitchFamily="34" charset="0"/>
              </a:rPr>
              <a:t> a) indentation		b) margin		c) line spacing</a:t>
            </a:r>
          </a:p>
          <a:p>
            <a:pPr marL="114300" indent="0">
              <a:buNone/>
            </a:pPr>
            <a:r>
              <a:rPr lang="en-US" sz="2400" dirty="0">
                <a:solidFill>
                  <a:schemeClr val="tx1"/>
                </a:solidFill>
                <a:latin typeface="Calibri" panose="020F0502020204030204" pitchFamily="34" charset="0"/>
                <a:cs typeface="Calibri" panose="020F0502020204030204" pitchFamily="34" charset="0"/>
              </a:rPr>
              <a:t>8. In _________ orientation, the document is printed width wise.</a:t>
            </a:r>
          </a:p>
          <a:p>
            <a:pPr marL="114300" indent="0">
              <a:buNone/>
            </a:pPr>
            <a:r>
              <a:rPr lang="en-US" sz="2400" dirty="0">
                <a:solidFill>
                  <a:schemeClr val="tx1"/>
                </a:solidFill>
                <a:latin typeface="Calibri" panose="020F0502020204030204" pitchFamily="34" charset="0"/>
                <a:cs typeface="Calibri" panose="020F0502020204030204" pitchFamily="34" charset="0"/>
              </a:rPr>
              <a:t> a) portrait		b) landscape			c) both of these</a:t>
            </a:r>
          </a:p>
          <a:p>
            <a:pPr marL="114300" indent="0">
              <a:buNone/>
            </a:pPr>
            <a:r>
              <a:rPr lang="en-US" sz="2400" dirty="0">
                <a:solidFill>
                  <a:schemeClr val="tx1"/>
                </a:solidFill>
                <a:latin typeface="Calibri" panose="020F0502020204030204" pitchFamily="34" charset="0"/>
                <a:cs typeface="Calibri" panose="020F0502020204030204" pitchFamily="34" charset="0"/>
              </a:rPr>
              <a:t>9. In _________ orientation, the document is printed length wise.</a:t>
            </a:r>
          </a:p>
          <a:p>
            <a:pPr marL="114300" indent="0">
              <a:buNone/>
            </a:pPr>
            <a:r>
              <a:rPr lang="en-US" sz="2400" dirty="0">
                <a:solidFill>
                  <a:schemeClr val="tx1"/>
                </a:solidFill>
                <a:latin typeface="Calibri" panose="020F0502020204030204" pitchFamily="34" charset="0"/>
                <a:cs typeface="Calibri" panose="020F0502020204030204" pitchFamily="34" charset="0"/>
              </a:rPr>
              <a:t> a) portrait		b) landscape			c) both of these</a:t>
            </a:r>
          </a:p>
          <a:p>
            <a:pPr marL="114300" indent="0">
              <a:buNone/>
            </a:pPr>
            <a:r>
              <a:rPr lang="en-US" sz="2400" dirty="0">
                <a:solidFill>
                  <a:schemeClr val="tx1"/>
                </a:solidFill>
                <a:latin typeface="Calibri" panose="020F0502020204030204" pitchFamily="34" charset="0"/>
                <a:cs typeface="Calibri" panose="020F0502020204030204" pitchFamily="34" charset="0"/>
              </a:rPr>
              <a:t>10. To cancel any search, press ________ key.</a:t>
            </a:r>
          </a:p>
          <a:p>
            <a:pPr marL="114300" indent="0">
              <a:buNone/>
            </a:pPr>
            <a:r>
              <a:rPr lang="en-US" sz="2400" dirty="0">
                <a:solidFill>
                  <a:schemeClr val="tx1"/>
                </a:solidFill>
                <a:latin typeface="Calibri" panose="020F0502020204030204" pitchFamily="34" charset="0"/>
                <a:cs typeface="Calibri" panose="020F0502020204030204" pitchFamily="34" charset="0"/>
              </a:rPr>
              <a:t> a) replace 		b) escape 			c) close</a:t>
            </a:r>
          </a:p>
        </p:txBody>
      </p:sp>
      <p:pic>
        <p:nvPicPr>
          <p:cNvPr id="4" name="Google Shape;62;p2"/>
          <p:cNvPicPr preferRelativeResize="0"/>
          <p:nvPr/>
        </p:nvPicPr>
        <p:blipFill rotWithShape="1">
          <a:blip r:embed="rId2">
            <a:alphaModFix/>
          </a:blip>
          <a:srcRect/>
          <a:stretch/>
        </p:blipFill>
        <p:spPr>
          <a:xfrm>
            <a:off x="7911474" y="1"/>
            <a:ext cx="1232526" cy="542260"/>
          </a:xfrm>
          <a:prstGeom prst="rect">
            <a:avLst/>
          </a:prstGeom>
          <a:noFill/>
          <a:ln>
            <a:noFill/>
          </a:ln>
        </p:spPr>
      </p:pic>
    </p:spTree>
    <p:extLst>
      <p:ext uri="{BB962C8B-B14F-4D97-AF65-F5344CB8AC3E}">
        <p14:creationId xmlns:p14="http://schemas.microsoft.com/office/powerpoint/2010/main" val="2153162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US" sz="2400" dirty="0">
                <a:solidFill>
                  <a:schemeClr val="tx1"/>
                </a:solidFill>
                <a:latin typeface="Calibri" panose="020F0502020204030204" pitchFamily="34" charset="0"/>
                <a:cs typeface="Calibri" panose="020F0502020204030204" pitchFamily="34" charset="0"/>
              </a:rPr>
              <a:t>Answers –</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Find</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.docx</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Vertical</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header and footer</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Replace all</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Page orientation</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Margin</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Landscape</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Portrait </a:t>
            </a:r>
          </a:p>
          <a:p>
            <a:pPr marL="571500" indent="-457200">
              <a:buFont typeface="+mj-lt"/>
              <a:buAutoNum type="arabicPeriod"/>
            </a:pPr>
            <a:r>
              <a:rPr lang="en-US" sz="2400" dirty="0">
                <a:solidFill>
                  <a:schemeClr val="tx1"/>
                </a:solidFill>
                <a:latin typeface="Calibri" panose="020F0502020204030204" pitchFamily="34" charset="0"/>
                <a:cs typeface="Calibri" panose="020F0502020204030204" pitchFamily="34" charset="0"/>
              </a:rPr>
              <a:t>Escape </a:t>
            </a:r>
          </a:p>
          <a:p>
            <a:pPr marL="114300" indent="0">
              <a:buNone/>
            </a:pPr>
            <a:endParaRPr lang="en-US"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1"/>
            <a:ext cx="1232526" cy="542260"/>
          </a:xfrm>
          <a:prstGeom prst="rect">
            <a:avLst/>
          </a:prstGeom>
          <a:noFill/>
          <a:ln>
            <a:noFill/>
          </a:ln>
        </p:spPr>
      </p:pic>
    </p:spTree>
    <p:extLst>
      <p:ext uri="{BB962C8B-B14F-4D97-AF65-F5344CB8AC3E}">
        <p14:creationId xmlns:p14="http://schemas.microsoft.com/office/powerpoint/2010/main" val="260040818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525</Words>
  <Application>Microsoft Office PowerPoint</Application>
  <PresentationFormat>On-screen Show (16:9)</PresentationFormat>
  <Paragraphs>78</Paragraphs>
  <Slides>11</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4</cp:revision>
  <dcterms:modified xsi:type="dcterms:W3CDTF">2022-01-04T07:05:36Z</dcterms:modified>
</cp:coreProperties>
</file>